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  <p:sldMasterId id="2147483690" r:id="rId4"/>
    <p:sldMasterId id="2147483714" r:id="rId5"/>
    <p:sldMasterId id="2147483727" r:id="rId6"/>
    <p:sldMasterId id="2147483739" r:id="rId7"/>
    <p:sldMasterId id="2147483752" r:id="rId8"/>
    <p:sldMasterId id="2147483788" r:id="rId9"/>
    <p:sldMasterId id="2147483800" r:id="rId10"/>
    <p:sldMasterId id="2147483812" r:id="rId11"/>
    <p:sldMasterId id="2147483824" r:id="rId12"/>
    <p:sldMasterId id="2147483848" r:id="rId13"/>
    <p:sldMasterId id="2147483860" r:id="rId14"/>
    <p:sldMasterId id="2147483872" r:id="rId15"/>
    <p:sldMasterId id="2147483984" r:id="rId16"/>
    <p:sldMasterId id="2147484040" r:id="rId17"/>
  </p:sldMasterIdLst>
  <p:notesMasterIdLst>
    <p:notesMasterId r:id="rId211"/>
  </p:notesMasterIdLst>
  <p:sldIdLst>
    <p:sldId id="256" r:id="rId18"/>
    <p:sldId id="257" r:id="rId19"/>
    <p:sldId id="382" r:id="rId20"/>
    <p:sldId id="258" r:id="rId21"/>
    <p:sldId id="334" r:id="rId22"/>
    <p:sldId id="288" r:id="rId23"/>
    <p:sldId id="556" r:id="rId24"/>
    <p:sldId id="557" r:id="rId25"/>
    <p:sldId id="281" r:id="rId26"/>
    <p:sldId id="282" r:id="rId27"/>
    <p:sldId id="292" r:id="rId28"/>
    <p:sldId id="259" r:id="rId29"/>
    <p:sldId id="283" r:id="rId30"/>
    <p:sldId id="344" r:id="rId31"/>
    <p:sldId id="345" r:id="rId32"/>
    <p:sldId id="553" r:id="rId33"/>
    <p:sldId id="350" r:id="rId34"/>
    <p:sldId id="324" r:id="rId35"/>
    <p:sldId id="336" r:id="rId36"/>
    <p:sldId id="337" r:id="rId37"/>
    <p:sldId id="323" r:id="rId38"/>
    <p:sldId id="538" r:id="rId39"/>
    <p:sldId id="339" r:id="rId40"/>
    <p:sldId id="340" r:id="rId41"/>
    <p:sldId id="269" r:id="rId42"/>
    <p:sldId id="276" r:id="rId43"/>
    <p:sldId id="311" r:id="rId44"/>
    <p:sldId id="277" r:id="rId45"/>
    <p:sldId id="278" r:id="rId46"/>
    <p:sldId id="262" r:id="rId47"/>
    <p:sldId id="349" r:id="rId48"/>
    <p:sldId id="338" r:id="rId49"/>
    <p:sldId id="331" r:id="rId50"/>
    <p:sldId id="316" r:id="rId51"/>
    <p:sldId id="263" r:id="rId52"/>
    <p:sldId id="265" r:id="rId53"/>
    <p:sldId id="284" r:id="rId54"/>
    <p:sldId id="286" r:id="rId55"/>
    <p:sldId id="330" r:id="rId56"/>
    <p:sldId id="289" r:id="rId57"/>
    <p:sldId id="290" r:id="rId58"/>
    <p:sldId id="291" r:id="rId59"/>
    <p:sldId id="267" r:id="rId60"/>
    <p:sldId id="312" r:id="rId61"/>
    <p:sldId id="287" r:id="rId62"/>
    <p:sldId id="552" r:id="rId63"/>
    <p:sldId id="540" r:id="rId64"/>
    <p:sldId id="335" r:id="rId65"/>
    <p:sldId id="320" r:id="rId66"/>
    <p:sldId id="322" r:id="rId67"/>
    <p:sldId id="325" r:id="rId68"/>
    <p:sldId id="314" r:id="rId69"/>
    <p:sldId id="329" r:id="rId70"/>
    <p:sldId id="332" r:id="rId71"/>
    <p:sldId id="333" r:id="rId72"/>
    <p:sldId id="554" r:id="rId73"/>
    <p:sldId id="315" r:id="rId74"/>
    <p:sldId id="296" r:id="rId75"/>
    <p:sldId id="293" r:id="rId76"/>
    <p:sldId id="310" r:id="rId77"/>
    <p:sldId id="462" r:id="rId78"/>
    <p:sldId id="465" r:id="rId79"/>
    <p:sldId id="515" r:id="rId80"/>
    <p:sldId id="516" r:id="rId81"/>
    <p:sldId id="517" r:id="rId82"/>
    <p:sldId id="518" r:id="rId83"/>
    <p:sldId id="519" r:id="rId84"/>
    <p:sldId id="474" r:id="rId85"/>
    <p:sldId id="466" r:id="rId86"/>
    <p:sldId id="455" r:id="rId87"/>
    <p:sldId id="456" r:id="rId88"/>
    <p:sldId id="457" r:id="rId89"/>
    <p:sldId id="512" r:id="rId90"/>
    <p:sldId id="542" r:id="rId91"/>
    <p:sldId id="496" r:id="rId92"/>
    <p:sldId id="520" r:id="rId93"/>
    <p:sldId id="521" r:id="rId94"/>
    <p:sldId id="541" r:id="rId95"/>
    <p:sldId id="543" r:id="rId96"/>
    <p:sldId id="544" r:id="rId97"/>
    <p:sldId id="545" r:id="rId98"/>
    <p:sldId id="546" r:id="rId99"/>
    <p:sldId id="547" r:id="rId100"/>
    <p:sldId id="548" r:id="rId101"/>
    <p:sldId id="549" r:id="rId102"/>
    <p:sldId id="550" r:id="rId103"/>
    <p:sldId id="551" r:id="rId104"/>
    <p:sldId id="522" r:id="rId105"/>
    <p:sldId id="495" r:id="rId106"/>
    <p:sldId id="499" r:id="rId107"/>
    <p:sldId id="539" r:id="rId108"/>
    <p:sldId id="473" r:id="rId109"/>
    <p:sldId id="475" r:id="rId110"/>
    <p:sldId id="476" r:id="rId111"/>
    <p:sldId id="523" r:id="rId112"/>
    <p:sldId id="528" r:id="rId113"/>
    <p:sldId id="524" r:id="rId114"/>
    <p:sldId id="526" r:id="rId115"/>
    <p:sldId id="527" r:id="rId116"/>
    <p:sldId id="534" r:id="rId117"/>
    <p:sldId id="529" r:id="rId118"/>
    <p:sldId id="530" r:id="rId119"/>
    <p:sldId id="555" r:id="rId120"/>
    <p:sldId id="532" r:id="rId121"/>
    <p:sldId id="535" r:id="rId122"/>
    <p:sldId id="439" r:id="rId123"/>
    <p:sldId id="447" r:id="rId124"/>
    <p:sldId id="419" r:id="rId125"/>
    <p:sldId id="423" r:id="rId126"/>
    <p:sldId id="436" r:id="rId127"/>
    <p:sldId id="424" r:id="rId128"/>
    <p:sldId id="354" r:id="rId129"/>
    <p:sldId id="357" r:id="rId130"/>
    <p:sldId id="536" r:id="rId131"/>
    <p:sldId id="537" r:id="rId132"/>
    <p:sldId id="356" r:id="rId133"/>
    <p:sldId id="353" r:id="rId134"/>
    <p:sldId id="360" r:id="rId135"/>
    <p:sldId id="361" r:id="rId136"/>
    <p:sldId id="367" r:id="rId137"/>
    <p:sldId id="368" r:id="rId138"/>
    <p:sldId id="362" r:id="rId139"/>
    <p:sldId id="363" r:id="rId140"/>
    <p:sldId id="364" r:id="rId141"/>
    <p:sldId id="365" r:id="rId142"/>
    <p:sldId id="370" r:id="rId143"/>
    <p:sldId id="371" r:id="rId144"/>
    <p:sldId id="378" r:id="rId145"/>
    <p:sldId id="379" r:id="rId146"/>
    <p:sldId id="400" r:id="rId147"/>
    <p:sldId id="451" r:id="rId148"/>
    <p:sldId id="391" r:id="rId149"/>
    <p:sldId id="384" r:id="rId150"/>
    <p:sldId id="385" r:id="rId151"/>
    <p:sldId id="389" r:id="rId152"/>
    <p:sldId id="390" r:id="rId153"/>
    <p:sldId id="407" r:id="rId154"/>
    <p:sldId id="409" r:id="rId155"/>
    <p:sldId id="387" r:id="rId156"/>
    <p:sldId id="394" r:id="rId157"/>
    <p:sldId id="392" r:id="rId158"/>
    <p:sldId id="393" r:id="rId159"/>
    <p:sldId id="403" r:id="rId160"/>
    <p:sldId id="395" r:id="rId161"/>
    <p:sldId id="450" r:id="rId162"/>
    <p:sldId id="396" r:id="rId163"/>
    <p:sldId id="404" r:id="rId164"/>
    <p:sldId id="405" r:id="rId165"/>
    <p:sldId id="406" r:id="rId166"/>
    <p:sldId id="397" r:id="rId167"/>
    <p:sldId id="398" r:id="rId168"/>
    <p:sldId id="380" r:id="rId169"/>
    <p:sldId id="381" r:id="rId170"/>
    <p:sldId id="372" r:id="rId171"/>
    <p:sldId id="373" r:id="rId172"/>
    <p:sldId id="374" r:id="rId173"/>
    <p:sldId id="376" r:id="rId174"/>
    <p:sldId id="375" r:id="rId175"/>
    <p:sldId id="366" r:id="rId176"/>
    <p:sldId id="355" r:id="rId177"/>
    <p:sldId id="358" r:id="rId178"/>
    <p:sldId id="309" r:id="rId179"/>
    <p:sldId id="305" r:id="rId180"/>
    <p:sldId id="307" r:id="rId181"/>
    <p:sldId id="294" r:id="rId182"/>
    <p:sldId id="306" r:id="rId183"/>
    <p:sldId id="303" r:id="rId184"/>
    <p:sldId id="299" r:id="rId185"/>
    <p:sldId id="295" r:id="rId186"/>
    <p:sldId id="298" r:id="rId187"/>
    <p:sldId id="301" r:id="rId188"/>
    <p:sldId id="302" r:id="rId189"/>
    <p:sldId id="300" r:id="rId190"/>
    <p:sldId id="297" r:id="rId191"/>
    <p:sldId id="304" r:id="rId192"/>
    <p:sldId id="454" r:id="rId193"/>
    <p:sldId id="481" r:id="rId194"/>
    <p:sldId id="478" r:id="rId195"/>
    <p:sldId id="479" r:id="rId196"/>
    <p:sldId id="480" r:id="rId197"/>
    <p:sldId id="482" r:id="rId198"/>
    <p:sldId id="483" r:id="rId199"/>
    <p:sldId id="484" r:id="rId200"/>
    <p:sldId id="486" r:id="rId201"/>
    <p:sldId id="485" r:id="rId202"/>
    <p:sldId id="487" r:id="rId203"/>
    <p:sldId id="493" r:id="rId204"/>
    <p:sldId id="488" r:id="rId205"/>
    <p:sldId id="489" r:id="rId206"/>
    <p:sldId id="490" r:id="rId207"/>
    <p:sldId id="491" r:id="rId208"/>
    <p:sldId id="492" r:id="rId209"/>
    <p:sldId id="494" r:id="rId21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63" Type="http://schemas.openxmlformats.org/officeDocument/2006/relationships/slide" Target="slides/slide46.xml"/><Relationship Id="rId84" Type="http://schemas.openxmlformats.org/officeDocument/2006/relationships/slide" Target="slides/slide67.xml"/><Relationship Id="rId138" Type="http://schemas.openxmlformats.org/officeDocument/2006/relationships/slide" Target="slides/slide121.xml"/><Relationship Id="rId159" Type="http://schemas.openxmlformats.org/officeDocument/2006/relationships/slide" Target="slides/slide142.xml"/><Relationship Id="rId170" Type="http://schemas.openxmlformats.org/officeDocument/2006/relationships/slide" Target="slides/slide153.xml"/><Relationship Id="rId191" Type="http://schemas.openxmlformats.org/officeDocument/2006/relationships/slide" Target="slides/slide174.xml"/><Relationship Id="rId205" Type="http://schemas.openxmlformats.org/officeDocument/2006/relationships/slide" Target="slides/slide188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53" Type="http://schemas.openxmlformats.org/officeDocument/2006/relationships/slide" Target="slides/slide36.xml"/><Relationship Id="rId74" Type="http://schemas.openxmlformats.org/officeDocument/2006/relationships/slide" Target="slides/slide57.xml"/><Relationship Id="rId128" Type="http://schemas.openxmlformats.org/officeDocument/2006/relationships/slide" Target="slides/slide111.xml"/><Relationship Id="rId149" Type="http://schemas.openxmlformats.org/officeDocument/2006/relationships/slide" Target="slides/slide13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8.xml"/><Relationship Id="rId160" Type="http://schemas.openxmlformats.org/officeDocument/2006/relationships/slide" Target="slides/slide143.xml"/><Relationship Id="rId181" Type="http://schemas.openxmlformats.org/officeDocument/2006/relationships/slide" Target="slides/slide164.xml"/><Relationship Id="rId22" Type="http://schemas.openxmlformats.org/officeDocument/2006/relationships/slide" Target="slides/slide5.xml"/><Relationship Id="rId43" Type="http://schemas.openxmlformats.org/officeDocument/2006/relationships/slide" Target="slides/slide26.xml"/><Relationship Id="rId64" Type="http://schemas.openxmlformats.org/officeDocument/2006/relationships/slide" Target="slides/slide47.xml"/><Relationship Id="rId118" Type="http://schemas.openxmlformats.org/officeDocument/2006/relationships/slide" Target="slides/slide101.xml"/><Relationship Id="rId139" Type="http://schemas.openxmlformats.org/officeDocument/2006/relationships/slide" Target="slides/slide122.xml"/><Relationship Id="rId85" Type="http://schemas.openxmlformats.org/officeDocument/2006/relationships/slide" Target="slides/slide68.xml"/><Relationship Id="rId150" Type="http://schemas.openxmlformats.org/officeDocument/2006/relationships/slide" Target="slides/slide133.xml"/><Relationship Id="rId171" Type="http://schemas.openxmlformats.org/officeDocument/2006/relationships/slide" Target="slides/slide154.xml"/><Relationship Id="rId192" Type="http://schemas.openxmlformats.org/officeDocument/2006/relationships/slide" Target="slides/slide175.xml"/><Relationship Id="rId206" Type="http://schemas.openxmlformats.org/officeDocument/2006/relationships/slide" Target="slides/slide189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6.xml"/><Relationship Id="rId108" Type="http://schemas.openxmlformats.org/officeDocument/2006/relationships/slide" Target="slides/slide91.xml"/><Relationship Id="rId129" Type="http://schemas.openxmlformats.org/officeDocument/2006/relationships/slide" Target="slides/slide112.xml"/><Relationship Id="rId54" Type="http://schemas.openxmlformats.org/officeDocument/2006/relationships/slide" Target="slides/slide37.xml"/><Relationship Id="rId75" Type="http://schemas.openxmlformats.org/officeDocument/2006/relationships/slide" Target="slides/slide58.xml"/><Relationship Id="rId96" Type="http://schemas.openxmlformats.org/officeDocument/2006/relationships/slide" Target="slides/slide79.xml"/><Relationship Id="rId140" Type="http://schemas.openxmlformats.org/officeDocument/2006/relationships/slide" Target="slides/slide123.xml"/><Relationship Id="rId161" Type="http://schemas.openxmlformats.org/officeDocument/2006/relationships/slide" Target="slides/slide144.xml"/><Relationship Id="rId182" Type="http://schemas.openxmlformats.org/officeDocument/2006/relationships/slide" Target="slides/slide165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6.xml"/><Relationship Id="rId119" Type="http://schemas.openxmlformats.org/officeDocument/2006/relationships/slide" Target="slides/slide102.xml"/><Relationship Id="rId44" Type="http://schemas.openxmlformats.org/officeDocument/2006/relationships/slide" Target="slides/slide27.xml"/><Relationship Id="rId65" Type="http://schemas.openxmlformats.org/officeDocument/2006/relationships/slide" Target="slides/slide48.xml"/><Relationship Id="rId86" Type="http://schemas.openxmlformats.org/officeDocument/2006/relationships/slide" Target="slides/slide69.xml"/><Relationship Id="rId130" Type="http://schemas.openxmlformats.org/officeDocument/2006/relationships/slide" Target="slides/slide113.xml"/><Relationship Id="rId151" Type="http://schemas.openxmlformats.org/officeDocument/2006/relationships/slide" Target="slides/slide134.xml"/><Relationship Id="rId172" Type="http://schemas.openxmlformats.org/officeDocument/2006/relationships/slide" Target="slides/slide155.xml"/><Relationship Id="rId193" Type="http://schemas.openxmlformats.org/officeDocument/2006/relationships/slide" Target="slides/slide176.xml"/><Relationship Id="rId207" Type="http://schemas.openxmlformats.org/officeDocument/2006/relationships/slide" Target="slides/slide190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20" Type="http://schemas.openxmlformats.org/officeDocument/2006/relationships/slide" Target="slides/slide103.xml"/><Relationship Id="rId141" Type="http://schemas.openxmlformats.org/officeDocument/2006/relationships/slide" Target="slides/slide124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45.xml"/><Relationship Id="rId183" Type="http://schemas.openxmlformats.org/officeDocument/2006/relationships/slide" Target="slides/slide166.xml"/><Relationship Id="rId24" Type="http://schemas.openxmlformats.org/officeDocument/2006/relationships/slide" Target="slides/slide7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31" Type="http://schemas.openxmlformats.org/officeDocument/2006/relationships/slide" Target="slides/slide114.xml"/><Relationship Id="rId152" Type="http://schemas.openxmlformats.org/officeDocument/2006/relationships/slide" Target="slides/slide135.xml"/><Relationship Id="rId173" Type="http://schemas.openxmlformats.org/officeDocument/2006/relationships/slide" Target="slides/slide156.xml"/><Relationship Id="rId194" Type="http://schemas.openxmlformats.org/officeDocument/2006/relationships/slide" Target="slides/slide177.xml"/><Relationship Id="rId208" Type="http://schemas.openxmlformats.org/officeDocument/2006/relationships/slide" Target="slides/slide191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147" Type="http://schemas.openxmlformats.org/officeDocument/2006/relationships/slide" Target="slides/slide130.xml"/><Relationship Id="rId168" Type="http://schemas.openxmlformats.org/officeDocument/2006/relationships/slide" Target="slides/slide1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142" Type="http://schemas.openxmlformats.org/officeDocument/2006/relationships/slide" Target="slides/slide125.xml"/><Relationship Id="rId163" Type="http://schemas.openxmlformats.org/officeDocument/2006/relationships/slide" Target="slides/slide146.xml"/><Relationship Id="rId184" Type="http://schemas.openxmlformats.org/officeDocument/2006/relationships/slide" Target="slides/slide167.xml"/><Relationship Id="rId189" Type="http://schemas.openxmlformats.org/officeDocument/2006/relationships/slide" Target="slides/slide172.xml"/><Relationship Id="rId3" Type="http://schemas.openxmlformats.org/officeDocument/2006/relationships/slideMaster" Target="slideMasters/slideMaster3.xml"/><Relationship Id="rId214" Type="http://schemas.openxmlformats.org/officeDocument/2006/relationships/theme" Target="theme/theme1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slide" Target="slides/slide99.xml"/><Relationship Id="rId137" Type="http://schemas.openxmlformats.org/officeDocument/2006/relationships/slide" Target="slides/slide120.xml"/><Relationship Id="rId158" Type="http://schemas.openxmlformats.org/officeDocument/2006/relationships/slide" Target="slides/slide14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53" Type="http://schemas.openxmlformats.org/officeDocument/2006/relationships/slide" Target="slides/slide136.xml"/><Relationship Id="rId174" Type="http://schemas.openxmlformats.org/officeDocument/2006/relationships/slide" Target="slides/slide157.xml"/><Relationship Id="rId179" Type="http://schemas.openxmlformats.org/officeDocument/2006/relationships/slide" Target="slides/slide162.xml"/><Relationship Id="rId195" Type="http://schemas.openxmlformats.org/officeDocument/2006/relationships/slide" Target="slides/slide178.xml"/><Relationship Id="rId209" Type="http://schemas.openxmlformats.org/officeDocument/2006/relationships/slide" Target="slides/slide192.xml"/><Relationship Id="rId190" Type="http://schemas.openxmlformats.org/officeDocument/2006/relationships/slide" Target="slides/slide173.xml"/><Relationship Id="rId204" Type="http://schemas.openxmlformats.org/officeDocument/2006/relationships/slide" Target="slides/slide187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9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52" Type="http://schemas.openxmlformats.org/officeDocument/2006/relationships/slide" Target="slides/slide35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43" Type="http://schemas.openxmlformats.org/officeDocument/2006/relationships/slide" Target="slides/slide126.xml"/><Relationship Id="rId148" Type="http://schemas.openxmlformats.org/officeDocument/2006/relationships/slide" Target="slides/slide131.xml"/><Relationship Id="rId164" Type="http://schemas.openxmlformats.org/officeDocument/2006/relationships/slide" Target="slides/slide147.xml"/><Relationship Id="rId169" Type="http://schemas.openxmlformats.org/officeDocument/2006/relationships/slide" Target="slides/slide152.xml"/><Relationship Id="rId185" Type="http://schemas.openxmlformats.org/officeDocument/2006/relationships/slide" Target="slides/slide1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3.xml"/><Relationship Id="rId210" Type="http://schemas.openxmlformats.org/officeDocument/2006/relationships/slide" Target="slides/slide193.xml"/><Relationship Id="rId215" Type="http://schemas.openxmlformats.org/officeDocument/2006/relationships/tableStyles" Target="tableStyles.xml"/><Relationship Id="rId26" Type="http://schemas.openxmlformats.org/officeDocument/2006/relationships/slide" Target="slides/slide9.xml"/><Relationship Id="rId47" Type="http://schemas.openxmlformats.org/officeDocument/2006/relationships/slide" Target="slides/slide30.xml"/><Relationship Id="rId68" Type="http://schemas.openxmlformats.org/officeDocument/2006/relationships/slide" Target="slides/slide51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54" Type="http://schemas.openxmlformats.org/officeDocument/2006/relationships/slide" Target="slides/slide137.xml"/><Relationship Id="rId175" Type="http://schemas.openxmlformats.org/officeDocument/2006/relationships/slide" Target="slides/slide158.xml"/><Relationship Id="rId196" Type="http://schemas.openxmlformats.org/officeDocument/2006/relationships/slide" Target="slides/slide179.xml"/><Relationship Id="rId200" Type="http://schemas.openxmlformats.org/officeDocument/2006/relationships/slide" Target="slides/slide183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20.xml"/><Relationship Id="rId58" Type="http://schemas.openxmlformats.org/officeDocument/2006/relationships/slide" Target="slides/slide41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44" Type="http://schemas.openxmlformats.org/officeDocument/2006/relationships/slide" Target="slides/slide127.xml"/><Relationship Id="rId90" Type="http://schemas.openxmlformats.org/officeDocument/2006/relationships/slide" Target="slides/slide73.xml"/><Relationship Id="rId165" Type="http://schemas.openxmlformats.org/officeDocument/2006/relationships/slide" Target="slides/slide148.xml"/><Relationship Id="rId186" Type="http://schemas.openxmlformats.org/officeDocument/2006/relationships/slide" Target="slides/slide169.xml"/><Relationship Id="rId211" Type="http://schemas.openxmlformats.org/officeDocument/2006/relationships/notesMaster" Target="notesMasters/notesMaster1.xml"/><Relationship Id="rId27" Type="http://schemas.openxmlformats.org/officeDocument/2006/relationships/slide" Target="slides/slide10.xml"/><Relationship Id="rId48" Type="http://schemas.openxmlformats.org/officeDocument/2006/relationships/slide" Target="slides/slide31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34" Type="http://schemas.openxmlformats.org/officeDocument/2006/relationships/slide" Target="slides/slide117.xml"/><Relationship Id="rId80" Type="http://schemas.openxmlformats.org/officeDocument/2006/relationships/slide" Target="slides/slide63.xml"/><Relationship Id="rId155" Type="http://schemas.openxmlformats.org/officeDocument/2006/relationships/slide" Target="slides/slide138.xml"/><Relationship Id="rId176" Type="http://schemas.openxmlformats.org/officeDocument/2006/relationships/slide" Target="slides/slide159.xml"/><Relationship Id="rId197" Type="http://schemas.openxmlformats.org/officeDocument/2006/relationships/slide" Target="slides/slide180.xml"/><Relationship Id="rId201" Type="http://schemas.openxmlformats.org/officeDocument/2006/relationships/slide" Target="slides/slide184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24" Type="http://schemas.openxmlformats.org/officeDocument/2006/relationships/slide" Target="slides/slide107.xml"/><Relationship Id="rId70" Type="http://schemas.openxmlformats.org/officeDocument/2006/relationships/slide" Target="slides/slide53.xml"/><Relationship Id="rId91" Type="http://schemas.openxmlformats.org/officeDocument/2006/relationships/slide" Target="slides/slide74.xml"/><Relationship Id="rId145" Type="http://schemas.openxmlformats.org/officeDocument/2006/relationships/slide" Target="slides/slide128.xml"/><Relationship Id="rId166" Type="http://schemas.openxmlformats.org/officeDocument/2006/relationships/slide" Target="slides/slide149.xml"/><Relationship Id="rId187" Type="http://schemas.openxmlformats.org/officeDocument/2006/relationships/slide" Target="slides/slide170.xml"/><Relationship Id="rId1" Type="http://schemas.openxmlformats.org/officeDocument/2006/relationships/slideMaster" Target="slideMasters/slideMaster1.xml"/><Relationship Id="rId212" Type="http://schemas.openxmlformats.org/officeDocument/2006/relationships/presProps" Target="presProps.xml"/><Relationship Id="rId28" Type="http://schemas.openxmlformats.org/officeDocument/2006/relationships/slide" Target="slides/slide11.xml"/><Relationship Id="rId49" Type="http://schemas.openxmlformats.org/officeDocument/2006/relationships/slide" Target="slides/slide32.xml"/><Relationship Id="rId114" Type="http://schemas.openxmlformats.org/officeDocument/2006/relationships/slide" Target="slides/slide97.xml"/><Relationship Id="rId60" Type="http://schemas.openxmlformats.org/officeDocument/2006/relationships/slide" Target="slides/slide43.xml"/><Relationship Id="rId81" Type="http://schemas.openxmlformats.org/officeDocument/2006/relationships/slide" Target="slides/slide64.xml"/><Relationship Id="rId135" Type="http://schemas.openxmlformats.org/officeDocument/2006/relationships/slide" Target="slides/slide118.xml"/><Relationship Id="rId156" Type="http://schemas.openxmlformats.org/officeDocument/2006/relationships/slide" Target="slides/slide139.xml"/><Relationship Id="rId177" Type="http://schemas.openxmlformats.org/officeDocument/2006/relationships/slide" Target="slides/slide160.xml"/><Relationship Id="rId198" Type="http://schemas.openxmlformats.org/officeDocument/2006/relationships/slide" Target="slides/slide181.xml"/><Relationship Id="rId202" Type="http://schemas.openxmlformats.org/officeDocument/2006/relationships/slide" Target="slides/slide185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50" Type="http://schemas.openxmlformats.org/officeDocument/2006/relationships/slide" Target="slides/slide33.xml"/><Relationship Id="rId104" Type="http://schemas.openxmlformats.org/officeDocument/2006/relationships/slide" Target="slides/slide87.xml"/><Relationship Id="rId125" Type="http://schemas.openxmlformats.org/officeDocument/2006/relationships/slide" Target="slides/slide108.xml"/><Relationship Id="rId146" Type="http://schemas.openxmlformats.org/officeDocument/2006/relationships/slide" Target="slides/slide129.xml"/><Relationship Id="rId167" Type="http://schemas.openxmlformats.org/officeDocument/2006/relationships/slide" Target="slides/slide150.xml"/><Relationship Id="rId188" Type="http://schemas.openxmlformats.org/officeDocument/2006/relationships/slide" Target="slides/slide171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1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40" Type="http://schemas.openxmlformats.org/officeDocument/2006/relationships/slide" Target="slides/slide23.xml"/><Relationship Id="rId115" Type="http://schemas.openxmlformats.org/officeDocument/2006/relationships/slide" Target="slides/slide98.xml"/><Relationship Id="rId136" Type="http://schemas.openxmlformats.org/officeDocument/2006/relationships/slide" Target="slides/slide119.xml"/><Relationship Id="rId157" Type="http://schemas.openxmlformats.org/officeDocument/2006/relationships/slide" Target="slides/slide140.xml"/><Relationship Id="rId178" Type="http://schemas.openxmlformats.org/officeDocument/2006/relationships/slide" Target="slides/slide161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9" Type="http://schemas.openxmlformats.org/officeDocument/2006/relationships/slide" Target="slides/slide182.xml"/><Relationship Id="rId203" Type="http://schemas.openxmlformats.org/officeDocument/2006/relationships/slide" Target="slides/slide18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54028-1D51-4D9D-B895-D272A5D1F49F}" type="datetimeFigureOut">
              <a:rPr lang="sk-SK" smtClean="0"/>
              <a:t>26. 3. 2018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BD036-62BE-433B-A722-E266135347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584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2BC378-580A-4878-ADB8-DADCB2465FCE}" type="slidenum">
              <a:rPr lang="en-GB"/>
              <a:pPr/>
              <a:t>3</a:t>
            </a:fld>
            <a:endParaRPr lang="en-GB"/>
          </a:p>
        </p:txBody>
      </p:sp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06975" cy="4092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354C70-BFA9-4DF1-B38D-C3B393F71D56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D036-62BE-433B-A722-E266135347B9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8804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D036-62BE-433B-A722-E266135347B9}" type="slidenum">
              <a:rPr lang="sk-SK" smtClean="0"/>
              <a:t>47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4969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Arial" charset="0"/>
              </a:rPr>
              <a:t>http://www.zive.sk/spravy/mladsi-vyhrava-test-spotreby-lcd-a-crt-monitorov/sc-30-a-272525/default.aspx</a:t>
            </a:r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FE7AD8E-C023-4F45-9B60-FEB097F404B5}" type="slidenum">
              <a:rPr lang="en-US" altLang="cs-CZ"/>
              <a:pPr/>
              <a:t>63</a:t>
            </a:fld>
            <a:endParaRPr lang="en-US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5773367-22FF-4653-A463-EC76E0432DCB}" type="slidenum">
              <a:rPr lang="en-US">
                <a:solidFill>
                  <a:prstClr val="black"/>
                </a:solidFill>
              </a:rPr>
              <a:pPr eaLnBrk="1" hangingPunct="1"/>
              <a:t>102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D036-62BE-433B-A722-E266135347B9}" type="slidenum">
              <a:rPr lang="sk-SK" smtClean="0"/>
              <a:t>129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7648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76E51C-6C05-4739-94C7-182FDD584BAA}" type="slidenum">
              <a:rPr lang="en-GB"/>
              <a:pPr/>
              <a:t>153</a:t>
            </a:fld>
            <a:endParaRPr lang="en-GB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06975" cy="4092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/>
              <a:t>26. 3. 2018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9134817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/>
              <a:t>26. 3. 2018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9506600"/>
      </p:ext>
    </p:extLst>
  </p:cSld>
  <p:clrMapOvr>
    <a:masterClrMapping/>
  </p:clrMapOvr>
  <p:transition spd="slow">
    <p:wheel spokes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7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4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3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84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/>
              <a:t>26. 3. 2018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3252875"/>
      </p:ext>
    </p:extLst>
  </p:cSld>
  <p:clrMapOvr>
    <a:masterClrMapping/>
  </p:clrMapOvr>
  <p:transition spd="slow">
    <p:wheel spokes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7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1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3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1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0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4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92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001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95400"/>
            <a:ext cx="3962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962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Graphics Hardware</a:t>
            </a:r>
            <a:r>
              <a:rPr lang="en-US" i="1"/>
              <a:t>   # </a:t>
            </a:r>
            <a:fld id="{95E803F4-C640-4EDD-A98F-FD2BA5CC8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71491"/>
      </p:ext>
    </p:extLst>
  </p:cSld>
  <p:clrMapOvr>
    <a:masterClrMapping/>
  </p:clrMapOvr>
  <p:transition spd="slow">
    <p:wheel spokes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77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den rámeček s odráž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200" b="1" i="0" cap="all" baseline="0">
                <a:solidFill>
                  <a:srgbClr val="1C3550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36000"/>
          </a:xfrm>
        </p:spPr>
        <p:txBody>
          <a:bodyPr/>
          <a:lstStyle>
            <a:lvl1pPr marL="457200" indent="-457200">
              <a:buClr>
                <a:srgbClr val="729FCF"/>
              </a:buClr>
              <a:buFont typeface="Arial" pitchFamily="34" charset="0"/>
              <a:buChar char="»"/>
              <a:defRPr sz="2600" b="0" i="0" baseline="0">
                <a:solidFill>
                  <a:srgbClr val="729FCF"/>
                </a:solidFill>
                <a:latin typeface="Arial" pitchFamily="34" charset="0"/>
              </a:defRPr>
            </a:lvl1pPr>
            <a:lvl2pPr marL="742950" indent="-285750">
              <a:buFont typeface="Arial" pitchFamily="34" charset="0"/>
              <a:buChar char="»"/>
              <a:defRPr sz="2000" baseline="0">
                <a:latin typeface="Arial" pitchFamily="34" charset="0"/>
              </a:defRPr>
            </a:lvl2pPr>
            <a:lvl3pPr marL="1143000" indent="-228600">
              <a:buFont typeface="Arial" pitchFamily="34" charset="0"/>
              <a:buChar char="»"/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37425" y="6356350"/>
            <a:ext cx="1349375" cy="365125"/>
          </a:xfrm>
        </p:spPr>
        <p:txBody>
          <a:bodyPr/>
          <a:lstStyle>
            <a:lvl1pPr>
              <a:defRPr>
                <a:solidFill>
                  <a:srgbClr val="1C3550"/>
                </a:solidFill>
              </a:defRPr>
            </a:lvl1pPr>
          </a:lstStyle>
          <a:p>
            <a:fld id="{DCA0873E-4091-43A7-9C03-5D31CA26E55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999958373"/>
      </p:ext>
    </p:extLst>
  </p:cSld>
  <p:clrMapOvr>
    <a:masterClrMapping/>
  </p:clrMapOvr>
  <p:transition spd="slow">
    <p:wheel spokes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94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6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22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184323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24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25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26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27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28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29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0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1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2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3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4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5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6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7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8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9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0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1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2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3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4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5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6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7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8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9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50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51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52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53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54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55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56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57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58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59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0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1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2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3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4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5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6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7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8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9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0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1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2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3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4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5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6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7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8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9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0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1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2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3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4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5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6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7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8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9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0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1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2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3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4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5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6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7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8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9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0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1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2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3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4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5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6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7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8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9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0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1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2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3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4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5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6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7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8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9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0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1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2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3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4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5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6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7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8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9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0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1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2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3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4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5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6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7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8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9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0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1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2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3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4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5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6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7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8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9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0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1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2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3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4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5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6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7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8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9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0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1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2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3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4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5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6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7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8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9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0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1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2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3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4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5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6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7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8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9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0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1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2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3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4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5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6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7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8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9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0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1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2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3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4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5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6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7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8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9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0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1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2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3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4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5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6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7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8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9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0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1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2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3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4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5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6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7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8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9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0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1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2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3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4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5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6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7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8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9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0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1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2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3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4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5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6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7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4538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184539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184540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184541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  <p:sp>
        <p:nvSpPr>
          <p:cNvPr id="184542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87842E6-D02D-499E-95D1-DEC2E5CFD75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3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8" grpId="0"/>
      <p:bldP spid="184539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5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45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10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28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0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9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8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7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8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55E5E0-EAB9-4F63-8975-FB520C68E51A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405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2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</p:grpSp>
      <p:sp>
        <p:nvSpPr>
          <p:cNvPr id="8418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8418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F4D5-62C4-458D-93B9-D646FE7E6ABE}" type="slidenum">
              <a:rPr lang="sk-SK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1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C8E4B-56EC-47BD-A05F-94706BB515E3}" type="slidenum">
              <a:rPr lang="sk-SK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036E4-FF4F-4539-AE6E-15F8EA1AB390}" type="slidenum">
              <a:rPr lang="sk-SK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A91A6-D492-40B8-8D41-EDC55DDAE148}" type="slidenum">
              <a:rPr lang="sk-SK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3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7C099-C406-4E70-826E-F5F0A89099E3}" type="slidenum">
              <a:rPr lang="sk-SK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FFFFFF"/>
              </a:solidFill>
            </a:endParaRPr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1DD9C-D674-43AB-BF97-F001E1D76C11}" type="slidenum">
              <a:rPr lang="sk-SK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FFFFFF"/>
              </a:solidFill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67FAF-3C19-4ACC-8A70-4D2276620259}" type="slidenum">
              <a:rPr lang="sk-SK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FFFFFF"/>
              </a:solidFill>
            </a:endParaRPr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55387-FA46-44BC-BB0B-B94EE35ABB7C}" type="slidenum">
              <a:rPr lang="sk-SK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845C8C-1E80-4319-B684-F9414128072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15522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FF56-7D5D-475F-B330-91E9E7AA2723}" type="slidenum">
              <a:rPr lang="sk-SK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400D7-983F-433F-93AA-BD6B26039333}" type="slidenum">
              <a:rPr lang="sk-SK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555D4-3703-4C29-8E20-EED195411CBF}" type="slidenum">
              <a:rPr lang="sk-SK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18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19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20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23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24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25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27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0B4EB6-4AC3-499A-9AD9-E642FDB7D3C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15553"/>
      </p:ext>
    </p:extLst>
  </p:cSld>
  <p:clrMapOvr>
    <a:masterClrMapping/>
  </p:clrMapOvr>
  <p:transition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AE117-8729-438B-AE1B-7BBE95FB9962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53967"/>
      </p:ext>
    </p:extLst>
  </p:cSld>
  <p:clrMapOvr>
    <a:masterClrMapping/>
  </p:clrMapOvr>
  <p:transition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6" name="Freeform 19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7" name="Freeform 20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8" name="Freeform 23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9" name="Freeform 24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0" name="Freeform 25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1" name="Freeform 26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2" name="Freeform 27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3" name="Freeform 28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4" name="Freeform 29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5" name="Freeform 30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6" name="Freeform 31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7" name="Freeform 32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8" name="Freeform 33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9" name="Rectangle 34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35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36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37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38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39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26F915-BB38-44BF-BF00-6CFD47B13DD5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62991"/>
      </p:ext>
    </p:extLst>
  </p:cSld>
  <p:clrMapOvr>
    <a:masterClrMapping/>
  </p:clrMapOvr>
  <p:transition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D220F13-98B7-4550-B68D-5B98D0985882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30049"/>
      </p:ext>
    </p:extLst>
  </p:cSld>
  <p:clrMapOvr>
    <a:masterClrMapping/>
  </p:clrMapOvr>
  <p:transition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19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20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23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24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25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26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27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28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939A2E-0A60-49FA-8003-038D8EA42E98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73330"/>
      </p:ext>
    </p:extLst>
  </p:cSld>
  <p:clrMapOvr>
    <a:masterClrMapping/>
  </p:clrMapOvr>
  <p:transition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12BD-68AB-480E-B20C-71AC2FAA4E98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20363"/>
      </p:ext>
    </p:extLst>
  </p:cSld>
  <p:clrMapOvr>
    <a:masterClrMapping/>
  </p:clrMapOvr>
  <p:transition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CBE3D3-645A-4DE6-856C-B0FCF858221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79152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624E3E-595E-4870-821D-234A2703FF5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299986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17BFC-6B08-4C34-B6F0-76C0A4D1F31A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82801"/>
      </p:ext>
    </p:extLst>
  </p:cSld>
  <p:clrMapOvr>
    <a:masterClrMapping/>
  </p:clrMapOvr>
  <p:transition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18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20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24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26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7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8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30"/>
            <p:cNvCxnSpPr/>
            <p:nvPr/>
          </p:nvCxnSpPr>
          <p:spPr>
            <a:xfrm rot="16200000">
              <a:off x="6663592" y="12983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1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2"/>
            <p:cNvCxnSpPr/>
            <p:nvPr/>
          </p:nvCxnSpPr>
          <p:spPr>
            <a:xfrm rot="5400000" flipH="1">
              <a:off x="6744512" y="12973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0AE296-0C25-4633-9961-B529B9F2DD42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9735"/>
      </p:ext>
    </p:extLst>
  </p:cSld>
  <p:clrMapOvr>
    <a:masterClrMapping/>
  </p:clrMapOvr>
  <p:transition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885AE-0CB5-4E59-AF3C-60098CE53828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66779"/>
      </p:ext>
    </p:extLst>
  </p:cSld>
  <p:clrMapOvr>
    <a:masterClrMapping/>
  </p:clrMapOvr>
  <p:transition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81D80-E8A1-4D71-8FB6-0C88944E90E5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81510"/>
      </p:ext>
    </p:extLst>
  </p:cSld>
  <p:clrMapOvr>
    <a:masterClrMapping/>
  </p:clrMapOvr>
  <p:transition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0574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B24C5-A176-418E-AB48-FF069789EDFB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03636"/>
      </p:ext>
    </p:extLst>
  </p:cSld>
  <p:clrMapOvr>
    <a:masterClrMapping/>
  </p:clrMapOvr>
  <p:transition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057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91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BDDB2-8563-4EFD-B43E-B58516BC42E9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44445"/>
      </p:ext>
    </p:extLst>
  </p:cSld>
  <p:clrMapOvr>
    <a:masterClrMapping/>
  </p:clrMapOvr>
  <p:transition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18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19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20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23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24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25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27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0B4EB6-4AC3-499A-9AD9-E642FDB7D3C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06729"/>
      </p:ext>
    </p:extLst>
  </p:cSld>
  <p:clrMapOvr>
    <a:masterClrMapping/>
  </p:clrMapOvr>
  <p:transition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AE117-8729-438B-AE1B-7BBE95FB9962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59558"/>
      </p:ext>
    </p:extLst>
  </p:cSld>
  <p:clrMapOvr>
    <a:masterClrMapping/>
  </p:clrMapOvr>
  <p:transition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6" name="Freeform 19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7" name="Freeform 20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8" name="Freeform 23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9" name="Freeform 24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0" name="Freeform 25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1" name="Freeform 26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2" name="Freeform 27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3" name="Freeform 28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4" name="Freeform 29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5" name="Freeform 30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6" name="Freeform 31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7" name="Freeform 32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8" name="Freeform 33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9" name="Rectangle 34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35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36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37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38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39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26F915-BB38-44BF-BF00-6CFD47B13DD5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78438"/>
      </p:ext>
    </p:extLst>
  </p:cSld>
  <p:clrMapOvr>
    <a:masterClrMapping/>
  </p:clrMapOvr>
  <p:transition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D220F13-98B7-4550-B68D-5B98D0985882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407650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8ED419-63ED-4DCF-A198-E0AA05064F81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dátumu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Zástupný symbol päty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8895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19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20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23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24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25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26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27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28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939A2E-0A60-49FA-8003-038D8EA42E98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61785"/>
      </p:ext>
    </p:extLst>
  </p:cSld>
  <p:clrMapOvr>
    <a:masterClrMapping/>
  </p:clrMapOvr>
  <p:transition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12BD-68AB-480E-B20C-71AC2FAA4E98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39719"/>
      </p:ext>
    </p:extLst>
  </p:cSld>
  <p:clrMapOvr>
    <a:masterClrMapping/>
  </p:clrMapOvr>
  <p:transition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CBE3D3-645A-4DE6-856C-B0FCF858221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23220"/>
      </p:ext>
    </p:extLst>
  </p:cSld>
  <p:clrMapOvr>
    <a:masterClrMapping/>
  </p:clrMapOvr>
  <p:transition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17BFC-6B08-4C34-B6F0-76C0A4D1F31A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536217"/>
      </p:ext>
    </p:extLst>
  </p:cSld>
  <p:clrMapOvr>
    <a:masterClrMapping/>
  </p:clrMapOvr>
  <p:transition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18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20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24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26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7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8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30"/>
            <p:cNvCxnSpPr/>
            <p:nvPr/>
          </p:nvCxnSpPr>
          <p:spPr>
            <a:xfrm rot="16200000">
              <a:off x="6663592" y="12983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1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2"/>
            <p:cNvCxnSpPr/>
            <p:nvPr/>
          </p:nvCxnSpPr>
          <p:spPr>
            <a:xfrm rot="5400000" flipH="1">
              <a:off x="6744512" y="12973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0AE296-0C25-4633-9961-B529B9F2DD42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53517"/>
      </p:ext>
    </p:extLst>
  </p:cSld>
  <p:clrMapOvr>
    <a:masterClrMapping/>
  </p:clrMapOvr>
  <p:transition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885AE-0CB5-4E59-AF3C-60098CE53828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01524"/>
      </p:ext>
    </p:extLst>
  </p:cSld>
  <p:clrMapOvr>
    <a:masterClrMapping/>
  </p:clrMapOvr>
  <p:transition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81D80-E8A1-4D71-8FB6-0C88944E90E5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896750"/>
      </p:ext>
    </p:extLst>
  </p:cSld>
  <p:clrMapOvr>
    <a:masterClrMapping/>
  </p:clrMapOvr>
  <p:transition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0574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B24C5-A176-418E-AB48-FF069789EDFB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08610"/>
      </p:ext>
    </p:extLst>
  </p:cSld>
  <p:clrMapOvr>
    <a:masterClrMapping/>
  </p:clrMapOvr>
  <p:transition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057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91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BDDB2-8563-4EFD-B43E-B58516BC42E9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06630"/>
      </p:ext>
    </p:extLst>
  </p:cSld>
  <p:clrMapOvr>
    <a:masterClrMapping/>
  </p:clrMapOvr>
  <p:transition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49756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3E25CD-4FAC-4D47-960B-95C44DE6DE5F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341528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47901"/>
      </p:ext>
    </p:extLst>
  </p:cSld>
  <p:clrMapOvr>
    <a:masterClrMapping/>
  </p:clrMapOvr>
  <p:transition spd="slow">
    <p:wheel spokes="1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78623"/>
      </p:ext>
    </p:extLst>
  </p:cSld>
  <p:clrMapOvr>
    <a:masterClrMapping/>
  </p:clrMapOvr>
  <p:transition spd="slow">
    <p:wheel spokes="1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13623"/>
      </p:ext>
    </p:extLst>
  </p:cSld>
  <p:clrMapOvr>
    <a:masterClrMapping/>
  </p:clrMapOvr>
  <p:transition spd="slow">
    <p:wheel spokes="1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19225"/>
      </p:ext>
    </p:extLst>
  </p:cSld>
  <p:clrMapOvr>
    <a:masterClrMapping/>
  </p:clrMapOvr>
  <p:transition spd="slow">
    <p:wheel spokes="1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96256"/>
      </p:ext>
    </p:extLst>
  </p:cSld>
  <p:clrMapOvr>
    <a:masterClrMapping/>
  </p:clrMapOvr>
  <p:transition spd="slow">
    <p:wheel spokes="1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25980"/>
      </p:ext>
    </p:extLst>
  </p:cSld>
  <p:clrMapOvr>
    <a:masterClrMapping/>
  </p:clrMapOvr>
  <p:transition spd="slow">
    <p:wheel spokes="1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44191"/>
      </p:ext>
    </p:extLst>
  </p:cSld>
  <p:clrMapOvr>
    <a:masterClrMapping/>
  </p:clrMapOvr>
  <p:transition spd="slow">
    <p:wheel spokes="1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66893"/>
      </p:ext>
    </p:extLst>
  </p:cSld>
  <p:clrMapOvr>
    <a:masterClrMapping/>
  </p:clrMapOvr>
  <p:transition spd="slow">
    <p:wheel spokes="1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03166"/>
      </p:ext>
    </p:extLst>
  </p:cSld>
  <p:clrMapOvr>
    <a:masterClrMapping/>
  </p:clrMapOvr>
  <p:transition spd="slow">
    <p:wheel spokes="1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27507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/>
              <a:t>26. 3. 2018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1425437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DD1061-A51E-4311-AB3E-F47F2B30795F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10638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001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95400"/>
            <a:ext cx="3962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962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Graphics Hardware</a:t>
            </a:r>
            <a:r>
              <a:rPr lang="en-US" i="1">
                <a:solidFill>
                  <a:prstClr val="black">
                    <a:tint val="75000"/>
                  </a:prstClr>
                </a:solidFill>
              </a:rPr>
              <a:t>   # </a:t>
            </a:r>
            <a:fld id="{95E803F4-C640-4EDD-A98F-FD2BA5CC8F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83212"/>
      </p:ext>
    </p:extLst>
  </p:cSld>
  <p:clrMapOvr>
    <a:masterClrMapping/>
  </p:clrMapOvr>
  <p:transition spd="slow">
    <p:wheel spokes="1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den rámeček s odráž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200" b="1" i="0" cap="all" baseline="0">
                <a:solidFill>
                  <a:srgbClr val="1C3550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36000"/>
          </a:xfrm>
        </p:spPr>
        <p:txBody>
          <a:bodyPr/>
          <a:lstStyle>
            <a:lvl1pPr marL="457200" indent="-457200">
              <a:buClr>
                <a:srgbClr val="729FCF"/>
              </a:buClr>
              <a:buFont typeface="Arial" pitchFamily="34" charset="0"/>
              <a:buChar char="»"/>
              <a:defRPr sz="2600" b="0" i="0" baseline="0">
                <a:solidFill>
                  <a:srgbClr val="729FCF"/>
                </a:solidFill>
                <a:latin typeface="Arial" pitchFamily="34" charset="0"/>
              </a:defRPr>
            </a:lvl1pPr>
            <a:lvl2pPr marL="742950" indent="-285750">
              <a:buFont typeface="Arial" pitchFamily="34" charset="0"/>
              <a:buChar char="»"/>
              <a:defRPr sz="2000" baseline="0">
                <a:latin typeface="Arial" pitchFamily="34" charset="0"/>
              </a:defRPr>
            </a:lvl2pPr>
            <a:lvl3pPr marL="1143000" indent="-228600">
              <a:buFont typeface="Arial" pitchFamily="34" charset="0"/>
              <a:buChar char="»"/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37425" y="6356350"/>
            <a:ext cx="1349375" cy="365125"/>
          </a:xfrm>
        </p:spPr>
        <p:txBody>
          <a:bodyPr/>
          <a:lstStyle>
            <a:lvl1pPr>
              <a:defRPr>
                <a:solidFill>
                  <a:srgbClr val="1C3550"/>
                </a:solidFill>
              </a:defRPr>
            </a:lvl1pPr>
          </a:lstStyle>
          <a:p>
            <a:fld id="{DCA0873E-4091-43A7-9C03-5D31CA26E55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43924915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642336-1170-4ACE-BBB4-D8C681F3844E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35995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B41501-D94C-46A3-AAE2-1D89F82FE1D6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36005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DDFB1C-34D8-4F75-9792-68A84F56D376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243858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C87770-ED21-4112-8A57-AE4D009C00E2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27238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3D01147-8FE5-48AC-A003-4C4C04775B0A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264399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abuľky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8890C5D-A287-42F4-B834-D8742BEBC36A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10856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22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184323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24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25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26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27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28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29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0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1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2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3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4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5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6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7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8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39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0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1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2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3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4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5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6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7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8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49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50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51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52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53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54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</a:endParaRPr>
            </a:p>
          </p:txBody>
        </p:sp>
        <p:sp>
          <p:nvSpPr>
            <p:cNvPr id="184355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56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57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58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59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0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1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2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3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4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5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6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7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8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69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0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1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2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3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4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5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6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7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8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79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0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1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2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3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4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5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6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7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8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89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0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1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2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3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4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5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6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7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8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399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0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1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2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3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4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5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6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7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8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09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0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1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2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3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4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5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6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7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8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19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0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1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2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3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4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5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6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7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8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29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0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1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2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3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4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5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6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7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8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39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0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1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2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3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4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5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6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7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8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49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0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1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2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3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4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5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6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7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8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59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0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1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2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3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4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5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6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7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8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69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0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1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2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3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4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5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6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7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8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79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0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1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2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3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4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5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6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7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8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89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0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1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2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3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4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5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6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7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8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499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0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1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2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3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4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5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6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7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8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09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0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1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2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3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4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5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6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7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8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19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0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1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2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3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4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5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6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7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8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29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0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1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2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3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4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5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6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4537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4538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184539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184540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184541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  <p:sp>
        <p:nvSpPr>
          <p:cNvPr id="184542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87842E6-D02D-499E-95D1-DEC2E5CFD75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8" grpId="0"/>
      <p:bldP spid="184539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5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45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55E5E0-EAB9-4F63-8975-FB520C68E51A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168129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845C8C-1E80-4319-B684-F9414128072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27009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/>
              <a:t>26. 3. 2018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108140"/>
      </p:ext>
    </p:extLst>
  </p:cSld>
  <p:clrMapOvr>
    <a:masterClrMapping/>
  </p:clrMapOvr>
  <p:transition spd="slow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624E3E-595E-4870-821D-234A2703FF5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279858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8ED419-63ED-4DCF-A198-E0AA05064F81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dátumu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Zástupný symbol päty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40796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3E25CD-4FAC-4D47-960B-95C44DE6DE5F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36216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DD1061-A51E-4311-AB3E-F47F2B30795F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365058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642336-1170-4ACE-BBB4-D8C681F3844E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24818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B41501-D94C-46A3-AAE2-1D89F82FE1D6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12387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DDFB1C-34D8-4F75-9792-68A84F56D376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274712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C87770-ED21-4112-8A57-AE4D009C00E2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8414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3D01147-8FE5-48AC-A003-4C4C04775B0A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30994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abuľky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8890C5D-A287-42F4-B834-D8742BEBC36A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FFFFFF"/>
                </a:solidFill>
              </a:rPr>
              <a:t>Alice Dohnalová</a:t>
            </a:r>
          </a:p>
        </p:txBody>
      </p:sp>
    </p:spTree>
    <p:extLst>
      <p:ext uri="{BB962C8B-B14F-4D97-AF65-F5344CB8AC3E}">
        <p14:creationId xmlns:p14="http://schemas.microsoft.com/office/powerpoint/2010/main" val="28320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/>
              <a:t>26. 3. 2018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1518778"/>
      </p:ext>
    </p:extLst>
  </p:cSld>
  <p:clrMapOvr>
    <a:masterClrMapping/>
  </p:clrMapOvr>
  <p:transition spd="slow">
    <p:wheel spokes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37F6D-5CC6-4406-8169-7183E4E8CB6A}" type="slidenum">
              <a:rPr lang="sk-SK">
                <a:solidFill>
                  <a:srgbClr val="000000"/>
                </a:solidFill>
              </a:rPr>
              <a:pPr/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3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8BF60-D440-42A1-85DE-22566EEFAF64}" type="slidenum">
              <a:rPr lang="sk-SK">
                <a:solidFill>
                  <a:srgbClr val="000000"/>
                </a:solidFill>
              </a:rPr>
              <a:pPr/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659D7-670A-462D-B8EB-FC68250BF885}" type="slidenum">
              <a:rPr lang="sk-SK">
                <a:solidFill>
                  <a:srgbClr val="000000"/>
                </a:solidFill>
              </a:rPr>
              <a:pPr/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2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541BC-669C-47C3-A104-B2AA4CC1AFBD}" type="slidenum">
              <a:rPr lang="sk-SK">
                <a:solidFill>
                  <a:srgbClr val="000000"/>
                </a:solidFill>
              </a:rPr>
              <a:pPr/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9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68378-D239-47FA-9438-3F3D75A3F2CF}" type="slidenum">
              <a:rPr lang="sk-SK">
                <a:solidFill>
                  <a:srgbClr val="000000"/>
                </a:solidFill>
              </a:rPr>
              <a:pPr/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0941D-D194-43EC-80C6-92316FA87419}" type="slidenum">
              <a:rPr lang="sk-SK">
                <a:solidFill>
                  <a:srgbClr val="000000"/>
                </a:solidFill>
              </a:rPr>
              <a:pPr/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F75CE-4E2A-4BCE-9DA5-48AFC46BEEF3}" type="slidenum">
              <a:rPr lang="sk-SK">
                <a:solidFill>
                  <a:srgbClr val="000000"/>
                </a:solidFill>
              </a:rPr>
              <a:pPr/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0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69378-CFD6-4F65-8F80-568ACA97655E}" type="slidenum">
              <a:rPr lang="sk-SK">
                <a:solidFill>
                  <a:srgbClr val="000000"/>
                </a:solidFill>
              </a:rPr>
              <a:pPr/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DDB37-AB71-4D76-A1FB-6BF23AEA70FA}" type="slidenum">
              <a:rPr lang="sk-SK">
                <a:solidFill>
                  <a:srgbClr val="000000"/>
                </a:solidFill>
              </a:rPr>
              <a:pPr/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7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FF6B1-940D-42A8-A0B8-A1513D0FE8C3}" type="slidenum">
              <a:rPr lang="sk-SK">
                <a:solidFill>
                  <a:srgbClr val="000000"/>
                </a:solidFill>
              </a:rPr>
              <a:pPr/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1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/>
              <a:t>26. 3. 2018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4030347"/>
      </p:ext>
    </p:extLst>
  </p:cSld>
  <p:clrMapOvr>
    <a:masterClrMapping/>
  </p:clrMapOvr>
  <p:transition spd="slow">
    <p:wheel spokes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6DEB2-36E9-46EE-B271-5BF865125E77}" type="slidenum">
              <a:rPr lang="sk-SK">
                <a:solidFill>
                  <a:srgbClr val="000000"/>
                </a:solidFill>
              </a:rPr>
              <a:pPr/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3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E3379-1E73-4D34-9824-2033C090C3FC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5A5C5-B26C-4314-A888-36A7F8F9DFAA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5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3DF7C-82D8-4EF5-9827-0D4963DD17E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8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FA12A-6256-4914-8B68-E9341018628C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227DA-6691-4A5F-9515-0BB96D6A8C06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8E3A2-B504-476F-B7C8-8675953FA71B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0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F6F13-0404-4311-B966-8336A7EB3680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A4210-BC25-4F7B-8869-D0EB1A8120E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B0DD3-4600-47BD-B0E4-DDE1EA82AB5B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/>
              <a:t>26. 3. 2018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066225"/>
      </p:ext>
    </p:extLst>
  </p:cSld>
  <p:clrMapOvr>
    <a:masterClrMapping/>
  </p:clrMapOvr>
  <p:transition spd="slow">
    <p:wheel spokes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4F26C-5533-4E8B-BD24-E380916C922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0AD61-9DDC-4DC4-9326-8584C9E1DBBC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den rámeček s odráž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200" b="1" i="0" cap="all" baseline="0">
                <a:solidFill>
                  <a:srgbClr val="1C3550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36000"/>
          </a:xfrm>
        </p:spPr>
        <p:txBody>
          <a:bodyPr/>
          <a:lstStyle>
            <a:lvl1pPr marL="457200" indent="-457200">
              <a:buClr>
                <a:srgbClr val="729FCF"/>
              </a:buClr>
              <a:buFont typeface="Arial" pitchFamily="34" charset="0"/>
              <a:buChar char="»"/>
              <a:defRPr sz="2600" b="0" i="0" baseline="0">
                <a:solidFill>
                  <a:srgbClr val="729FCF"/>
                </a:solidFill>
                <a:latin typeface="Arial" pitchFamily="34" charset="0"/>
              </a:defRPr>
            </a:lvl1pPr>
            <a:lvl2pPr marL="742950" indent="-285750">
              <a:buFont typeface="Arial" pitchFamily="34" charset="0"/>
              <a:buChar char="»"/>
              <a:defRPr sz="2000" baseline="0">
                <a:latin typeface="Arial" pitchFamily="34" charset="0"/>
              </a:defRPr>
            </a:lvl2pPr>
            <a:lvl3pPr marL="1143000" indent="-228600">
              <a:buFont typeface="Arial" pitchFamily="34" charset="0"/>
              <a:buChar char="»"/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37425" y="6356350"/>
            <a:ext cx="1349375" cy="365125"/>
          </a:xfrm>
        </p:spPr>
        <p:txBody>
          <a:bodyPr/>
          <a:lstStyle>
            <a:lvl1pPr>
              <a:defRPr>
                <a:solidFill>
                  <a:srgbClr val="1C3550"/>
                </a:solidFill>
              </a:defRPr>
            </a:lvl1pPr>
          </a:lstStyle>
          <a:p>
            <a:fld id="{DCA0873E-4091-43A7-9C03-5D31CA26E55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58642629"/>
      </p:ext>
    </p:extLst>
  </p:cSld>
  <p:clrMapOvr>
    <a:masterClrMapping/>
  </p:clrMapOvr>
  <p:transition spd="slow">
    <p:wheel spokes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58CA6E6-E43C-4A8F-9853-7242F0B9EE57}" type="datetimeFigureOut">
              <a:rPr lang="en-US" smtClean="0">
                <a:solidFill>
                  <a:prstClr val="white"/>
                </a:solidFill>
              </a:rPr>
              <a:pPr/>
              <a:t>3/26/2018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0228DE5-B96D-4E71-B2A7-45317B9F7A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58CA6E6-E43C-4A8F-9853-7242F0B9EE57}" type="datetimeFigureOut">
              <a:rPr lang="en-US" smtClean="0">
                <a:solidFill>
                  <a:prstClr val="white"/>
                </a:solidFill>
              </a:rPr>
              <a:pPr/>
              <a:t>3/26/2018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8DE5-B96D-4E71-B2A7-45317B9F7A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58CA6E6-E43C-4A8F-9853-7242F0B9EE57}" type="datetimeFigureOut">
              <a:rPr lang="en-US" smtClean="0">
                <a:solidFill>
                  <a:prstClr val="white"/>
                </a:solidFill>
              </a:rPr>
              <a:pPr/>
              <a:t>3/26/2018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0228DE5-B96D-4E71-B2A7-45317B9F7A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6753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58CA6E6-E43C-4A8F-9853-7242F0B9EE57}" type="datetimeFigureOut">
              <a:rPr lang="en-US" smtClean="0">
                <a:solidFill>
                  <a:prstClr val="white"/>
                </a:solidFill>
              </a:rPr>
              <a:pPr/>
              <a:t>3/26/2018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0228DE5-B96D-4E71-B2A7-45317B9F7A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4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58CA6E6-E43C-4A8F-9853-7242F0B9EE57}" type="datetimeFigureOut">
              <a:rPr lang="en-US" smtClean="0">
                <a:solidFill>
                  <a:prstClr val="white"/>
                </a:solidFill>
              </a:rPr>
              <a:pPr/>
              <a:t>3/26/2018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0228DE5-B96D-4E71-B2A7-45317B9F7A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14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A6E6-E43C-4A8F-9853-7242F0B9EE57}" type="datetimeFigureOut">
              <a:rPr lang="en-US" smtClean="0">
                <a:solidFill>
                  <a:prstClr val="white"/>
                </a:solidFill>
              </a:rPr>
              <a:pPr/>
              <a:t>3/26/2018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8DE5-B96D-4E71-B2A7-45317B9F7A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6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58CA6E6-E43C-4A8F-9853-7242F0B9EE57}" type="datetimeFigureOut">
              <a:rPr lang="en-US" smtClean="0">
                <a:solidFill>
                  <a:prstClr val="white"/>
                </a:solidFill>
              </a:rPr>
              <a:pPr/>
              <a:t>3/26/2018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0228DE5-B96D-4E71-B2A7-45317B9F7A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1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/>
              <a:t>26. 3. 2018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748276"/>
      </p:ext>
    </p:extLst>
  </p:cSld>
  <p:clrMapOvr>
    <a:masterClrMapping/>
  </p:clrMapOvr>
  <p:transition spd="slow">
    <p:wheel spokes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58CA6E6-E43C-4A8F-9853-7242F0B9EE57}" type="datetimeFigureOut">
              <a:rPr lang="en-US" smtClean="0">
                <a:solidFill>
                  <a:prstClr val="white"/>
                </a:solidFill>
              </a:rPr>
              <a:pPr/>
              <a:t>3/26/2018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0228DE5-B96D-4E71-B2A7-45317B9F7A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13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58CA6E6-E43C-4A8F-9853-7242F0B9EE57}" type="datetimeFigureOut">
              <a:rPr lang="en-US" smtClean="0">
                <a:solidFill>
                  <a:prstClr val="white"/>
                </a:solidFill>
              </a:rPr>
              <a:pPr/>
              <a:t>3/26/2018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0228DE5-B96D-4E71-B2A7-45317B9F7A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08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A6E6-E43C-4A8F-9853-7242F0B9EE57}" type="datetimeFigureOut">
              <a:rPr lang="en-US" smtClean="0">
                <a:solidFill>
                  <a:prstClr val="white"/>
                </a:solidFill>
              </a:rPr>
              <a:pPr/>
              <a:t>3/26/2018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8DE5-B96D-4E71-B2A7-45317B9F7A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3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A6E6-E43C-4A8F-9853-7242F0B9EE57}" type="datetimeFigureOut">
              <a:rPr lang="en-US" smtClean="0">
                <a:solidFill>
                  <a:prstClr val="white"/>
                </a:solidFill>
              </a:rPr>
              <a:pPr/>
              <a:t>3/26/2018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28DE5-B96D-4E71-B2A7-45317B9F7A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9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16 w 5184"/>
                  <a:gd name="T3" fmla="*/ 3159 h 3159"/>
                  <a:gd name="T4" fmla="*/ 5216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60 w 556"/>
                  <a:gd name="T5" fmla="*/ 3159 h 3159"/>
                  <a:gd name="T6" fmla="*/ 560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3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3 w 251"/>
                <a:gd name="T7" fmla="*/ 12 h 12"/>
                <a:gd name="T8" fmla="*/ 253 w 251"/>
                <a:gd name="T9" fmla="*/ 0 h 12"/>
                <a:gd name="T10" fmla="*/ 253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491 w 251"/>
                <a:gd name="T5" fmla="*/ 12 h 12"/>
                <a:gd name="T6" fmla="*/ 49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5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54 w 4724"/>
                  <a:gd name="T7" fmla="*/ 12 h 12"/>
                  <a:gd name="T8" fmla="*/ 4754 w 4724"/>
                  <a:gd name="T9" fmla="*/ 0 h 12"/>
                  <a:gd name="T10" fmla="*/ 475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0824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30824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A4403-3B8C-43D2-9BA8-AB8BB45D4803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84365-CC2A-45F9-9B9D-E7A3E3E73981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EA8FE-C83C-4AC0-B03E-6BF239AC3442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60149-B6A8-4DB3-8321-EA640237D945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FCE26-915A-4219-B9CB-32FBA9034CB6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870AD-6137-4563-831C-D726D8FEF5D6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1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/>
              <a:t>26. 3. 2018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3615746"/>
      </p:ext>
    </p:extLst>
  </p:cSld>
  <p:clrMapOvr>
    <a:masterClrMapping/>
  </p:clrMapOvr>
  <p:transition spd="slow">
    <p:wheel spokes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A25BD-97CE-4CFE-89F6-F43301A31DAB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37BFE-EF52-494E-92F3-CF112E26FBCB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BA48F-6B23-4904-9C5C-028024030486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EB20-AA6E-48B9-A15D-54E5DBE0DADD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C17ED-F494-4829-B857-582E92881CFD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81A92-AC03-4569-BAC1-F80D05EDF65C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45E28-120E-4C67-BCDC-58BF05FE3361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6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48FBD-74C7-4C12-8657-34FB89800DD7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D913C-E86E-460D-9E1A-BE7BDA74E2EB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B6871-237C-4C11-B446-C5B1A0282A58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0C62-1CAC-4AB5-B2BC-BB2C9870339E}" type="datetimeFigureOut">
              <a:rPr lang="sk-SK" smtClean="0"/>
              <a:t>26. 3. 2018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2BDD-6A24-4981-BE44-FC3E2EE02F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4832041"/>
      </p:ext>
    </p:extLst>
  </p:cSld>
  <p:clrMapOvr>
    <a:masterClrMapping/>
  </p:clrMapOvr>
  <p:transition spd="slow">
    <p:wheel spokes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17B25-E977-4EBA-A4B1-96BB1D174B76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8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9E5DB-2514-42FD-908B-D8A0CF3B08D9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A10D7-678B-42AC-A099-FC84AD00EF9B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F196B-52C5-478B-B4EE-168A73E5F140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F28D9-35C1-4F50-AC01-8316CF05CEF2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0F260-74E2-45E8-AAB5-18D5F23CD7C4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79A38-3ED0-4557-859C-1D145938F9EF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83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49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theme" Target="../theme/theme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E0C62-1CAC-4AB5-B2BC-BB2C9870339E}" type="datetimeFigureOut">
              <a:rPr lang="sk-SK" smtClean="0"/>
              <a:t>26. 3. 2018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02BDD-6A24-4981-BE44-FC3E2EE02F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045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557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179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11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0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8294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4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4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5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5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5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5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5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5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5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5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5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5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6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6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6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6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6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6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6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6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6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6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7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7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7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7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7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7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7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7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7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97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8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8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8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8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8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8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8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8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8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8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9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9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9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9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9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9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9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9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9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299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0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0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0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0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0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0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0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0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0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0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1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1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1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1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1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1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1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1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1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1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2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2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2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2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2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2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2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2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2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2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3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3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3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3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3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3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3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3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3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3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4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4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4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4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4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4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4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4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4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4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5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5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5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5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5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5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5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5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5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5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6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6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6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6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6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6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6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6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6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6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7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7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7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7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7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7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7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7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7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7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8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8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8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8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8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8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8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8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8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8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9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9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9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9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9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9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9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9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9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09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0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0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0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0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0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0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0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0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0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0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1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1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1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1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1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1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1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1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1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1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2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2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2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2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2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2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2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2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2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2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3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3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3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3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3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3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3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3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3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3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4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4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4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4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4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4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4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4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4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4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5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5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5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5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5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5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5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5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5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5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6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  <p:sp>
          <p:nvSpPr>
            <p:cNvPr id="8316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k-SK">
                <a:solidFill>
                  <a:srgbClr val="FFFFFF"/>
                </a:solidFill>
              </a:endParaRPr>
            </a:p>
          </p:txBody>
        </p:sp>
      </p:grpSp>
      <p:sp>
        <p:nvSpPr>
          <p:cNvPr id="8316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87E291-3694-45E7-A11B-CEF2ACF46DD3}" type="slidenum">
              <a:rPr lang="sk-SK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k-SK">
              <a:solidFill>
                <a:srgbClr val="FFFFFF"/>
              </a:solidFill>
            </a:endParaRPr>
          </a:p>
        </p:txBody>
      </p:sp>
      <p:sp>
        <p:nvSpPr>
          <p:cNvPr id="8316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8316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FFFFFF"/>
              </a:solidFill>
            </a:endParaRPr>
          </a:p>
        </p:txBody>
      </p:sp>
      <p:sp>
        <p:nvSpPr>
          <p:cNvPr id="8316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8316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</a:p>
        </p:txBody>
      </p:sp>
    </p:spTree>
    <p:extLst>
      <p:ext uri="{BB962C8B-B14F-4D97-AF65-F5344CB8AC3E}">
        <p14:creationId xmlns:p14="http://schemas.microsoft.com/office/powerpoint/2010/main" val="21692542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  <a:latin typeface="Times New Roman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Times New Roman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Times New Roman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3E35EA-9352-48C9-B7A7-608A4088B20A}" type="slidenum">
              <a:rPr lang="en-US">
                <a:solidFill>
                  <a:srgbClr val="D6EC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90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  <a:latin typeface="Times New Roman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Times New Roman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Times New Roman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3E35EA-9352-48C9-B7A7-608A4088B20A}" type="slidenum">
              <a:rPr lang="en-US">
                <a:solidFill>
                  <a:srgbClr val="D6EC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38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E0C62-1CAC-4AB5-B2BC-BB2C9870339E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26. 3. 2018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02BDD-6A24-4981-BE44-FC3E2EE02F6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8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</p:sldLayoutIdLst>
  <p:transition spd="slow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8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83299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0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1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2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3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4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5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6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7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8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9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0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1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2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3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4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5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6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7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8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9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0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1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2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3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4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5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6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7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8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9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30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31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2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3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4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5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6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7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8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9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0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1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2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3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4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5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6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7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8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9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0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1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2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3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4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5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6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7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8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9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0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1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2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3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4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5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6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7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8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9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0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1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2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3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4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5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6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7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8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9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0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1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2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3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4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5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6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7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8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9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0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1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2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3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4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5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6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7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8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9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0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1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2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3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4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5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6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7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8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9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0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1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2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3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4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5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6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7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8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9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0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1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2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3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4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5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6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7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8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9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0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1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2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3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4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5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6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7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8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9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0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1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2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3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4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5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6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7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8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9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0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1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2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3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4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5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6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7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8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9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0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1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2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3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4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5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6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7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8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9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0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1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2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3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4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5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6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7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8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9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0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1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2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3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4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5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6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7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8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9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0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1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2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3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4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5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6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7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8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9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0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1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2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3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4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5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6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7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8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9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10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11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12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13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3514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D33C9-4800-4EFC-8849-C21CB8520442}" type="slidenum">
              <a:rPr lang="cs-C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83515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83516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FFFFFF"/>
                </a:solidFill>
              </a:rPr>
              <a:t>Alice Dohnalová</a:t>
            </a:r>
          </a:p>
        </p:txBody>
      </p:sp>
      <p:sp>
        <p:nvSpPr>
          <p:cNvPr id="183517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83518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3212290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3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3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3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3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3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51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5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35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5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35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5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35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5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35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5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35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3518" grpId="0"/>
    </p:bld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8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83299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0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1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2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3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4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5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6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7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8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09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0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1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2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3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4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5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6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7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8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19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0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1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2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3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4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5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6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7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8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29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30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cs-CZ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3331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2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3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4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5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6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7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8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39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0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1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2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3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4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5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6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7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8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49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0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1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2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3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4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5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6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7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8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59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0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1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2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3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4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5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6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7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8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69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0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1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2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3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4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5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6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7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8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79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0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1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2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3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4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5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6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7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8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89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0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1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2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3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4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5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6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7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8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399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0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1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2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3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4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5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6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7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8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09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0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1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2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3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4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5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6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7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8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19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0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1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2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3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4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5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6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7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8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29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0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1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2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3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4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5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6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7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8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39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0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1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2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3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4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5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6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7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8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49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0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1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2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3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4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5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6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7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8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59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0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1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2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3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4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5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6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7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8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69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0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1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2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3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4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5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6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7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8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79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0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1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2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3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4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5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6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7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8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89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0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1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2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3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4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5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6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7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8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499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0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1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2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3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4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5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6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7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8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09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10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11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12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  <p:sp>
          <p:nvSpPr>
            <p:cNvPr id="183513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k-SK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3514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D33C9-4800-4EFC-8849-C21CB8520442}" type="slidenum">
              <a:rPr lang="cs-C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83515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83516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FFFFFF"/>
                </a:solidFill>
              </a:rPr>
              <a:t>Alice Dohnalová</a:t>
            </a:r>
          </a:p>
        </p:txBody>
      </p:sp>
      <p:sp>
        <p:nvSpPr>
          <p:cNvPr id="183517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83518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6760233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3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3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3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3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3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51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5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35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5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35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5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35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5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35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5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35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3518" grpId="0"/>
    </p:bld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CC">
                <a:gamma/>
                <a:shade val="46275"/>
                <a:invGamma/>
              </a:srgbClr>
            </a:gs>
            <a:gs pos="100000">
              <a:srgbClr val="3333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AFBAF4-7970-4DE3-8377-DFEA61FAE961}" type="slidenum">
              <a:rPr lang="sk-SK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k-SK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DC0F6C-A029-492F-BC2C-F9D95C429D3C}" type="slidenum">
              <a:rPr 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58CA6E6-E43C-4A8F-9853-7242F0B9EE57}" type="datetimeFigureOut">
              <a:rPr lang="en-US" smtClean="0">
                <a:solidFill>
                  <a:prstClr val="white"/>
                </a:solidFill>
              </a:rPr>
              <a:pPr/>
              <a:t>3/26/2018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0228DE5-B96D-4E71-B2A7-45317B9F7A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26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16 w 5184"/>
                <a:gd name="T3" fmla="*/ 3159 h 3159"/>
                <a:gd name="T4" fmla="*/ 5216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0 w 556"/>
                <a:gd name="T5" fmla="*/ 3159 h 3159"/>
                <a:gd name="T6" fmla="*/ 560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5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54 w 4724"/>
                  <a:gd name="T7" fmla="*/ 12 h 12"/>
                  <a:gd name="T8" fmla="*/ 4754 w 4724"/>
                  <a:gd name="T9" fmla="*/ 0 h 12"/>
                  <a:gd name="T10" fmla="*/ 475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721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491 w 251"/>
                  <a:gd name="T5" fmla="*/ 12 h 12"/>
                  <a:gd name="T6" fmla="*/ 49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3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3 w 251"/>
                  <a:gd name="T7" fmla="*/ 12 h 12"/>
                  <a:gd name="T8" fmla="*/ 253 w 251"/>
                  <a:gd name="T9" fmla="*/ 0 h 12"/>
                  <a:gd name="T10" fmla="*/ 253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721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0721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21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30721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0721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0721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EFCE31-8FBC-439D-9F28-971FDC08EC5E}" type="slidenum">
              <a:rPr lang="cs-CZ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668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4C3A95-31B0-4952-BAFB-0F9C0FBBD9D7}" type="slidenum">
              <a:rPr lang="cs-CZ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462098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3EC43CB-FC0D-4B5B-A1DC-36A11E69E9E2}" type="datetimeFigureOut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26.3.2018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E37E29A-BBAB-44C4-B05B-DCAA871FCE4D}" type="slidenum">
              <a:rPr lang="cs-CZ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03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5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2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4.wm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5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za.sk/ako-vybrat-monitor-art17355.htm" TargetMode="Externa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ckonfig.sk/?id=371&amp;par1=1824--kancel%E1rske" TargetMode="External"/><Relationship Id="rId2" Type="http://schemas.openxmlformats.org/officeDocument/2006/relationships/hyperlink" Target="https://sk.wikipedia.org/wiki/Monitor_(displej)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ckonfig.sk/?id=371&amp;par1=1824--hr%E1%E8ske" TargetMode="External"/><Relationship Id="rId4" Type="http://schemas.openxmlformats.org/officeDocument/2006/relationships/hyperlink" Target="http://www.pckonfig.sk/?id=371&amp;par1=1824--multimedi%E1lne" TargetMode="Externa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ckonfig.sk/art.php?doc_id=147" TargetMode="External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pidisoft.cz/clanky/89-porovnani-displaye-ips-vs-tn---recenz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ZgNzypaHXI" TargetMode="Externa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://searchcio-midmarket.techtarget.com/definition/pixel" TargetMode="External"/><Relationship Id="rId2" Type="http://schemas.openxmlformats.org/officeDocument/2006/relationships/hyperlink" Target="http://searchcio-midmarket.techtarget.com/definition/transistor" TargetMode="Externa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Mobiln%C3%AD_telefon" TargetMode="External"/><Relationship Id="rId3" Type="http://schemas.openxmlformats.org/officeDocument/2006/relationships/hyperlink" Target="https://cs.wikipedia.org/wiki/LED" TargetMode="External"/><Relationship Id="rId7" Type="http://schemas.openxmlformats.org/officeDocument/2006/relationships/hyperlink" Target="https://cs.wikipedia.org/wiki/Kodak" TargetMode="External"/><Relationship Id="rId2" Type="http://schemas.openxmlformats.org/officeDocument/2006/relationships/hyperlink" Target="https://cs.wikipedia.org/wiki/Angli%C4%8Dtina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s.wikipedia.org/wiki/1987" TargetMode="External"/><Relationship Id="rId5" Type="http://schemas.openxmlformats.org/officeDocument/2006/relationships/hyperlink" Target="https://cs.wikipedia.org/wiki/Organick%C3%A1_l%C3%A1tka" TargetMode="External"/><Relationship Id="rId4" Type="http://schemas.openxmlformats.org/officeDocument/2006/relationships/hyperlink" Target="https://cs.wikipedia.org/wiki/Elektroluminiscence" TargetMode="External"/><Relationship Id="rId9" Type="http://schemas.openxmlformats.org/officeDocument/2006/relationships/hyperlink" Target="https://cs.wikipedia.org/wiki/MP3_p%C5%99ehr%C3%A1va%C4%8D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za.sk/slovnik/tn-displej-art15341.htm" TargetMode="External"/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za.sk/slovnik/oled-displej-art15340.htm" TargetMode="External"/><Relationship Id="rId2" Type="http://schemas.openxmlformats.org/officeDocument/2006/relationships/hyperlink" Target="https://www.alza.sk/slovnik/tn-displej-art15341.htm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lrlounge.com/what-is-an-ips-monitor-understanding-ips-displays/" TargetMode="Externa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za.sk/article/g970.htm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hyperlink" Target="http://www.mintech.cz/monitory/" TargetMode="Externa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hyperlink" Target="https://sk.wikipedia.org/wiki/Displej" TargetMode="External"/><Relationship Id="rId3" Type="http://schemas.openxmlformats.org/officeDocument/2006/relationships/hyperlink" Target="https://sk.wikipedia.org/wiki/Polym%C3%A9r" TargetMode="External"/><Relationship Id="rId7" Type="http://schemas.openxmlformats.org/officeDocument/2006/relationships/hyperlink" Target="https://sk.wikipedia.org/wiki/Pixel" TargetMode="External"/><Relationship Id="rId2" Type="http://schemas.openxmlformats.org/officeDocument/2006/relationships/hyperlink" Target="https://sk.wikipedia.org/wiki/Molekul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k.wikipedia.org/wiki/Tranzistor" TargetMode="External"/><Relationship Id="rId5" Type="http://schemas.openxmlformats.org/officeDocument/2006/relationships/hyperlink" Target="https://sk.wikipedia.org/wiki/Svetlo" TargetMode="External"/><Relationship Id="rId4" Type="http://schemas.openxmlformats.org/officeDocument/2006/relationships/hyperlink" Target="https://sk.wikipedia.org/wiki/I%C3%B3n" TargetMode="Externa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14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hyperlink" Target="https://sk.wikipedia.org/w/index.php?title=Plazmov%C3%BD_monitor/zobrazova%C4%8D&amp;action=edit&amp;redlink=1" TargetMode="External"/><Relationship Id="rId1" Type="http://schemas.openxmlformats.org/officeDocument/2006/relationships/slideLayout" Target="../slideLayouts/slideLayout14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4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4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4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za.sk/vsetko-o-hdr-televizoroch-a-videu" TargetMode="External"/><Relationship Id="rId1" Type="http://schemas.openxmlformats.org/officeDocument/2006/relationships/slideLayout" Target="../slideLayouts/slideLayout14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za.sk/nvidia-shield-tv-2017-d5099789.htm" TargetMode="External"/><Relationship Id="rId1" Type="http://schemas.openxmlformats.org/officeDocument/2006/relationships/slideLayout" Target="../slideLayouts/slideLayout14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4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hyperlink" Target="https://www.alza.sk/8k-televizory/18862944.htm" TargetMode="External"/><Relationship Id="rId1" Type="http://schemas.openxmlformats.org/officeDocument/2006/relationships/slideLayout" Target="../slideLayouts/slideLayout14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en.wikipedia.org/wiki/Pixe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3D" TargetMode="External"/><Relationship Id="rId2" Type="http://schemas.openxmlformats.org/officeDocument/2006/relationships/hyperlink" Target="https://sk.wikipedia.org/wiki/Angli%C4%8Dtin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youtube.com/watch?v=LIGWAYS5uRw&amp;feature=related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MD_CrossFireX#cite_note-1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GPU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ideo_card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PCI_Express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../v&#353;etky%20zobrazovacie%20zariadenia%20sk.ppt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za.sk/ako-vybrat-monitor-art17355.htm?kampan=adw1_sprievodcovia-vyberom_monitory_c_9062580_b_1t1_245176818851&amp;gclid=EAIaIQobChMIrtbIu4CC2QIVDTPTCh12MwyFEAAYASAAEgI7wvD_BwE" TargetMode="External"/><Relationship Id="rId2" Type="http://schemas.openxmlformats.org/officeDocument/2006/relationships/hyperlink" Target="https://www.alza.sk/article/g970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echbox.dennikn.sk/temy/vyznajte-sa-v-pocitacoch-displeje-a-monitory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s://sk.wikipedia.org/wiki/Telev%C3%ADzor" TargetMode="External"/><Relationship Id="rId7" Type="http://schemas.openxmlformats.org/officeDocument/2006/relationships/hyperlink" Target="https://www.youtube.com/watch?v=GzMh4q-2HjM" TargetMode="External"/><Relationship Id="rId2" Type="http://schemas.openxmlformats.org/officeDocument/2006/relationships/hyperlink" Target="https://sk.wikipedia.org/wiki/Luminofo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.wikipedia.org/wiki/Digit%C3%A1lny" TargetMode="External"/><Relationship Id="rId5" Type="http://schemas.openxmlformats.org/officeDocument/2006/relationships/hyperlink" Target="https://sk.wikipedia.org/wiki/Anal%C3%B3gov%C3%BD_sign%C3%A1l" TargetMode="External"/><Relationship Id="rId4" Type="http://schemas.openxmlformats.org/officeDocument/2006/relationships/hyperlink" Target="https://sk.wikipedia.org/wiki/Tuner" TargetMode="External"/><Relationship Id="rId9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0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9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sk.wikipedia.org/wiki/16:9" TargetMode="Externa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10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9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za.sk/slovnik/technologia-spracovania-obrazu-ips-art15558.htm" TargetMode="External"/><Relationship Id="rId1" Type="http://schemas.openxmlformats.org/officeDocument/2006/relationships/slideLayout" Target="../slideLayouts/slideLayout16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za.sk/slovnik/technologia-spracovania-obrazu-ips-art15558.htm" TargetMode="External"/><Relationship Id="rId1" Type="http://schemas.openxmlformats.org/officeDocument/2006/relationships/slideLayout" Target="../slideLayouts/slideLayout16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6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6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5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6905" y="3429000"/>
            <a:ext cx="7772400" cy="1470025"/>
          </a:xfrm>
        </p:spPr>
        <p:txBody>
          <a:bodyPr/>
          <a:lstStyle/>
          <a:p>
            <a:r>
              <a:rPr lang="sk-SK" dirty="0" err="1" smtClean="0"/>
              <a:t>Výcuc</a:t>
            </a:r>
            <a:r>
              <a:rPr lang="sk-SK" dirty="0" smtClean="0"/>
              <a:t> z grafického hardwaru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37070" y="5105400"/>
            <a:ext cx="8806929" cy="1752600"/>
          </a:xfrm>
        </p:spPr>
        <p:txBody>
          <a:bodyPr/>
          <a:lstStyle/>
          <a:p>
            <a:r>
              <a:rPr lang="sk-SK" dirty="0" err="1" smtClean="0"/>
              <a:t>Ing.Drgo</a:t>
            </a:r>
            <a:r>
              <a:rPr lang="sk-SK" dirty="0" smtClean="0"/>
              <a:t> Pavel,15.február 2018,štvrtok,17:01,Nasťa strieborná</a:t>
            </a:r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9926"/>
            <a:ext cx="524004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1970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907704" y="18466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mtClean="0"/>
              <a:t>Pripojenie grafickej karty ku zberniciam</a:t>
            </a:r>
            <a:endParaRPr lang="sk-S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692696"/>
            <a:ext cx="7400925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168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Princíp LCD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Krútená nematicová bunka V &quot;off&quot; stave, pri absencii elektrického poľa je zostava transparentná voči svetlu.  V stave &quot;on&quot;, aplikované pole zničí zákrut nematic, čo spôsobí nepríjemnosť zostav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76730"/>
            <a:ext cx="7200800" cy="44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TN LCD </a:t>
            </a:r>
            <a:r>
              <a:rPr lang="sk-SK" dirty="0" err="1" smtClean="0">
                <a:solidFill>
                  <a:schemeClr val="bg1"/>
                </a:solidFill>
              </a:rPr>
              <a:t>monitory-jeden</a:t>
            </a:r>
            <a:r>
              <a:rPr lang="sk-SK" dirty="0" smtClean="0">
                <a:solidFill>
                  <a:schemeClr val="bg1"/>
                </a:solidFill>
              </a:rPr>
              <a:t> pixel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1556792"/>
            <a:ext cx="4448175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8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Figures are curtsy of 3M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91480" y="124754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Passive Matrix Display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34" y="4869160"/>
            <a:ext cx="2553588" cy="17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827584" y="1052736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solidFill>
                  <a:srgbClr val="FFFFFF"/>
                </a:solidFill>
              </a:rPr>
              <a:t>Napätie sa pripojí na všetky riadky naraz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>
                <a:solidFill>
                  <a:srgbClr val="FFFFFF"/>
                </a:solidFill>
              </a:rPr>
              <a:t>Výber </a:t>
            </a:r>
            <a:r>
              <a:rPr lang="sk-SK" dirty="0" err="1" smtClean="0">
                <a:solidFill>
                  <a:srgbClr val="FFFFFF"/>
                </a:solidFill>
              </a:rPr>
              <a:t>pixelov</a:t>
            </a:r>
            <a:r>
              <a:rPr lang="sk-SK" dirty="0" smtClean="0">
                <a:solidFill>
                  <a:srgbClr val="FFFFFF"/>
                </a:solidFill>
              </a:rPr>
              <a:t> sa robí postupným pripájaním napätia opačnej polarity na stĺpce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66" y="1844824"/>
            <a:ext cx="42005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331640" y="4230465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FFFFFF"/>
                </a:solidFill>
              </a:rPr>
              <a:t>Pixel sa vyberie ako priesečník riadka a </a:t>
            </a:r>
            <a:r>
              <a:rPr lang="sk-SK" dirty="0" err="1">
                <a:solidFill>
                  <a:srgbClr val="FFFFFF"/>
                </a:solidFill>
              </a:rPr>
              <a:t>stlpca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863088"/>
              </p:ext>
            </p:extLst>
          </p:nvPr>
        </p:nvGraphicFramePr>
        <p:xfrm>
          <a:off x="295661" y="3140968"/>
          <a:ext cx="3995203" cy="2987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3" imgW="1924812" imgH="1440180" progId="Word.Picture.8">
                  <p:embed/>
                </p:oleObj>
              </mc:Choice>
              <mc:Fallback>
                <p:oleObj r:id="rId3" imgW="1924812" imgH="14401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661" y="3140968"/>
                        <a:ext cx="3995203" cy="29871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303651"/>
              </p:ext>
            </p:extLst>
          </p:nvPr>
        </p:nvGraphicFramePr>
        <p:xfrm>
          <a:off x="4572000" y="3175350"/>
          <a:ext cx="4187552" cy="2980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r:id="rId5" imgW="1915668" imgH="1362456" progId="Word.Picture.8">
                  <p:embed/>
                </p:oleObj>
              </mc:Choice>
              <mc:Fallback>
                <p:oleObj r:id="rId5" imgW="1915668" imgH="1362456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175350"/>
                        <a:ext cx="4187552" cy="298033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1426526" y="1988840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cs typeface="Times New Roman" charset="0"/>
              </a:rPr>
              <a:t>Active Display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5364088" y="1988840"/>
            <a:ext cx="228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cs typeface="Times New Roman" charset="0"/>
              </a:rPr>
              <a:t>Passive Display</a:t>
            </a:r>
          </a:p>
        </p:txBody>
      </p:sp>
      <p:sp>
        <p:nvSpPr>
          <p:cNvPr id="101384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Active VS. Passive Display</a:t>
            </a:r>
          </a:p>
        </p:txBody>
      </p:sp>
    </p:spTree>
    <p:extLst>
      <p:ext uri="{BB962C8B-B14F-4D97-AF65-F5344CB8AC3E}">
        <p14:creationId xmlns:p14="http://schemas.microsoft.com/office/powerpoint/2010/main" val="117635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Konštrukcia pasívneho </a:t>
            </a:r>
            <a:r>
              <a:rPr lang="sk-SK" dirty="0" err="1" smtClean="0">
                <a:solidFill>
                  <a:schemeClr val="bg1"/>
                </a:solidFill>
              </a:rPr>
              <a:t>pixelu</a:t>
            </a:r>
            <a:r>
              <a:rPr lang="sk-SK" dirty="0" smtClean="0">
                <a:solidFill>
                  <a:schemeClr val="bg1"/>
                </a:solidFill>
              </a:rPr>
              <a:t> LCD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5724525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6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Date Placeholder 2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0284B07-167A-4B3F-92D8-A2ECD09167E9}" type="datetime1">
              <a:rPr lang="el-GR">
                <a:solidFill>
                  <a:srgbClr val="000000"/>
                </a:solidFill>
              </a:rPr>
              <a:pPr>
                <a:defRPr/>
              </a:pPr>
              <a:t>26/3/2018</a:t>
            </a:fld>
            <a:endParaRPr lang="el-GR">
              <a:solidFill>
                <a:srgbClr val="000000"/>
              </a:solidFill>
            </a:endParaRPr>
          </a:p>
        </p:txBody>
      </p:sp>
      <p:sp>
        <p:nvSpPr>
          <p:cNvPr id="37892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Chapter 2</a:t>
            </a:r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37893" name="Slide Number Placehold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25BBF6D-53C5-421D-BC71-00F359403D58}" type="slidenum">
              <a:rPr lang="el-GR">
                <a:solidFill>
                  <a:srgbClr val="000000"/>
                </a:solidFill>
              </a:rPr>
              <a:pPr>
                <a:defRPr/>
              </a:pPr>
              <a:t>105</a:t>
            </a:fld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1466171" y="332656"/>
            <a:ext cx="5256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TFT Monitors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13" y="1556792"/>
            <a:ext cx="885776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15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Princíp  LCD TFT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6258272" cy="469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3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621792" lvl="1" indent="-246888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sk-SK" dirty="0" smtClean="0">
                <a:solidFill>
                  <a:schemeClr val="bg1"/>
                </a:solidFill>
              </a:rPr>
              <a:t>V </a:t>
            </a:r>
            <a:r>
              <a:rPr lang="sk-SK" dirty="0">
                <a:solidFill>
                  <a:schemeClr val="bg1"/>
                </a:solidFill>
              </a:rPr>
              <a:t>súčasnosti je hlavným výstupným zariadením</a:t>
            </a:r>
          </a:p>
          <a:p>
            <a:pPr marL="621792" lvl="1" indent="-246888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sk-SK" dirty="0" smtClean="0">
                <a:solidFill>
                  <a:schemeClr val="bg1"/>
                </a:solidFill>
              </a:rPr>
              <a:t>Tisícky </a:t>
            </a:r>
            <a:r>
              <a:rPr lang="sk-SK" dirty="0" err="1">
                <a:solidFill>
                  <a:schemeClr val="bg1"/>
                </a:solidFill>
              </a:rPr>
              <a:t>pixelov</a:t>
            </a:r>
            <a:endParaRPr lang="sk-SK" dirty="0">
              <a:solidFill>
                <a:schemeClr val="bg1"/>
              </a:solidFill>
            </a:endParaRPr>
          </a:p>
          <a:p>
            <a:pPr marL="621792" lvl="1" indent="-246888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sk-SK" dirty="0">
                <a:solidFill>
                  <a:schemeClr val="bg1"/>
                </a:solidFill>
              </a:rPr>
              <a:t>Každý pixel má tri tranzistory, farebné červené, modré, </a:t>
            </a:r>
            <a:r>
              <a:rPr lang="sk-SK" dirty="0" smtClean="0">
                <a:solidFill>
                  <a:schemeClr val="bg1"/>
                </a:solidFill>
              </a:rPr>
              <a:t>zelené</a:t>
            </a:r>
          </a:p>
          <a:p>
            <a:pPr marL="621792" lvl="1" indent="-246888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sk-SK" dirty="0" smtClean="0">
                <a:solidFill>
                  <a:schemeClr val="bg1"/>
                </a:solidFill>
              </a:rPr>
              <a:t>použitie</a:t>
            </a:r>
            <a:endParaRPr lang="sk-SK" dirty="0">
              <a:solidFill>
                <a:schemeClr val="bg1"/>
              </a:solidFill>
            </a:endParaRPr>
          </a:p>
          <a:p>
            <a:pPr marL="859536" lvl="2" indent="-246888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dirty="0" err="1">
                <a:solidFill>
                  <a:schemeClr val="bg1"/>
                </a:solidFill>
              </a:rPr>
              <a:t>Používa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prenosných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počítačoch</a:t>
            </a:r>
            <a:endParaRPr lang="en-US" dirty="0" smtClean="0">
              <a:solidFill>
                <a:schemeClr val="bg1"/>
              </a:solidFill>
            </a:endParaRPr>
          </a:p>
          <a:p>
            <a:pPr marL="621792" lvl="1" indent="-246888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err="1">
                <a:solidFill>
                  <a:schemeClr val="bg1"/>
                </a:solidFill>
              </a:rPr>
              <a:t>výhody</a:t>
            </a:r>
            <a:endParaRPr lang="en-US" dirty="0" smtClean="0">
              <a:solidFill>
                <a:schemeClr val="bg1"/>
              </a:solidFill>
            </a:endParaRPr>
          </a:p>
          <a:p>
            <a:pPr marL="859536" lvl="2" indent="-246888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dirty="0" err="1">
                <a:solidFill>
                  <a:schemeClr val="bg1"/>
                </a:solidFill>
              </a:rPr>
              <a:t>ľahká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váha</a:t>
            </a:r>
            <a:endParaRPr lang="en-US" dirty="0" smtClean="0">
              <a:solidFill>
                <a:schemeClr val="bg1"/>
              </a:solidFill>
            </a:endParaRPr>
          </a:p>
          <a:p>
            <a:pPr marL="859536" lvl="2" indent="-246888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dirty="0" err="1">
                <a:solidFill>
                  <a:schemeClr val="bg1"/>
                </a:solidFill>
              </a:rPr>
              <a:t>Menej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oslnenia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žiarenia</a:t>
            </a:r>
            <a:endParaRPr lang="en-US" dirty="0" smtClean="0">
              <a:solidFill>
                <a:schemeClr val="bg1"/>
              </a:solidFill>
            </a:endParaRPr>
          </a:p>
          <a:p>
            <a:pPr marL="859536" lvl="2" indent="-246888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dirty="0" err="1">
                <a:solidFill>
                  <a:schemeClr val="bg1"/>
                </a:solidFill>
              </a:rPr>
              <a:t>Menej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energie</a:t>
            </a:r>
            <a:endParaRPr lang="en-US" dirty="0" smtClean="0">
              <a:solidFill>
                <a:schemeClr val="bg1"/>
              </a:solidFill>
            </a:endParaRPr>
          </a:p>
          <a:p>
            <a:pPr marL="621792" lvl="1" indent="-246888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err="1">
                <a:solidFill>
                  <a:schemeClr val="bg1"/>
                </a:solidFill>
              </a:rPr>
              <a:t>nevýhody</a:t>
            </a:r>
            <a:endParaRPr lang="en-US" dirty="0" smtClean="0">
              <a:solidFill>
                <a:schemeClr val="bg1"/>
              </a:solidFill>
            </a:endParaRPr>
          </a:p>
          <a:p>
            <a:pPr marL="859536" lvl="2" indent="-246888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pl-PL" dirty="0">
                <a:solidFill>
                  <a:schemeClr val="bg1"/>
                </a:solidFill>
              </a:rPr>
              <a:t>Problémy pri miernom pohľade z </a:t>
            </a:r>
            <a:r>
              <a:rPr lang="pl-PL" dirty="0" smtClean="0">
                <a:solidFill>
                  <a:schemeClr val="bg1"/>
                </a:solidFill>
              </a:rPr>
              <a:t>boku</a:t>
            </a:r>
          </a:p>
          <a:p>
            <a:pPr marL="859536" lvl="2" indent="-246888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pl-PL" dirty="0" smtClean="0">
                <a:solidFill>
                  <a:schemeClr val="bg1"/>
                </a:solidFill>
              </a:rPr>
              <a:t>Menšie rozlíšenie ako  CRT</a:t>
            </a:r>
            <a:endParaRPr lang="en-US" dirty="0" smtClean="0">
              <a:solidFill>
                <a:schemeClr val="bg1"/>
              </a:solidFill>
            </a:endParaRPr>
          </a:p>
          <a:p>
            <a:pPr marL="859536" lvl="2" indent="-246888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it-IT" dirty="0">
                <a:solidFill>
                  <a:schemeClr val="bg1"/>
                </a:solidFill>
              </a:rPr>
              <a:t>Nepoužíva sa s </a:t>
            </a:r>
            <a:r>
              <a:rPr lang="sk-SK" dirty="0" smtClean="0">
                <a:solidFill>
                  <a:schemeClr val="bg1"/>
                </a:solidFill>
              </a:rPr>
              <a:t>svetelnými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perami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891" name="Date Placeholder 2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0284B07-167A-4B3F-92D8-A2ECD09167E9}" type="datetime1">
              <a:rPr lang="el-GR"/>
              <a:pPr>
                <a:defRPr/>
              </a:pPr>
              <a:t>26/3/2018</a:t>
            </a:fld>
            <a:endParaRPr lang="el-GR"/>
          </a:p>
        </p:txBody>
      </p:sp>
      <p:sp>
        <p:nvSpPr>
          <p:cNvPr id="37892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/>
              <a:t>Chapter 2</a:t>
            </a:r>
            <a:endParaRPr lang="el-GR"/>
          </a:p>
        </p:txBody>
      </p:sp>
      <p:sp>
        <p:nvSpPr>
          <p:cNvPr id="37893" name="Slide Number Placehold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25BBF6D-53C5-421D-BC71-00F359403D58}" type="slidenum">
              <a:rPr lang="el-GR"/>
              <a:pPr>
                <a:defRPr/>
              </a:pPr>
              <a:t>107</a:t>
            </a:fld>
            <a:endParaRPr lang="el-GR"/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429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466171" y="332656"/>
            <a:ext cx="5256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TFT Monitors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229600" cy="3845024"/>
          </a:xfrm>
        </p:spPr>
        <p:txBody>
          <a:bodyPr/>
          <a:lstStyle/>
          <a:p>
            <a:pPr eaLnBrk="1" hangingPunct="1"/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Pre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rozsvietenie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bodov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sa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používa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aktivná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matica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.</a:t>
            </a:r>
          </a:p>
          <a:p>
            <a:pPr eaLnBrk="1" hangingPunct="1"/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Každá obrazová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bunka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má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vlastný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tranzistor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pre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riadenia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napätia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medzi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kontaktmi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.</a:t>
            </a:r>
          </a:p>
          <a:p>
            <a:pPr eaLnBrk="1" hangingPunct="1"/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Tím je zaručené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presné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natočenie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krystalov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počas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zobrazovacieho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cyklu Dosahuje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sa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vyššieho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jasu a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kratšej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doby odezvy jako </a:t>
            </a:r>
            <a:r>
              <a:rPr lang="cs-CZ" sz="2000" dirty="0" err="1" smtClean="0">
                <a:solidFill>
                  <a:schemeClr val="bg1"/>
                </a:solidFill>
                <a:latin typeface="Verdana" pitchFamily="34" charset="0"/>
              </a:rPr>
              <a:t>pri</a:t>
            </a:r>
            <a:r>
              <a:rPr lang="cs-CZ" sz="2000" dirty="0" smtClean="0">
                <a:solidFill>
                  <a:schemeClr val="bg1"/>
                </a:solidFill>
                <a:latin typeface="Verdana" pitchFamily="34" charset="0"/>
              </a:rPr>
              <a:t> TN.</a:t>
            </a:r>
          </a:p>
          <a:p>
            <a:pPr eaLnBrk="1" hangingPunct="1"/>
            <a:r>
              <a:rPr lang="en-US" sz="2000" dirty="0" err="1">
                <a:solidFill>
                  <a:schemeClr val="bg1"/>
                </a:solidFill>
              </a:rPr>
              <a:t>Obrazovky</a:t>
            </a:r>
            <a:r>
              <a:rPr lang="en-US" sz="2000" b="1" dirty="0" err="1">
                <a:solidFill>
                  <a:schemeClr val="bg1"/>
                </a:solidFill>
              </a:rPr>
              <a:t>TFT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err="1">
                <a:solidFill>
                  <a:schemeClr val="bg1"/>
                </a:solidFill>
              </a:rPr>
              <a:t>sa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niekedy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nazývajú</a:t>
            </a:r>
            <a:r>
              <a:rPr lang="en-US" sz="2000" dirty="0">
                <a:solidFill>
                  <a:schemeClr val="bg1"/>
                </a:solidFill>
              </a:rPr>
              <a:t> LCD s </a:t>
            </a:r>
            <a:r>
              <a:rPr lang="en-US" sz="2000" dirty="0" err="1">
                <a:solidFill>
                  <a:schemeClr val="bg1"/>
                </a:solidFill>
              </a:rPr>
              <a:t>aktívnou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matricou</a:t>
            </a:r>
            <a:r>
              <a:rPr lang="sk-SK" sz="2000" dirty="0">
                <a:solidFill>
                  <a:schemeClr val="bg1"/>
                </a:solidFill>
              </a:rPr>
              <a:t> </a:t>
            </a:r>
            <a:endParaRPr lang="sk-SK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sk-SK" sz="2000" dirty="0" smtClean="0">
                <a:solidFill>
                  <a:schemeClr val="bg1"/>
                </a:solidFill>
              </a:rPr>
              <a:t>Display s rozlíšením 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sk-SK" sz="2000" dirty="0" smtClean="0">
                <a:solidFill>
                  <a:schemeClr val="bg1"/>
                </a:solidFill>
              </a:rPr>
              <a:t>1024 x 768  je tvorený 1024 x 768 x 3 </a:t>
            </a:r>
            <a:r>
              <a:rPr lang="sk-SK" sz="2000" dirty="0" err="1" smtClean="0">
                <a:solidFill>
                  <a:schemeClr val="bg1"/>
                </a:solidFill>
              </a:rPr>
              <a:t>sub-pixelov</a:t>
            </a:r>
            <a:r>
              <a:rPr lang="sk-SK" sz="2000" dirty="0" smtClean="0">
                <a:solidFill>
                  <a:schemeClr val="bg1"/>
                </a:solidFill>
              </a:rPr>
              <a:t> (</a:t>
            </a:r>
            <a:r>
              <a:rPr lang="en-US" sz="2000" dirty="0" smtClean="0">
                <a:solidFill>
                  <a:schemeClr val="bg1"/>
                </a:solidFill>
              </a:rPr>
              <a:t>2,359,296</a:t>
            </a:r>
            <a:r>
              <a:rPr lang="sk-SK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  <a:p>
            <a:pPr eaLnBrk="1" hangingPunct="1"/>
            <a:endParaRPr lang="cs-CZ" sz="2400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0" indent="0" eaLnBrk="1" hangingPunct="1">
              <a:buNone/>
            </a:pPr>
            <a:endParaRPr lang="cs-CZ" sz="4000" dirty="0" smtClean="0"/>
          </a:p>
        </p:txBody>
      </p:sp>
      <p:sp>
        <p:nvSpPr>
          <p:cNvPr id="2" name="AutoShape 2" descr="Výsledok obrázka pre sub pix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Výsledok obrázka pre sub pix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341169"/>
            <a:ext cx="4752528" cy="23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043608" y="260648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Verdana" pitchFamily="34" charset="0"/>
              </a:rPr>
              <a:t>TFT (</a:t>
            </a:r>
            <a:r>
              <a:rPr lang="cs-CZ" sz="3200" dirty="0" err="1">
                <a:solidFill>
                  <a:schemeClr val="bg1"/>
                </a:solidFill>
                <a:latin typeface="Verdana" pitchFamily="34" charset="0"/>
              </a:rPr>
              <a:t>Thin</a:t>
            </a:r>
            <a:r>
              <a:rPr lang="cs-CZ" sz="3200" dirty="0">
                <a:solidFill>
                  <a:schemeClr val="bg1"/>
                </a:solidFill>
                <a:latin typeface="Verdana" pitchFamily="34" charset="0"/>
              </a:rPr>
              <a:t> Film Transistor)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5743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Aktívna matica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2" y="1340768"/>
            <a:ext cx="5210175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5535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76275"/>
            <a:ext cx="852487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614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LCD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914400"/>
            <a:ext cx="8206680" cy="685800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Zapojenie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pixelov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aktivného</a:t>
            </a:r>
            <a:r>
              <a:rPr lang="cs-CZ" dirty="0" smtClean="0">
                <a:solidFill>
                  <a:schemeClr val="bg1"/>
                </a:solidFill>
              </a:rPr>
              <a:t> LCD displeje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2274627" y="2914697"/>
            <a:ext cx="1588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2239702" y="287977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2198427" y="3143297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2046027" y="3219497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2122227" y="32194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893627" y="33718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2427027" y="32194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2427027" y="33718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2" name="Oval 12"/>
          <p:cNvSpPr>
            <a:spLocks noChangeArrowheads="1"/>
          </p:cNvSpPr>
          <p:nvPr/>
        </p:nvSpPr>
        <p:spPr bwMode="auto">
          <a:xfrm>
            <a:off x="1857115" y="3333797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1284027" y="2914697"/>
            <a:ext cx="5410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1893627" y="2457497"/>
            <a:ext cx="0" cy="3505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2655627" y="3371897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2579427" y="3600497"/>
            <a:ext cx="152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2655627" y="4057697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2503227" y="4210097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2274627" y="4667297"/>
            <a:ext cx="1588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0" name="Oval 20"/>
          <p:cNvSpPr>
            <a:spLocks noChangeArrowheads="1"/>
          </p:cNvSpPr>
          <p:nvPr/>
        </p:nvSpPr>
        <p:spPr bwMode="auto">
          <a:xfrm>
            <a:off x="2239702" y="463237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2198427" y="4895897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>
            <a:off x="2046027" y="4972097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3" name="Line 23"/>
          <p:cNvSpPr>
            <a:spLocks noChangeShapeType="1"/>
          </p:cNvSpPr>
          <p:nvPr/>
        </p:nvSpPr>
        <p:spPr bwMode="auto">
          <a:xfrm>
            <a:off x="2122227" y="49720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>
            <a:off x="1893627" y="51244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2427027" y="49720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>
            <a:off x="2427027" y="51244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7" name="Oval 27"/>
          <p:cNvSpPr>
            <a:spLocks noChangeArrowheads="1"/>
          </p:cNvSpPr>
          <p:nvPr/>
        </p:nvSpPr>
        <p:spPr bwMode="auto">
          <a:xfrm>
            <a:off x="1857115" y="5086397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>
            <a:off x="2655627" y="5124497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2579427" y="5353097"/>
            <a:ext cx="152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0" name="Line 30"/>
          <p:cNvSpPr>
            <a:spLocks noChangeShapeType="1"/>
          </p:cNvSpPr>
          <p:nvPr/>
        </p:nvSpPr>
        <p:spPr bwMode="auto">
          <a:xfrm>
            <a:off x="2655627" y="5810297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1" name="Line 31"/>
          <p:cNvSpPr>
            <a:spLocks noChangeShapeType="1"/>
          </p:cNvSpPr>
          <p:nvPr/>
        </p:nvSpPr>
        <p:spPr bwMode="auto">
          <a:xfrm>
            <a:off x="2503227" y="5962697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>
            <a:off x="1360227" y="4667297"/>
            <a:ext cx="533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4027227" y="2914697"/>
            <a:ext cx="1588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4" name="Oval 34"/>
          <p:cNvSpPr>
            <a:spLocks noChangeArrowheads="1"/>
          </p:cNvSpPr>
          <p:nvPr/>
        </p:nvSpPr>
        <p:spPr bwMode="auto">
          <a:xfrm>
            <a:off x="3992302" y="287977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3951027" y="3143297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3798627" y="3219497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>
            <a:off x="3874827" y="32194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8" name="Line 38"/>
          <p:cNvSpPr>
            <a:spLocks noChangeShapeType="1"/>
          </p:cNvSpPr>
          <p:nvPr/>
        </p:nvSpPr>
        <p:spPr bwMode="auto">
          <a:xfrm>
            <a:off x="3646227" y="33718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9" name="Line 39"/>
          <p:cNvSpPr>
            <a:spLocks noChangeShapeType="1"/>
          </p:cNvSpPr>
          <p:nvPr/>
        </p:nvSpPr>
        <p:spPr bwMode="auto">
          <a:xfrm>
            <a:off x="4179627" y="32194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0" name="Line 40"/>
          <p:cNvSpPr>
            <a:spLocks noChangeShapeType="1"/>
          </p:cNvSpPr>
          <p:nvPr/>
        </p:nvSpPr>
        <p:spPr bwMode="auto">
          <a:xfrm>
            <a:off x="4179627" y="33718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1" name="Oval 41"/>
          <p:cNvSpPr>
            <a:spLocks noChangeArrowheads="1"/>
          </p:cNvSpPr>
          <p:nvPr/>
        </p:nvSpPr>
        <p:spPr bwMode="auto">
          <a:xfrm>
            <a:off x="3609715" y="3333797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2" name="Line 42"/>
          <p:cNvSpPr>
            <a:spLocks noChangeShapeType="1"/>
          </p:cNvSpPr>
          <p:nvPr/>
        </p:nvSpPr>
        <p:spPr bwMode="auto">
          <a:xfrm>
            <a:off x="3646227" y="2457497"/>
            <a:ext cx="0" cy="3505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3" name="Line 43"/>
          <p:cNvSpPr>
            <a:spLocks noChangeShapeType="1"/>
          </p:cNvSpPr>
          <p:nvPr/>
        </p:nvSpPr>
        <p:spPr bwMode="auto">
          <a:xfrm>
            <a:off x="4408227" y="3371897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4" name="Rectangle 44"/>
          <p:cNvSpPr>
            <a:spLocks noChangeArrowheads="1"/>
          </p:cNvSpPr>
          <p:nvPr/>
        </p:nvSpPr>
        <p:spPr bwMode="auto">
          <a:xfrm>
            <a:off x="4332027" y="3600497"/>
            <a:ext cx="152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5" name="Line 45"/>
          <p:cNvSpPr>
            <a:spLocks noChangeShapeType="1"/>
          </p:cNvSpPr>
          <p:nvPr/>
        </p:nvSpPr>
        <p:spPr bwMode="auto">
          <a:xfrm>
            <a:off x="4408227" y="4057697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6" name="Line 46"/>
          <p:cNvSpPr>
            <a:spLocks noChangeShapeType="1"/>
          </p:cNvSpPr>
          <p:nvPr/>
        </p:nvSpPr>
        <p:spPr bwMode="auto">
          <a:xfrm>
            <a:off x="4255827" y="4210097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7" name="Line 47"/>
          <p:cNvSpPr>
            <a:spLocks noChangeShapeType="1"/>
          </p:cNvSpPr>
          <p:nvPr/>
        </p:nvSpPr>
        <p:spPr bwMode="auto">
          <a:xfrm>
            <a:off x="4027227" y="4667297"/>
            <a:ext cx="1588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8" name="Oval 48"/>
          <p:cNvSpPr>
            <a:spLocks noChangeArrowheads="1"/>
          </p:cNvSpPr>
          <p:nvPr/>
        </p:nvSpPr>
        <p:spPr bwMode="auto">
          <a:xfrm>
            <a:off x="3992302" y="463237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9" name="Line 49"/>
          <p:cNvSpPr>
            <a:spLocks noChangeShapeType="1"/>
          </p:cNvSpPr>
          <p:nvPr/>
        </p:nvSpPr>
        <p:spPr bwMode="auto">
          <a:xfrm>
            <a:off x="3951027" y="4895897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0" name="Line 50"/>
          <p:cNvSpPr>
            <a:spLocks noChangeShapeType="1"/>
          </p:cNvSpPr>
          <p:nvPr/>
        </p:nvSpPr>
        <p:spPr bwMode="auto">
          <a:xfrm>
            <a:off x="3798627" y="4972097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1" name="Line 51"/>
          <p:cNvSpPr>
            <a:spLocks noChangeShapeType="1"/>
          </p:cNvSpPr>
          <p:nvPr/>
        </p:nvSpPr>
        <p:spPr bwMode="auto">
          <a:xfrm>
            <a:off x="3874827" y="49720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2" name="Line 52"/>
          <p:cNvSpPr>
            <a:spLocks noChangeShapeType="1"/>
          </p:cNvSpPr>
          <p:nvPr/>
        </p:nvSpPr>
        <p:spPr bwMode="auto">
          <a:xfrm>
            <a:off x="3646227" y="51244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3" name="Line 53"/>
          <p:cNvSpPr>
            <a:spLocks noChangeShapeType="1"/>
          </p:cNvSpPr>
          <p:nvPr/>
        </p:nvSpPr>
        <p:spPr bwMode="auto">
          <a:xfrm>
            <a:off x="4179627" y="49720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4" name="Line 54"/>
          <p:cNvSpPr>
            <a:spLocks noChangeShapeType="1"/>
          </p:cNvSpPr>
          <p:nvPr/>
        </p:nvSpPr>
        <p:spPr bwMode="auto">
          <a:xfrm>
            <a:off x="4179627" y="51244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5" name="Oval 55"/>
          <p:cNvSpPr>
            <a:spLocks noChangeArrowheads="1"/>
          </p:cNvSpPr>
          <p:nvPr/>
        </p:nvSpPr>
        <p:spPr bwMode="auto">
          <a:xfrm>
            <a:off x="3609715" y="5086397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6" name="Line 56"/>
          <p:cNvSpPr>
            <a:spLocks noChangeShapeType="1"/>
          </p:cNvSpPr>
          <p:nvPr/>
        </p:nvSpPr>
        <p:spPr bwMode="auto">
          <a:xfrm>
            <a:off x="4408227" y="5124497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7" name="Rectangle 57"/>
          <p:cNvSpPr>
            <a:spLocks noChangeArrowheads="1"/>
          </p:cNvSpPr>
          <p:nvPr/>
        </p:nvSpPr>
        <p:spPr bwMode="auto">
          <a:xfrm>
            <a:off x="4332027" y="5353097"/>
            <a:ext cx="152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8" name="Line 58"/>
          <p:cNvSpPr>
            <a:spLocks noChangeShapeType="1"/>
          </p:cNvSpPr>
          <p:nvPr/>
        </p:nvSpPr>
        <p:spPr bwMode="auto">
          <a:xfrm>
            <a:off x="4408227" y="5810297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9" name="Line 59"/>
          <p:cNvSpPr>
            <a:spLocks noChangeShapeType="1"/>
          </p:cNvSpPr>
          <p:nvPr/>
        </p:nvSpPr>
        <p:spPr bwMode="auto">
          <a:xfrm>
            <a:off x="4255827" y="5962697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0" name="Line 60"/>
          <p:cNvSpPr>
            <a:spLocks noChangeShapeType="1"/>
          </p:cNvSpPr>
          <p:nvPr/>
        </p:nvSpPr>
        <p:spPr bwMode="auto">
          <a:xfrm>
            <a:off x="5779827" y="2914697"/>
            <a:ext cx="1588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1" name="Oval 61"/>
          <p:cNvSpPr>
            <a:spLocks noChangeArrowheads="1"/>
          </p:cNvSpPr>
          <p:nvPr/>
        </p:nvSpPr>
        <p:spPr bwMode="auto">
          <a:xfrm>
            <a:off x="5744902" y="287977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2" name="Line 62"/>
          <p:cNvSpPr>
            <a:spLocks noChangeShapeType="1"/>
          </p:cNvSpPr>
          <p:nvPr/>
        </p:nvSpPr>
        <p:spPr bwMode="auto">
          <a:xfrm>
            <a:off x="5703627" y="3143297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3" name="Line 63"/>
          <p:cNvSpPr>
            <a:spLocks noChangeShapeType="1"/>
          </p:cNvSpPr>
          <p:nvPr/>
        </p:nvSpPr>
        <p:spPr bwMode="auto">
          <a:xfrm>
            <a:off x="5551227" y="3219497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4" name="Line 64"/>
          <p:cNvSpPr>
            <a:spLocks noChangeShapeType="1"/>
          </p:cNvSpPr>
          <p:nvPr/>
        </p:nvSpPr>
        <p:spPr bwMode="auto">
          <a:xfrm>
            <a:off x="5627427" y="32194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5" name="Line 65"/>
          <p:cNvSpPr>
            <a:spLocks noChangeShapeType="1"/>
          </p:cNvSpPr>
          <p:nvPr/>
        </p:nvSpPr>
        <p:spPr bwMode="auto">
          <a:xfrm>
            <a:off x="5398827" y="33718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6" name="Line 66"/>
          <p:cNvSpPr>
            <a:spLocks noChangeShapeType="1"/>
          </p:cNvSpPr>
          <p:nvPr/>
        </p:nvSpPr>
        <p:spPr bwMode="auto">
          <a:xfrm>
            <a:off x="5932227" y="32194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7" name="Line 67"/>
          <p:cNvSpPr>
            <a:spLocks noChangeShapeType="1"/>
          </p:cNvSpPr>
          <p:nvPr/>
        </p:nvSpPr>
        <p:spPr bwMode="auto">
          <a:xfrm>
            <a:off x="5932227" y="33718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8" name="Oval 68"/>
          <p:cNvSpPr>
            <a:spLocks noChangeArrowheads="1"/>
          </p:cNvSpPr>
          <p:nvPr/>
        </p:nvSpPr>
        <p:spPr bwMode="auto">
          <a:xfrm>
            <a:off x="5362315" y="3333797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9" name="Line 69"/>
          <p:cNvSpPr>
            <a:spLocks noChangeShapeType="1"/>
          </p:cNvSpPr>
          <p:nvPr/>
        </p:nvSpPr>
        <p:spPr bwMode="auto">
          <a:xfrm>
            <a:off x="5398827" y="2457497"/>
            <a:ext cx="0" cy="3505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0" name="Line 70"/>
          <p:cNvSpPr>
            <a:spLocks noChangeShapeType="1"/>
          </p:cNvSpPr>
          <p:nvPr/>
        </p:nvSpPr>
        <p:spPr bwMode="auto">
          <a:xfrm>
            <a:off x="6160827" y="3371897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1" name="Rectangle 71"/>
          <p:cNvSpPr>
            <a:spLocks noChangeArrowheads="1"/>
          </p:cNvSpPr>
          <p:nvPr/>
        </p:nvSpPr>
        <p:spPr bwMode="auto">
          <a:xfrm>
            <a:off x="6084627" y="3600497"/>
            <a:ext cx="152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2" name="Line 72"/>
          <p:cNvSpPr>
            <a:spLocks noChangeShapeType="1"/>
          </p:cNvSpPr>
          <p:nvPr/>
        </p:nvSpPr>
        <p:spPr bwMode="auto">
          <a:xfrm>
            <a:off x="6160827" y="4057697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3" name="Line 73"/>
          <p:cNvSpPr>
            <a:spLocks noChangeShapeType="1"/>
          </p:cNvSpPr>
          <p:nvPr/>
        </p:nvSpPr>
        <p:spPr bwMode="auto">
          <a:xfrm>
            <a:off x="6008427" y="4210097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4" name="Line 74"/>
          <p:cNvSpPr>
            <a:spLocks noChangeShapeType="1"/>
          </p:cNvSpPr>
          <p:nvPr/>
        </p:nvSpPr>
        <p:spPr bwMode="auto">
          <a:xfrm>
            <a:off x="5779827" y="4667297"/>
            <a:ext cx="1588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5" name="Oval 75"/>
          <p:cNvSpPr>
            <a:spLocks noChangeArrowheads="1"/>
          </p:cNvSpPr>
          <p:nvPr/>
        </p:nvSpPr>
        <p:spPr bwMode="auto">
          <a:xfrm>
            <a:off x="5744902" y="463237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6" name="Line 76"/>
          <p:cNvSpPr>
            <a:spLocks noChangeShapeType="1"/>
          </p:cNvSpPr>
          <p:nvPr/>
        </p:nvSpPr>
        <p:spPr bwMode="auto">
          <a:xfrm>
            <a:off x="5703627" y="4895897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7" name="Line 77"/>
          <p:cNvSpPr>
            <a:spLocks noChangeShapeType="1"/>
          </p:cNvSpPr>
          <p:nvPr/>
        </p:nvSpPr>
        <p:spPr bwMode="auto">
          <a:xfrm>
            <a:off x="5551227" y="4972097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8" name="Line 78"/>
          <p:cNvSpPr>
            <a:spLocks noChangeShapeType="1"/>
          </p:cNvSpPr>
          <p:nvPr/>
        </p:nvSpPr>
        <p:spPr bwMode="auto">
          <a:xfrm>
            <a:off x="5627427" y="49720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9" name="Line 79"/>
          <p:cNvSpPr>
            <a:spLocks noChangeShapeType="1"/>
          </p:cNvSpPr>
          <p:nvPr/>
        </p:nvSpPr>
        <p:spPr bwMode="auto">
          <a:xfrm>
            <a:off x="5398827" y="51244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0" name="Line 80"/>
          <p:cNvSpPr>
            <a:spLocks noChangeShapeType="1"/>
          </p:cNvSpPr>
          <p:nvPr/>
        </p:nvSpPr>
        <p:spPr bwMode="auto">
          <a:xfrm>
            <a:off x="5932227" y="49720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1" name="Line 81"/>
          <p:cNvSpPr>
            <a:spLocks noChangeShapeType="1"/>
          </p:cNvSpPr>
          <p:nvPr/>
        </p:nvSpPr>
        <p:spPr bwMode="auto">
          <a:xfrm>
            <a:off x="5932227" y="51244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2" name="Oval 82"/>
          <p:cNvSpPr>
            <a:spLocks noChangeArrowheads="1"/>
          </p:cNvSpPr>
          <p:nvPr/>
        </p:nvSpPr>
        <p:spPr bwMode="auto">
          <a:xfrm>
            <a:off x="5362315" y="5086397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3" name="Line 83"/>
          <p:cNvSpPr>
            <a:spLocks noChangeShapeType="1"/>
          </p:cNvSpPr>
          <p:nvPr/>
        </p:nvSpPr>
        <p:spPr bwMode="auto">
          <a:xfrm>
            <a:off x="6160827" y="5124497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4" name="Rectangle 84"/>
          <p:cNvSpPr>
            <a:spLocks noChangeArrowheads="1"/>
          </p:cNvSpPr>
          <p:nvPr/>
        </p:nvSpPr>
        <p:spPr bwMode="auto">
          <a:xfrm>
            <a:off x="6084627" y="5353097"/>
            <a:ext cx="152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5" name="Line 85"/>
          <p:cNvSpPr>
            <a:spLocks noChangeShapeType="1"/>
          </p:cNvSpPr>
          <p:nvPr/>
        </p:nvSpPr>
        <p:spPr bwMode="auto">
          <a:xfrm>
            <a:off x="6160827" y="5810297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6" name="Line 86"/>
          <p:cNvSpPr>
            <a:spLocks noChangeShapeType="1"/>
          </p:cNvSpPr>
          <p:nvPr/>
        </p:nvSpPr>
        <p:spPr bwMode="auto">
          <a:xfrm>
            <a:off x="6008427" y="5962697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7" name="Rectangle 87"/>
          <p:cNvSpPr>
            <a:spLocks noChangeArrowheads="1"/>
          </p:cNvSpPr>
          <p:nvPr/>
        </p:nvSpPr>
        <p:spPr bwMode="auto">
          <a:xfrm>
            <a:off x="2198427" y="36766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000000"/>
                </a:solidFill>
                <a:latin typeface="Times New Roman" pitchFamily="18" charset="0"/>
              </a:rPr>
              <a:t>LC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68" name="Rectangle 88"/>
          <p:cNvSpPr>
            <a:spLocks noChangeArrowheads="1"/>
          </p:cNvSpPr>
          <p:nvPr/>
        </p:nvSpPr>
        <p:spPr bwMode="auto">
          <a:xfrm>
            <a:off x="3951027" y="36766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000000"/>
                </a:solidFill>
                <a:latin typeface="Times New Roman" pitchFamily="18" charset="0"/>
              </a:rPr>
              <a:t>LC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69" name="Rectangle 89"/>
          <p:cNvSpPr>
            <a:spLocks noChangeArrowheads="1"/>
          </p:cNvSpPr>
          <p:nvPr/>
        </p:nvSpPr>
        <p:spPr bwMode="auto">
          <a:xfrm>
            <a:off x="5703627" y="36766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000000"/>
                </a:solidFill>
                <a:latin typeface="Times New Roman" pitchFamily="18" charset="0"/>
              </a:rPr>
              <a:t>LC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0" name="Rectangle 90"/>
          <p:cNvSpPr>
            <a:spLocks noChangeArrowheads="1"/>
          </p:cNvSpPr>
          <p:nvPr/>
        </p:nvSpPr>
        <p:spPr bwMode="auto">
          <a:xfrm>
            <a:off x="2198427" y="54292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000000"/>
                </a:solidFill>
                <a:latin typeface="Times New Roman" pitchFamily="18" charset="0"/>
              </a:rPr>
              <a:t>LC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1" name="Rectangle 91"/>
          <p:cNvSpPr>
            <a:spLocks noChangeArrowheads="1"/>
          </p:cNvSpPr>
          <p:nvPr/>
        </p:nvSpPr>
        <p:spPr bwMode="auto">
          <a:xfrm>
            <a:off x="3951027" y="54292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000000"/>
                </a:solidFill>
                <a:latin typeface="Times New Roman" pitchFamily="18" charset="0"/>
              </a:rPr>
              <a:t>LC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2" name="Rectangle 92"/>
          <p:cNvSpPr>
            <a:spLocks noChangeArrowheads="1"/>
          </p:cNvSpPr>
          <p:nvPr/>
        </p:nvSpPr>
        <p:spPr bwMode="auto">
          <a:xfrm>
            <a:off x="5703627" y="54292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000000"/>
                </a:solidFill>
                <a:latin typeface="Times New Roman" pitchFamily="18" charset="0"/>
              </a:rPr>
              <a:t>LC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3" name="Rectangle 93"/>
          <p:cNvSpPr>
            <a:spLocks noChangeArrowheads="1"/>
          </p:cNvSpPr>
          <p:nvPr/>
        </p:nvSpPr>
        <p:spPr bwMode="auto">
          <a:xfrm>
            <a:off x="2579427" y="23050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smtClean="0">
                <a:solidFill>
                  <a:srgbClr val="FF3300"/>
                </a:solidFill>
                <a:latin typeface="Times New Roman" pitchFamily="18" charset="0"/>
              </a:rPr>
              <a:t>R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4" name="Rectangle 94"/>
          <p:cNvSpPr>
            <a:spLocks noChangeArrowheads="1"/>
          </p:cNvSpPr>
          <p:nvPr/>
        </p:nvSpPr>
        <p:spPr bwMode="auto">
          <a:xfrm>
            <a:off x="4255827" y="23050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smtClean="0">
                <a:solidFill>
                  <a:srgbClr val="66FF33"/>
                </a:solidFill>
                <a:latin typeface="Times New Roman" pitchFamily="18" charset="0"/>
              </a:rPr>
              <a:t>G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5" name="Rectangle 95"/>
          <p:cNvSpPr>
            <a:spLocks noChangeArrowheads="1"/>
          </p:cNvSpPr>
          <p:nvPr/>
        </p:nvSpPr>
        <p:spPr bwMode="auto">
          <a:xfrm>
            <a:off x="5932227" y="23050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smtClean="0">
                <a:solidFill>
                  <a:srgbClr val="009999"/>
                </a:solidFill>
                <a:latin typeface="Times New Roman" pitchFamily="18" charset="0"/>
              </a:rPr>
              <a:t>B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6" name="Rectangle 96"/>
          <p:cNvSpPr>
            <a:spLocks noChangeArrowheads="1"/>
          </p:cNvSpPr>
          <p:nvPr/>
        </p:nvSpPr>
        <p:spPr bwMode="auto">
          <a:xfrm>
            <a:off x="6694227" y="2762297"/>
            <a:ext cx="16002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FF"/>
                </a:solidFill>
                <a:latin typeface="Times New Roman" pitchFamily="18" charset="0"/>
              </a:rPr>
              <a:t>Adresácia</a:t>
            </a:r>
            <a:r>
              <a:rPr lang="cs-CZ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FFFFFF"/>
                </a:solidFill>
                <a:latin typeface="Times New Roman" pitchFamily="18" charset="0"/>
              </a:rPr>
              <a:t>riadka</a:t>
            </a:r>
            <a:endParaRPr lang="cs-CZ" sz="24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577" name="Rectangle 97"/>
          <p:cNvSpPr>
            <a:spLocks noChangeArrowheads="1"/>
          </p:cNvSpPr>
          <p:nvPr/>
        </p:nvSpPr>
        <p:spPr bwMode="auto">
          <a:xfrm>
            <a:off x="1055427" y="6038897"/>
            <a:ext cx="16764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FF"/>
                </a:solidFill>
                <a:latin typeface="Times New Roman" pitchFamily="18" charset="0"/>
              </a:rPr>
              <a:t>Adresácia</a:t>
            </a:r>
            <a:r>
              <a:rPr lang="cs-CZ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FFFFFF"/>
                </a:solidFill>
                <a:latin typeface="Times New Roman" pitchFamily="18" charset="0"/>
              </a:rPr>
              <a:t>stĺpca</a:t>
            </a:r>
            <a:endParaRPr lang="cs-CZ" sz="24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578" name="Rectangle 98"/>
          <p:cNvSpPr>
            <a:spLocks noChangeArrowheads="1"/>
          </p:cNvSpPr>
          <p:nvPr/>
        </p:nvSpPr>
        <p:spPr bwMode="auto">
          <a:xfrm>
            <a:off x="6389427" y="4057697"/>
            <a:ext cx="18288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FF"/>
                </a:solidFill>
                <a:latin typeface="Times New Roman" pitchFamily="18" charset="0"/>
              </a:rPr>
              <a:t>Spoločná</a:t>
            </a:r>
            <a:r>
              <a:rPr lang="cs-CZ" dirty="0" smtClean="0">
                <a:solidFill>
                  <a:srgbClr val="FFFFFF"/>
                </a:solidFill>
                <a:latin typeface="Times New Roman" pitchFamily="18" charset="0"/>
              </a:rPr>
              <a:t> elektroda</a:t>
            </a:r>
            <a:endParaRPr lang="cs-CZ" sz="24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579" name="Rectangle 99"/>
          <p:cNvSpPr>
            <a:spLocks noChangeArrowheads="1"/>
          </p:cNvSpPr>
          <p:nvPr/>
        </p:nvSpPr>
        <p:spPr bwMode="auto">
          <a:xfrm>
            <a:off x="6237027" y="6267497"/>
            <a:ext cx="21336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FFFFFF"/>
                </a:solidFill>
                <a:latin typeface="Times New Roman" pitchFamily="18" charset="0"/>
              </a:rPr>
              <a:t>LC = Liquid Crystal</a:t>
            </a:r>
            <a:endParaRPr lang="cs-CZ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55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Aktívna matica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033104" cy="480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2280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Výrobcovia LCD</a:t>
            </a:r>
            <a:endParaRPr lang="sk-SK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2676525" cy="465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68760"/>
            <a:ext cx="2714625" cy="3838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554" y="5517232"/>
            <a:ext cx="1965920" cy="11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197198"/>
            <a:ext cx="220027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670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328613"/>
            <a:ext cx="8829675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4189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PaRAmetre</a:t>
            </a:r>
            <a:r>
              <a:rPr lang="sk-SK" dirty="0" smtClean="0"/>
              <a:t> CRT monitorov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6" y="1688862"/>
            <a:ext cx="7623532" cy="361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1178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ŠTANDARDNÉ ROZLÍŠENIA MONITOROV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5" y="1504950"/>
            <a:ext cx="7622660" cy="408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0274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/>
          <a:lstStyle/>
          <a:p>
            <a:r>
              <a:rPr lang="sk-SK" dirty="0" smtClean="0">
                <a:hlinkClick r:id="rId2"/>
              </a:rPr>
              <a:t>Ako vybrať monitor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308758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1800" dirty="0" smtClean="0"/>
              <a:t>Príklad výberu LCD monitora pre kancelárske Aplikácie</a:t>
            </a:r>
            <a:endParaRPr lang="sk-SK" sz="1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7584" y="3356992"/>
            <a:ext cx="8229600" cy="676671"/>
          </a:xfrm>
        </p:spPr>
        <p:txBody>
          <a:bodyPr/>
          <a:lstStyle/>
          <a:p>
            <a:r>
              <a:rPr lang="en-US" b="1" dirty="0"/>
              <a:t>Philips </a:t>
            </a:r>
            <a:r>
              <a:rPr lang="en-US" b="1" dirty="0" smtClean="0"/>
              <a:t>223V5LSB</a:t>
            </a:r>
            <a:r>
              <a:rPr lang="en-US" b="1" dirty="0"/>
              <a:t>, 21,5"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65104"/>
            <a:ext cx="2340786" cy="193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84673"/>
            <a:ext cx="3019703" cy="145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11560" y="1196752"/>
            <a:ext cx="748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kancelárskom</a:t>
            </a:r>
            <a:r>
              <a:rPr lang="en-US" dirty="0"/>
              <a:t> </a:t>
            </a:r>
            <a:r>
              <a:rPr lang="en-US" dirty="0" err="1"/>
              <a:t>monitore</a:t>
            </a:r>
            <a:r>
              <a:rPr lang="en-US" dirty="0"/>
              <a:t> </a:t>
            </a:r>
            <a:r>
              <a:rPr lang="en-US" dirty="0" err="1"/>
              <a:t>strávite</a:t>
            </a:r>
            <a:r>
              <a:rPr lang="en-US" dirty="0"/>
              <a:t> </a:t>
            </a:r>
            <a:r>
              <a:rPr lang="en-US" dirty="0" err="1"/>
              <a:t>hodiny</a:t>
            </a:r>
            <a:r>
              <a:rPr lang="en-US" dirty="0"/>
              <a:t> </a:t>
            </a:r>
            <a:r>
              <a:rPr lang="en-US" dirty="0" err="1"/>
              <a:t>času</a:t>
            </a:r>
            <a:r>
              <a:rPr lang="en-US" dirty="0"/>
              <a:t>. </a:t>
            </a:r>
            <a:endParaRPr lang="sk-SK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Preto</a:t>
            </a:r>
            <a:r>
              <a:rPr lang="en-US" dirty="0" smtClean="0"/>
              <a:t> </a:t>
            </a:r>
            <a:r>
              <a:rPr lang="en-US" dirty="0"/>
              <a:t>by </a:t>
            </a:r>
            <a:r>
              <a:rPr lang="en-US" dirty="0" err="1"/>
              <a:t>nemal</a:t>
            </a:r>
            <a:r>
              <a:rPr lang="en-US" dirty="0"/>
              <a:t> </a:t>
            </a:r>
            <a:r>
              <a:rPr lang="en-US" dirty="0" err="1"/>
              <a:t>mať</a:t>
            </a:r>
            <a:r>
              <a:rPr lang="en-US" dirty="0"/>
              <a:t> </a:t>
            </a:r>
            <a:r>
              <a:rPr lang="en-US" dirty="0" err="1"/>
              <a:t>tú</a:t>
            </a:r>
            <a:r>
              <a:rPr lang="en-US" dirty="0"/>
              <a:t> </a:t>
            </a:r>
            <a:r>
              <a:rPr lang="en-US" dirty="0" err="1"/>
              <a:t>najlacnejšiu</a:t>
            </a:r>
            <a:r>
              <a:rPr lang="en-US" dirty="0"/>
              <a:t> </a:t>
            </a:r>
            <a:r>
              <a:rPr lang="en-US" dirty="0" err="1"/>
              <a:t>obrazovku</a:t>
            </a:r>
            <a:r>
              <a:rPr lang="en-US" dirty="0"/>
              <a:t> v </a:t>
            </a:r>
            <a:r>
              <a:rPr lang="en-US" dirty="0" err="1"/>
              <a:t>ponuke</a:t>
            </a:r>
            <a:r>
              <a:rPr lang="en-US" dirty="0"/>
              <a:t> – ide </a:t>
            </a:r>
            <a:r>
              <a:rPr lang="en-US" dirty="0" err="1"/>
              <a:t>predsa</a:t>
            </a:r>
            <a:r>
              <a:rPr lang="en-US" dirty="0"/>
              <a:t> o </a:t>
            </a:r>
            <a:r>
              <a:rPr lang="en-US" dirty="0" err="1"/>
              <a:t>vaše</a:t>
            </a:r>
            <a:r>
              <a:rPr lang="en-US" dirty="0"/>
              <a:t> </a:t>
            </a:r>
            <a:r>
              <a:rPr lang="en-US" dirty="0" err="1"/>
              <a:t>oči</a:t>
            </a:r>
            <a:r>
              <a:rPr lang="en-US" dirty="0"/>
              <a:t>. </a:t>
            </a:r>
            <a:endParaRPr lang="sk-SK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Kvalitný</a:t>
            </a:r>
            <a:r>
              <a:rPr lang="en-US" dirty="0" smtClean="0"/>
              <a:t> </a:t>
            </a:r>
            <a:r>
              <a:rPr lang="en-US" dirty="0" err="1"/>
              <a:t>kancelársky</a:t>
            </a:r>
            <a:r>
              <a:rPr lang="en-US" dirty="0"/>
              <a:t> monitor by mal </a:t>
            </a:r>
            <a:r>
              <a:rPr lang="en-US" dirty="0" err="1"/>
              <a:t>mať</a:t>
            </a:r>
            <a:r>
              <a:rPr lang="en-US" dirty="0"/>
              <a:t> </a:t>
            </a:r>
            <a:r>
              <a:rPr lang="en-US" dirty="0" err="1"/>
              <a:t>nastaviteľný</a:t>
            </a:r>
            <a:r>
              <a:rPr lang="en-US" dirty="0"/>
              <a:t> pivot (</a:t>
            </a:r>
            <a:r>
              <a:rPr lang="en-US" dirty="0" err="1"/>
              <a:t>napríklad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s </a:t>
            </a:r>
            <a:r>
              <a:rPr lang="en-US" dirty="0" err="1"/>
              <a:t>možnosťou</a:t>
            </a:r>
            <a:r>
              <a:rPr lang="en-US" dirty="0"/>
              <a:t> </a:t>
            </a:r>
            <a:r>
              <a:rPr lang="en-US" dirty="0" err="1"/>
              <a:t>otočenia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zvislo</a:t>
            </a:r>
            <a:r>
              <a:rPr lang="en-US" dirty="0"/>
              <a:t>), </a:t>
            </a:r>
            <a:r>
              <a:rPr lang="en-US" dirty="0" err="1"/>
              <a:t>vyššiu</a:t>
            </a:r>
            <a:r>
              <a:rPr lang="en-US" dirty="0"/>
              <a:t> </a:t>
            </a:r>
            <a:r>
              <a:rPr lang="en-US" dirty="0" err="1"/>
              <a:t>obnovovaciu</a:t>
            </a:r>
            <a:r>
              <a:rPr lang="en-US" dirty="0"/>
              <a:t> </a:t>
            </a:r>
            <a:r>
              <a:rPr lang="en-US" dirty="0" err="1"/>
              <a:t>frekvenciu</a:t>
            </a:r>
            <a:r>
              <a:rPr lang="en-US" dirty="0"/>
              <a:t> a </a:t>
            </a:r>
            <a:r>
              <a:rPr lang="en-US" dirty="0" err="1"/>
              <a:t>funkcie</a:t>
            </a:r>
            <a:r>
              <a:rPr lang="en-US" dirty="0"/>
              <a:t> </a:t>
            </a:r>
            <a:r>
              <a:rPr lang="en-US" dirty="0" err="1"/>
              <a:t>zabraňujúce</a:t>
            </a:r>
            <a:r>
              <a:rPr lang="en-US" dirty="0"/>
              <a:t> </a:t>
            </a:r>
            <a:r>
              <a:rPr lang="en-US" dirty="0" err="1"/>
              <a:t>únave</a:t>
            </a:r>
            <a:r>
              <a:rPr lang="en-US" dirty="0"/>
              <a:t> </a:t>
            </a:r>
            <a:r>
              <a:rPr lang="en-US" dirty="0" err="1"/>
              <a:t>zraku</a:t>
            </a:r>
            <a:r>
              <a:rPr lang="en-US" dirty="0" smtClean="0"/>
              <a:t>.</a:t>
            </a:r>
            <a:endParaRPr lang="sk-SK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361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476672"/>
            <a:ext cx="8229600" cy="676671"/>
          </a:xfrm>
        </p:spPr>
        <p:txBody>
          <a:bodyPr/>
          <a:lstStyle/>
          <a:p>
            <a:r>
              <a:rPr lang="en-US" b="1" dirty="0"/>
              <a:t>Philips </a:t>
            </a:r>
            <a:r>
              <a:rPr lang="en-US" b="1" dirty="0" smtClean="0"/>
              <a:t>223V5LSB</a:t>
            </a:r>
            <a:r>
              <a:rPr lang="en-US" b="1" dirty="0"/>
              <a:t>, 21,5"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257800" cy="462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7112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TEChnologia</a:t>
            </a:r>
            <a:r>
              <a:rPr lang="sk-SK" dirty="0" smtClean="0"/>
              <a:t> LCD LED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Biele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sk-SK" dirty="0" smtClean="0">
                <a:solidFill>
                  <a:schemeClr val="tx1"/>
                </a:solidFill>
              </a:rPr>
              <a:t>LED </a:t>
            </a:r>
            <a:r>
              <a:rPr lang="en-US" dirty="0" err="1" smtClean="0">
                <a:solidFill>
                  <a:schemeClr val="tx1"/>
                </a:solidFill>
              </a:rPr>
              <a:t>diódy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zariadenia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pohyblivých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častí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ktoré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rýchlejšie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rozsvecujú</a:t>
            </a:r>
            <a:r>
              <a:rPr lang="en-US" dirty="0">
                <a:solidFill>
                  <a:schemeClr val="tx1"/>
                </a:solidFill>
              </a:rPr>
              <a:t> do </a:t>
            </a:r>
            <a:r>
              <a:rPr lang="en-US" dirty="0" err="1">
                <a:solidFill>
                  <a:schemeClr val="tx1"/>
                </a:solidFill>
              </a:rPr>
              <a:t>plného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konzistentného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jasu</a:t>
            </a:r>
            <a:r>
              <a:rPr lang="en-US" dirty="0">
                <a:solidFill>
                  <a:schemeClr val="tx1"/>
                </a:solidFill>
              </a:rPr>
              <a:t>, a </a:t>
            </a:r>
            <a:r>
              <a:rPr lang="en-US" dirty="0" err="1">
                <a:solidFill>
                  <a:schemeClr val="tx1"/>
                </a:solidFill>
              </a:rPr>
              <a:t>tým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prinášajú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kratšiu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dobu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spúšťania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sk-SK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Diódy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LED </a:t>
            </a:r>
            <a:r>
              <a:rPr lang="en-US" dirty="0" err="1">
                <a:solidFill>
                  <a:schemeClr val="tx1"/>
                </a:solidFill>
              </a:rPr>
              <a:t>neobsahujú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ortuťové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prvky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čo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umožňuje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realizáciu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ekologickej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recyklácie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likvidácie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sk-SK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Diódy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LED </a:t>
            </a:r>
            <a:r>
              <a:rPr lang="en-US" dirty="0" err="1">
                <a:solidFill>
                  <a:schemeClr val="tx1"/>
                </a:solidFill>
              </a:rPr>
              <a:t>umožňujú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lepšie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ovládanie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stlmenia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intenzity</a:t>
            </a:r>
            <a:r>
              <a:rPr lang="en-US" dirty="0">
                <a:solidFill>
                  <a:schemeClr val="tx1"/>
                </a:solidFill>
              </a:rPr>
              <a:t> LCD </a:t>
            </a:r>
            <a:r>
              <a:rPr lang="en-US" dirty="0" err="1">
                <a:solidFill>
                  <a:schemeClr val="tx1"/>
                </a:solidFill>
              </a:rPr>
              <a:t>podsvietenia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čím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dosahuje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výnimočne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vysoký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kontrastný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pomer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sk-SK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Taktiež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poskytujú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výnimočnú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reprodukciu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farieb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vďaka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konzistentnému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celej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ploche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obrazovky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02523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mtClean="0"/>
              <a:t>Grafická karta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5576" y="1268760"/>
            <a:ext cx="8229600" cy="504056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sk-SK" b="1" dirty="0"/>
              <a:t>Grafická karta</a:t>
            </a:r>
            <a:r>
              <a:rPr lang="sk-SK" dirty="0"/>
              <a:t> </a:t>
            </a:r>
            <a:r>
              <a:rPr lang="sk-SK" dirty="0" smtClean="0"/>
              <a:t>je</a:t>
            </a:r>
            <a:r>
              <a:rPr lang="sk-SK" dirty="0"/>
              <a:t> </a:t>
            </a:r>
            <a:r>
              <a:rPr lang="sk-SK" dirty="0" smtClean="0"/>
              <a:t>komponent počítača, </a:t>
            </a:r>
            <a:r>
              <a:rPr lang="sk-SK" dirty="0"/>
              <a:t>ktorý zabezpečuje zobrazenie informácií </a:t>
            </a:r>
            <a:r>
              <a:rPr lang="sk-SK" dirty="0" smtClean="0"/>
              <a:t>na zobrazovacej jednotke, </a:t>
            </a:r>
            <a:r>
              <a:rPr lang="sk-SK" dirty="0"/>
              <a:t>napríklad na </a:t>
            </a:r>
            <a:r>
              <a:rPr lang="sk-SK" dirty="0" err="1" smtClean="0">
                <a:hlinkClick r:id="rId2" tooltip="Monitor (displej)"/>
              </a:rPr>
              <a:t>monitore</a:t>
            </a:r>
            <a:r>
              <a:rPr lang="sk-SK" dirty="0" err="1" smtClean="0"/>
              <a:t>,projektore</a:t>
            </a:r>
            <a:r>
              <a:rPr lang="sk-SK" dirty="0" smtClean="0"/>
              <a:t>.</a:t>
            </a:r>
          </a:p>
          <a:p>
            <a:pPr>
              <a:lnSpc>
                <a:spcPct val="170000"/>
              </a:lnSpc>
            </a:pPr>
            <a:r>
              <a:rPr lang="sk-SK" dirty="0" smtClean="0"/>
              <a:t>Grafická </a:t>
            </a:r>
            <a:r>
              <a:rPr lang="sk-SK" dirty="0"/>
              <a:t>karta je </a:t>
            </a:r>
            <a:r>
              <a:rPr lang="sk-SK" dirty="0" smtClean="0"/>
              <a:t>nevyhnutnou </a:t>
            </a:r>
            <a:r>
              <a:rPr lang="sk-SK" dirty="0"/>
              <a:t>súčasťou každého herného počítača</a:t>
            </a:r>
            <a:r>
              <a:rPr lang="sk-SK" dirty="0" smtClean="0"/>
              <a:t>.</a:t>
            </a:r>
          </a:p>
          <a:p>
            <a:pPr>
              <a:lnSpc>
                <a:spcPct val="170000"/>
              </a:lnSpc>
            </a:pPr>
            <a:r>
              <a:rPr lang="sk-SK" dirty="0" smtClean="0"/>
              <a:t>Spolu s monitorom  </a:t>
            </a:r>
            <a:r>
              <a:rPr lang="sk-SK" dirty="0"/>
              <a:t>slúži k úpravám a strihu videa, modelovanie </a:t>
            </a:r>
            <a:r>
              <a:rPr lang="sk-SK" dirty="0" smtClean="0"/>
              <a:t>alebo k akémukoľvek spracovaniu </a:t>
            </a:r>
            <a:r>
              <a:rPr lang="sk-SK" dirty="0"/>
              <a:t>grafiky v 3D (</a:t>
            </a:r>
            <a:r>
              <a:rPr lang="sk-SK" dirty="0" err="1"/>
              <a:t>renderingu</a:t>
            </a:r>
            <a:r>
              <a:rPr lang="sk-SK" dirty="0"/>
              <a:t>).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V </a:t>
            </a:r>
            <a:r>
              <a:rPr lang="sk-SK" dirty="0" smtClean="0"/>
              <a:t>Podľa výkonu </a:t>
            </a:r>
            <a:r>
              <a:rPr lang="en-US" dirty="0" smtClean="0"/>
              <a:t> </a:t>
            </a:r>
            <a:r>
              <a:rPr lang="en-US" dirty="0" err="1"/>
              <a:t>delíme</a:t>
            </a:r>
            <a:r>
              <a:rPr lang="en-US" dirty="0"/>
              <a:t> </a:t>
            </a:r>
            <a:r>
              <a:rPr lang="en-US" dirty="0" err="1"/>
              <a:t>grafické</a:t>
            </a:r>
            <a:r>
              <a:rPr lang="en-US" dirty="0"/>
              <a:t> </a:t>
            </a:r>
            <a:r>
              <a:rPr lang="en-US" dirty="0" err="1"/>
              <a:t>karty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:</a:t>
            </a:r>
          </a:p>
          <a:p>
            <a:pPr>
              <a:lnSpc>
                <a:spcPct val="170000"/>
              </a:lnSpc>
            </a:pPr>
            <a:r>
              <a:rPr lang="en-US" dirty="0"/>
              <a:t>-</a:t>
            </a:r>
            <a:r>
              <a:rPr lang="en-US" b="1" u="sng" dirty="0">
                <a:hlinkClick r:id="rId3"/>
              </a:rPr>
              <a:t>Low-end</a:t>
            </a:r>
            <a:r>
              <a:rPr lang="en-US" dirty="0"/>
              <a:t>, to </a:t>
            </a:r>
            <a:r>
              <a:rPr lang="en-US" dirty="0" err="1"/>
              <a:t>znamená</a:t>
            </a:r>
            <a:r>
              <a:rPr lang="en-US" dirty="0"/>
              <a:t> </a:t>
            </a:r>
            <a:r>
              <a:rPr lang="en-US" dirty="0" err="1"/>
              <a:t>najmenej</a:t>
            </a:r>
            <a:r>
              <a:rPr lang="en-US" dirty="0"/>
              <a:t> </a:t>
            </a:r>
            <a:r>
              <a:rPr lang="en-US" dirty="0" err="1"/>
              <a:t>výkonné</a:t>
            </a:r>
            <a:r>
              <a:rPr lang="en-US" dirty="0"/>
              <a:t> </a:t>
            </a:r>
            <a:r>
              <a:rPr lang="en-US" dirty="0" err="1"/>
              <a:t>čisto</a:t>
            </a:r>
            <a:r>
              <a:rPr lang="en-US" dirty="0"/>
              <a:t> </a:t>
            </a:r>
            <a:r>
              <a:rPr lang="en-US" dirty="0" err="1"/>
              <a:t>kancelárske</a:t>
            </a:r>
            <a:r>
              <a:rPr lang="en-US" dirty="0"/>
              <a:t> </a:t>
            </a:r>
            <a:r>
              <a:rPr lang="en-US" dirty="0" err="1"/>
              <a:t>grafické</a:t>
            </a:r>
            <a:r>
              <a:rPr lang="en-US" dirty="0"/>
              <a:t> </a:t>
            </a:r>
            <a:r>
              <a:rPr lang="en-US" dirty="0" err="1"/>
              <a:t>karty</a:t>
            </a:r>
            <a:endParaRPr lang="en-US" dirty="0"/>
          </a:p>
          <a:p>
            <a:pPr>
              <a:lnSpc>
                <a:spcPct val="170000"/>
              </a:lnSpc>
            </a:pPr>
            <a:r>
              <a:rPr lang="en-US" dirty="0"/>
              <a:t>-</a:t>
            </a:r>
            <a:r>
              <a:rPr lang="en-US" b="1" u="sng" dirty="0" err="1">
                <a:hlinkClick r:id="rId4"/>
              </a:rPr>
              <a:t>stredná</a:t>
            </a:r>
            <a:r>
              <a:rPr lang="en-US" b="1" u="sng" dirty="0">
                <a:hlinkClick r:id="rId4"/>
              </a:rPr>
              <a:t> </a:t>
            </a:r>
            <a:r>
              <a:rPr lang="en-US" b="1" u="sng" dirty="0" err="1">
                <a:hlinkClick r:id="rId4"/>
              </a:rPr>
              <a:t>trieda</a:t>
            </a:r>
            <a:r>
              <a:rPr lang="en-US" b="1" u="sng" dirty="0">
                <a:hlinkClick r:id="rId4"/>
              </a:rPr>
              <a:t>, </a:t>
            </a:r>
            <a:r>
              <a:rPr lang="en-US" b="1" u="sng" dirty="0" err="1">
                <a:hlinkClick r:id="rId4"/>
              </a:rPr>
              <a:t>tzv</a:t>
            </a:r>
            <a:r>
              <a:rPr lang="en-US" b="1" u="sng" dirty="0">
                <a:hlinkClick r:id="rId4"/>
              </a:rPr>
              <a:t>. Mainstream</a:t>
            </a:r>
            <a:r>
              <a:rPr lang="en-US" dirty="0"/>
              <a:t>, to </a:t>
            </a:r>
            <a:r>
              <a:rPr lang="en-US" dirty="0" err="1"/>
              <a:t>znamená</a:t>
            </a:r>
            <a:r>
              <a:rPr lang="en-US" dirty="0"/>
              <a:t> </a:t>
            </a:r>
            <a:r>
              <a:rPr lang="en-US" dirty="0" err="1"/>
              <a:t>karty</a:t>
            </a:r>
            <a:r>
              <a:rPr lang="en-US" dirty="0"/>
              <a:t> s </a:t>
            </a:r>
            <a:r>
              <a:rPr lang="en-US" dirty="0" err="1"/>
              <a:t>vynikajúcim</a:t>
            </a:r>
            <a:r>
              <a:rPr lang="en-US" dirty="0"/>
              <a:t> </a:t>
            </a:r>
            <a:r>
              <a:rPr lang="en-US" dirty="0" err="1"/>
              <a:t>pomerom</a:t>
            </a:r>
            <a:r>
              <a:rPr lang="en-US" dirty="0"/>
              <a:t> </a:t>
            </a:r>
            <a:r>
              <a:rPr lang="en-US" dirty="0" err="1"/>
              <a:t>cena</a:t>
            </a:r>
            <a:r>
              <a:rPr lang="en-US" dirty="0"/>
              <a:t>/</a:t>
            </a:r>
            <a:r>
              <a:rPr lang="en-US" dirty="0" err="1"/>
              <a:t>výkon</a:t>
            </a:r>
            <a:r>
              <a:rPr lang="en-US" dirty="0"/>
              <a:t> pre </a:t>
            </a:r>
            <a:r>
              <a:rPr lang="en-US" dirty="0" err="1"/>
              <a:t>multimediálne</a:t>
            </a:r>
            <a:r>
              <a:rPr lang="en-US" dirty="0"/>
              <a:t> </a:t>
            </a:r>
            <a:r>
              <a:rPr lang="en-US" dirty="0" err="1"/>
              <a:t>využitie</a:t>
            </a:r>
            <a:r>
              <a:rPr lang="en-US" dirty="0"/>
              <a:t> a pre </a:t>
            </a:r>
            <a:r>
              <a:rPr lang="en-US" dirty="0" err="1"/>
              <a:t>občasných</a:t>
            </a:r>
            <a:r>
              <a:rPr lang="en-US" dirty="0"/>
              <a:t> </a:t>
            </a:r>
            <a:r>
              <a:rPr lang="en-US" dirty="0" err="1"/>
              <a:t>hráčov</a:t>
            </a:r>
            <a:endParaRPr lang="en-US" dirty="0"/>
          </a:p>
          <a:p>
            <a:pPr>
              <a:lnSpc>
                <a:spcPct val="170000"/>
              </a:lnSpc>
            </a:pPr>
            <a:r>
              <a:rPr lang="en-US" dirty="0"/>
              <a:t>-</a:t>
            </a:r>
            <a:r>
              <a:rPr lang="en-US" b="1" u="sng" dirty="0">
                <a:hlinkClick r:id="rId5"/>
              </a:rPr>
              <a:t>High-End</a:t>
            </a:r>
            <a:r>
              <a:rPr lang="en-US" dirty="0"/>
              <a:t>, </a:t>
            </a:r>
            <a:r>
              <a:rPr lang="en-US" dirty="0" err="1"/>
              <a:t>najvyššia</a:t>
            </a:r>
            <a:r>
              <a:rPr lang="en-US" dirty="0"/>
              <a:t> </a:t>
            </a:r>
            <a:r>
              <a:rPr lang="en-US" dirty="0" err="1"/>
              <a:t>kategória</a:t>
            </a:r>
            <a:r>
              <a:rPr lang="en-US" dirty="0"/>
              <a:t> </a:t>
            </a:r>
            <a:r>
              <a:rPr lang="en-US" dirty="0" err="1"/>
              <a:t>grafických</a:t>
            </a:r>
            <a:r>
              <a:rPr lang="en-US" dirty="0"/>
              <a:t> </a:t>
            </a:r>
            <a:r>
              <a:rPr lang="en-US" dirty="0" err="1"/>
              <a:t>kariet</a:t>
            </a:r>
            <a:r>
              <a:rPr lang="en-US" dirty="0"/>
              <a:t>, </a:t>
            </a:r>
            <a:r>
              <a:rPr lang="en-US" dirty="0" err="1"/>
              <a:t>čo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výkonu</a:t>
            </a:r>
            <a:r>
              <a:rPr lang="en-US" dirty="0"/>
              <a:t> </a:t>
            </a:r>
            <a:r>
              <a:rPr lang="en-US" dirty="0" err="1"/>
              <a:t>týka</a:t>
            </a:r>
            <a:r>
              <a:rPr lang="en-US" dirty="0"/>
              <a:t>, </a:t>
            </a:r>
            <a:endParaRPr lang="sk-SK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sk-SK" dirty="0" smtClean="0"/>
              <a:t>                            </a:t>
            </a:r>
            <a:r>
              <a:rPr lang="en-US" dirty="0" err="1" smtClean="0"/>
              <a:t>väčšinou</a:t>
            </a:r>
            <a:r>
              <a:rPr lang="en-US" dirty="0" smtClean="0"/>
              <a:t> </a:t>
            </a:r>
            <a:r>
              <a:rPr lang="en-US" dirty="0"/>
              <a:t>ide o </a:t>
            </a:r>
            <a:r>
              <a:rPr lang="en-US" dirty="0" err="1"/>
              <a:t>vlajkové</a:t>
            </a:r>
            <a:r>
              <a:rPr lang="en-US" dirty="0"/>
              <a:t> </a:t>
            </a:r>
            <a:r>
              <a:rPr lang="en-US" dirty="0" err="1"/>
              <a:t>modely</a:t>
            </a:r>
            <a:r>
              <a:rPr lang="en-US" dirty="0"/>
              <a:t> </a:t>
            </a:r>
            <a:r>
              <a:rPr lang="en-US" dirty="0" err="1"/>
              <a:t>toho-ktorého</a:t>
            </a:r>
            <a:r>
              <a:rPr lang="en-US" dirty="0"/>
              <a:t> </a:t>
            </a:r>
            <a:r>
              <a:rPr lang="en-US" dirty="0" err="1"/>
              <a:t>výrobcu</a:t>
            </a:r>
            <a:r>
              <a:rPr lang="en-US" dirty="0"/>
              <a:t>, </a:t>
            </a:r>
            <a:r>
              <a:rPr lang="en-US" dirty="0" err="1"/>
              <a:t>poskytujúce</a:t>
            </a:r>
            <a:r>
              <a:rPr lang="en-US" dirty="0"/>
              <a:t> </a:t>
            </a:r>
            <a:r>
              <a:rPr lang="en-US" dirty="0" err="1"/>
              <a:t>najvyšší</a:t>
            </a:r>
            <a:r>
              <a:rPr lang="en-US" dirty="0"/>
              <a:t> </a:t>
            </a:r>
            <a:r>
              <a:rPr lang="en-US" dirty="0" err="1" smtClean="0"/>
              <a:t>grafický</a:t>
            </a:r>
            <a:endParaRPr lang="sk-SK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sk-SK" dirty="0" smtClean="0"/>
              <a:t>	     </a:t>
            </a:r>
            <a:r>
              <a:rPr lang="en-US" dirty="0" err="1" smtClean="0"/>
              <a:t>výkon</a:t>
            </a:r>
            <a:r>
              <a:rPr lang="en-US" dirty="0" smtClean="0"/>
              <a:t> </a:t>
            </a:r>
            <a:r>
              <a:rPr lang="en-US" dirty="0"/>
              <a:t>v </a:t>
            </a:r>
            <a:r>
              <a:rPr lang="en-US" dirty="0" err="1"/>
              <a:t>kombinácii</a:t>
            </a:r>
            <a:r>
              <a:rPr lang="en-US" dirty="0"/>
              <a:t> s </a:t>
            </a:r>
            <a:r>
              <a:rPr lang="en-US" dirty="0" err="1"/>
              <a:t>podporou</a:t>
            </a:r>
            <a:r>
              <a:rPr lang="en-US" dirty="0"/>
              <a:t> </a:t>
            </a:r>
            <a:r>
              <a:rPr lang="en-US" dirty="0" err="1"/>
              <a:t>úplne</a:t>
            </a:r>
            <a:r>
              <a:rPr lang="en-US" dirty="0"/>
              <a:t> </a:t>
            </a:r>
            <a:r>
              <a:rPr lang="en-US" dirty="0" err="1"/>
              <a:t>najnovších</a:t>
            </a:r>
            <a:r>
              <a:rPr lang="en-US" dirty="0"/>
              <a:t> </a:t>
            </a:r>
            <a:r>
              <a:rPr lang="en-US" dirty="0" err="1"/>
              <a:t>technológií</a:t>
            </a:r>
            <a:r>
              <a:rPr lang="en-US" dirty="0"/>
              <a:t>.</a:t>
            </a:r>
            <a:endParaRPr lang="sk-SK" dirty="0"/>
          </a:p>
          <a:p>
            <a:pPr marL="0" indent="0">
              <a:lnSpc>
                <a:spcPct val="170000"/>
              </a:lnSpc>
              <a:buNone/>
            </a:pP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32326268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/>
          <a:lstStyle/>
          <a:p>
            <a:r>
              <a:rPr lang="sk-SK" dirty="0" smtClean="0">
                <a:hlinkClick r:id="rId2"/>
              </a:rPr>
              <a:t>Herné monitory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002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vybrať</a:t>
            </a:r>
            <a:r>
              <a:rPr lang="en-US" dirty="0"/>
              <a:t> </a:t>
            </a:r>
            <a:r>
              <a:rPr lang="en-US" dirty="0" err="1"/>
              <a:t>herný</a:t>
            </a:r>
            <a:r>
              <a:rPr lang="en-US" dirty="0"/>
              <a:t> monitor?</a:t>
            </a:r>
            <a:br>
              <a:rPr lang="en-US" dirty="0"/>
            </a:b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507288" cy="45360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Aký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typ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hier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preferujem</a:t>
            </a:r>
            <a:r>
              <a:rPr lang="sk-SK" sz="2400" dirty="0" smtClean="0">
                <a:solidFill>
                  <a:schemeClr val="tx1"/>
                </a:solidFill>
              </a:rPr>
              <a:t>?(</a:t>
            </a:r>
            <a:r>
              <a:rPr lang="sk-SK" sz="2400" dirty="0" err="1" smtClean="0">
                <a:solidFill>
                  <a:schemeClr val="tx1"/>
                </a:solidFill>
              </a:rPr>
              <a:t>autá,strieľačky</a:t>
            </a:r>
            <a:r>
              <a:rPr lang="sk-SK" sz="2400" dirty="0" smtClean="0">
                <a:solidFill>
                  <a:schemeClr val="tx1"/>
                </a:solidFill>
              </a:rPr>
              <a:t>)</a:t>
            </a:r>
          </a:p>
          <a:p>
            <a:r>
              <a:rPr lang="sk-SK" sz="2400" i="1" dirty="0" smtClean="0">
                <a:solidFill>
                  <a:schemeClr val="tx1"/>
                </a:solidFill>
              </a:rPr>
              <a:t>Technológia </a:t>
            </a:r>
            <a:r>
              <a:rPr lang="sk-SK" sz="2400" i="1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sk-SK" sz="2400" i="1" dirty="0" smtClean="0">
                <a:solidFill>
                  <a:schemeClr val="tx1"/>
                </a:solidFill>
              </a:rPr>
              <a:t>doba odozvy &lt; 5ms (</a:t>
            </a:r>
            <a:r>
              <a:rPr lang="en-US" sz="2400" dirty="0" err="1" smtClean="0">
                <a:solidFill>
                  <a:schemeClr val="tx1"/>
                </a:solidFill>
              </a:rPr>
              <a:t>naháňačky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autác</a:t>
            </a:r>
            <a:r>
              <a:rPr lang="sk-SK" sz="2400" dirty="0" smtClean="0">
                <a:solidFill>
                  <a:schemeClr val="tx1"/>
                </a:solidFill>
              </a:rPr>
              <a:t>h)-technológia TN(</a:t>
            </a:r>
            <a:r>
              <a:rPr lang="sk-SK" sz="2400" dirty="0" err="1" smtClean="0">
                <a:solidFill>
                  <a:schemeClr val="tx1"/>
                </a:solidFill>
              </a:rPr>
              <a:t>príp.IPS</a:t>
            </a:r>
            <a:r>
              <a:rPr lang="sk-SK" sz="2400" dirty="0" smtClean="0">
                <a:solidFill>
                  <a:schemeClr val="tx1"/>
                </a:solidFill>
              </a:rPr>
              <a:t>)</a:t>
            </a:r>
          </a:p>
          <a:p>
            <a:r>
              <a:rPr lang="sk-SK" sz="2400" dirty="0" smtClean="0">
                <a:solidFill>
                  <a:schemeClr val="tx1"/>
                </a:solidFill>
              </a:rPr>
              <a:t>Min. 27 palcový monitor</a:t>
            </a:r>
          </a:p>
          <a:p>
            <a:r>
              <a:rPr lang="sk-SK" sz="2400" dirty="0" smtClean="0">
                <a:solidFill>
                  <a:schemeClr val="tx1"/>
                </a:solidFill>
              </a:rPr>
              <a:t>Č</a:t>
            </a:r>
            <a:r>
              <a:rPr lang="en-US" sz="2400" dirty="0" err="1" smtClean="0">
                <a:solidFill>
                  <a:schemeClr val="tx1"/>
                </a:solidFill>
              </a:rPr>
              <a:t>ím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väčšia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plocha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monitora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tým</a:t>
            </a:r>
            <a:r>
              <a:rPr lang="en-US" sz="2400" dirty="0" smtClean="0">
                <a:solidFill>
                  <a:schemeClr val="tx1"/>
                </a:solidFill>
              </a:rPr>
              <a:t> je </a:t>
            </a:r>
            <a:r>
              <a:rPr lang="en-US" sz="2400" dirty="0" err="1" smtClean="0">
                <a:solidFill>
                  <a:schemeClr val="tx1"/>
                </a:solidFill>
              </a:rPr>
              <a:t>pôžitok</a:t>
            </a:r>
            <a:r>
              <a:rPr lang="en-US" sz="2400" dirty="0" smtClean="0">
                <a:solidFill>
                  <a:schemeClr val="tx1"/>
                </a:solidFill>
              </a:rPr>
              <a:t> z </a:t>
            </a:r>
            <a:r>
              <a:rPr lang="en-US" sz="2400" dirty="0" err="1" smtClean="0">
                <a:solidFill>
                  <a:schemeClr val="tx1"/>
                </a:solidFill>
              </a:rPr>
              <a:t>hry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lepší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sk-SK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digitálny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vstup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HDMI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sk-SK" dirty="0" smtClean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k </a:t>
            </a:r>
            <a:r>
              <a:rPr lang="en-US" dirty="0" err="1">
                <a:solidFill>
                  <a:schemeClr val="tx1"/>
                </a:solidFill>
              </a:rPr>
              <a:t>hráč</a:t>
            </a:r>
            <a:r>
              <a:rPr lang="en-US" dirty="0">
                <a:solidFill>
                  <a:schemeClr val="tx1"/>
                </a:solidFill>
              </a:rPr>
              <a:t> „</a:t>
            </a:r>
            <a:r>
              <a:rPr lang="en-US" dirty="0" err="1">
                <a:solidFill>
                  <a:schemeClr val="tx1"/>
                </a:solidFill>
              </a:rPr>
              <a:t>vysolí</a:t>
            </a:r>
            <a:r>
              <a:rPr lang="en-US" dirty="0">
                <a:solidFill>
                  <a:schemeClr val="tx1"/>
                </a:solidFill>
              </a:rPr>
              <a:t>“ </a:t>
            </a:r>
            <a:r>
              <a:rPr lang="en-US" dirty="0" err="1">
                <a:solidFill>
                  <a:schemeClr val="tx1"/>
                </a:solidFill>
              </a:rPr>
              <a:t>niekoľko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stoviek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výbavu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počítača</a:t>
            </a:r>
            <a:r>
              <a:rPr lang="en-US" dirty="0">
                <a:solidFill>
                  <a:schemeClr val="tx1"/>
                </a:solidFill>
              </a:rPr>
              <a:t> v </a:t>
            </a:r>
            <a:r>
              <a:rPr lang="en-US" dirty="0" err="1">
                <a:solidFill>
                  <a:schemeClr val="tx1"/>
                </a:solidFill>
              </a:rPr>
              <a:t>podobe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procesora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grafickej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karty</a:t>
            </a:r>
            <a:r>
              <a:rPr lang="en-US" dirty="0">
                <a:solidFill>
                  <a:schemeClr val="tx1"/>
                </a:solidFill>
              </a:rPr>
              <a:t> a pod. </a:t>
            </a:r>
            <a:r>
              <a:rPr lang="en-US" dirty="0" err="1">
                <a:solidFill>
                  <a:schemeClr val="tx1"/>
                </a:solidFill>
              </a:rPr>
              <a:t>nemal</a:t>
            </a:r>
            <a:r>
              <a:rPr lang="en-US" dirty="0">
                <a:solidFill>
                  <a:schemeClr val="tx1"/>
                </a:solidFill>
              </a:rPr>
              <a:t> by </a:t>
            </a:r>
            <a:r>
              <a:rPr lang="en-US" dirty="0" err="1">
                <a:solidFill>
                  <a:schemeClr val="tx1"/>
                </a:solidFill>
              </a:rPr>
              <a:t>šetriť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monitore</a:t>
            </a:r>
            <a:r>
              <a:rPr lang="sk-SK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144Hz </a:t>
            </a:r>
            <a:r>
              <a:rPr lang="en-US" dirty="0" err="1">
                <a:solidFill>
                  <a:schemeClr val="tx1"/>
                </a:solidFill>
              </a:rPr>
              <a:t>obnovovacia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 smtClean="0">
                <a:solidFill>
                  <a:schemeClr val="tx1"/>
                </a:solidFill>
              </a:rPr>
              <a:t>frekvencia</a:t>
            </a:r>
            <a:r>
              <a:rPr lang="sk-SK" dirty="0" smtClean="0">
                <a:solidFill>
                  <a:schemeClr val="tx1"/>
                </a:solidFill>
              </a:rPr>
              <a:t>(čím vyššia tým lepšie)</a:t>
            </a:r>
          </a:p>
          <a:p>
            <a:r>
              <a:rPr lang="en-US" dirty="0" err="1">
                <a:solidFill>
                  <a:schemeClr val="tx1"/>
                </a:solidFill>
              </a:rPr>
              <a:t>Ergonomický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dizajn</a:t>
            </a:r>
            <a:r>
              <a:rPr lang="en-US" dirty="0">
                <a:solidFill>
                  <a:schemeClr val="tx1"/>
                </a:solidFill>
              </a:rPr>
              <a:t> pre </a:t>
            </a:r>
            <a:r>
              <a:rPr lang="en-US" dirty="0" err="1">
                <a:solidFill>
                  <a:schemeClr val="tx1"/>
                </a:solidFill>
              </a:rPr>
              <a:t>komfortné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prezeranie</a:t>
            </a:r>
            <a:r>
              <a:rPr lang="en-US" dirty="0">
                <a:solidFill>
                  <a:schemeClr val="tx1"/>
                </a:solidFill>
              </a:rPr>
              <a:t> s </a:t>
            </a:r>
            <a:r>
              <a:rPr lang="en-US" dirty="0" err="1">
                <a:solidFill>
                  <a:schemeClr val="tx1"/>
                </a:solidFill>
              </a:rPr>
              <a:t>technológiou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b="1" dirty="0">
                <a:solidFill>
                  <a:schemeClr val="tx1"/>
                </a:solidFill>
              </a:rPr>
              <a:t>Eye Care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znižuje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únavu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očí</a:t>
            </a:r>
            <a:endParaRPr lang="en-US" dirty="0">
              <a:solidFill>
                <a:schemeClr val="tx1"/>
              </a:solidFill>
            </a:endParaRPr>
          </a:p>
          <a:p>
            <a:endParaRPr lang="sk-SK" i="1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788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sk-SK" sz="2800" dirty="0" smtClean="0"/>
              <a:t>Príklad výberu LCD monitora pre  Hry</a:t>
            </a:r>
            <a:endParaRPr lang="sk-SK" sz="2800" dirty="0"/>
          </a:p>
        </p:txBody>
      </p:sp>
      <p:sp>
        <p:nvSpPr>
          <p:cNvPr id="5" name="BlokTextu 4"/>
          <p:cNvSpPr txBox="1"/>
          <p:nvPr/>
        </p:nvSpPr>
        <p:spPr>
          <a:xfrm>
            <a:off x="827584" y="134076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34" LG 34UM68 </a:t>
            </a:r>
            <a:r>
              <a:rPr lang="en-US" b="1" dirty="0" err="1"/>
              <a:t>Ultrawide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0" y="2036964"/>
            <a:ext cx="4752528" cy="432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51" y="2205400"/>
            <a:ext cx="3919909" cy="23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14800"/>
            <a:ext cx="13906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08" y="5013176"/>
            <a:ext cx="4362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9517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sk-SK" sz="2800" dirty="0" smtClean="0"/>
              <a:t>Príklad výberu LCD monitora pre  Hry</a:t>
            </a:r>
            <a:endParaRPr lang="sk-SK" sz="2800" dirty="0"/>
          </a:p>
        </p:txBody>
      </p:sp>
      <p:sp>
        <p:nvSpPr>
          <p:cNvPr id="5" name="BlokTextu 4"/>
          <p:cNvSpPr txBox="1"/>
          <p:nvPr/>
        </p:nvSpPr>
        <p:spPr>
          <a:xfrm>
            <a:off x="827584" y="134076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34" LG 34UM68 </a:t>
            </a:r>
            <a:r>
              <a:rPr lang="en-US" b="1" dirty="0" err="1"/>
              <a:t>Ultrawide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2012903"/>
            <a:ext cx="64579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62293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6986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sk-SK" sz="2800" dirty="0" smtClean="0"/>
              <a:t>Príklad výberu LCD monitora pre  Hry</a:t>
            </a:r>
            <a:endParaRPr lang="sk-SK" sz="2800" dirty="0"/>
          </a:p>
        </p:txBody>
      </p:sp>
      <p:sp>
        <p:nvSpPr>
          <p:cNvPr id="5" name="BlokTextu 4"/>
          <p:cNvSpPr txBox="1"/>
          <p:nvPr/>
        </p:nvSpPr>
        <p:spPr>
          <a:xfrm>
            <a:off x="827584" y="134076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34" LG 34UM68 </a:t>
            </a:r>
            <a:r>
              <a:rPr lang="en-US" b="1" dirty="0" err="1"/>
              <a:t>Ultrawide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2" y="2071241"/>
            <a:ext cx="7293560" cy="373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6428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sk-SK" sz="2800" dirty="0" smtClean="0"/>
              <a:t>Príklad výberu LCD monitora pre  Hry</a:t>
            </a:r>
            <a:endParaRPr lang="sk-SK" sz="2800" dirty="0"/>
          </a:p>
        </p:txBody>
      </p:sp>
      <p:sp>
        <p:nvSpPr>
          <p:cNvPr id="5" name="BlokTextu 4"/>
          <p:cNvSpPr txBox="1"/>
          <p:nvPr/>
        </p:nvSpPr>
        <p:spPr>
          <a:xfrm>
            <a:off x="827584" y="134076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34" LG 34UM68 </a:t>
            </a:r>
            <a:r>
              <a:rPr lang="en-US" b="1" dirty="0" err="1"/>
              <a:t>Ultrawide</a:t>
            </a:r>
            <a:endParaRPr lang="en-US" dirty="0"/>
          </a:p>
        </p:txBody>
      </p:sp>
      <p:sp>
        <p:nvSpPr>
          <p:cNvPr id="3" name="BlokTextu 2"/>
          <p:cNvSpPr txBox="1"/>
          <p:nvPr/>
        </p:nvSpPr>
        <p:spPr>
          <a:xfrm>
            <a:off x="827584" y="2276872"/>
            <a:ext cx="66247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Hlavné parametre:</a:t>
            </a:r>
          </a:p>
          <a:p>
            <a:r>
              <a:rPr lang="sk-SK" dirty="0" smtClean="0"/>
              <a:t>	uhlopriečka:	34“</a:t>
            </a:r>
          </a:p>
          <a:p>
            <a:r>
              <a:rPr lang="sk-SK" dirty="0"/>
              <a:t>	</a:t>
            </a:r>
            <a:r>
              <a:rPr lang="en-US" dirty="0" smtClean="0"/>
              <a:t>LCD monitor</a:t>
            </a:r>
            <a:r>
              <a:rPr lang="sk-SK" dirty="0" smtClean="0"/>
              <a:t>:	</a:t>
            </a:r>
            <a:r>
              <a:rPr lang="en-US" dirty="0" smtClean="0"/>
              <a:t> </a:t>
            </a:r>
            <a:r>
              <a:rPr lang="en-US" dirty="0"/>
              <a:t>IPS, </a:t>
            </a:r>
            <a:endParaRPr lang="sk-SK" dirty="0" smtClean="0"/>
          </a:p>
          <a:p>
            <a:r>
              <a:rPr lang="sk-SK" dirty="0"/>
              <a:t>	</a:t>
            </a:r>
            <a:r>
              <a:rPr lang="sk-SK" dirty="0" smtClean="0"/>
              <a:t>pomer strán:	</a:t>
            </a:r>
            <a:r>
              <a:rPr lang="en-US" dirty="0" smtClean="0"/>
              <a:t>21:9</a:t>
            </a:r>
            <a:r>
              <a:rPr lang="en-US" dirty="0"/>
              <a:t>, </a:t>
            </a:r>
            <a:endParaRPr lang="sk-SK" dirty="0" smtClean="0"/>
          </a:p>
          <a:p>
            <a:r>
              <a:rPr lang="sk-SK" dirty="0"/>
              <a:t>	</a:t>
            </a:r>
            <a:r>
              <a:rPr lang="sk-SK" dirty="0" smtClean="0"/>
              <a:t>kontrast:		</a:t>
            </a:r>
            <a:r>
              <a:rPr lang="en-US" dirty="0" smtClean="0"/>
              <a:t>1000:1</a:t>
            </a:r>
            <a:endParaRPr lang="sk-SK" dirty="0" smtClean="0"/>
          </a:p>
          <a:p>
            <a:r>
              <a:rPr lang="sk-SK" dirty="0"/>
              <a:t>	</a:t>
            </a:r>
            <a:r>
              <a:rPr lang="en-US" dirty="0" smtClean="0"/>
              <a:t> </a:t>
            </a:r>
            <a:r>
              <a:rPr lang="sk-SK" dirty="0" smtClean="0"/>
              <a:t>Jas:		</a:t>
            </a:r>
            <a:r>
              <a:rPr lang="en-US" dirty="0" smtClean="0"/>
              <a:t>300cd/m2,</a:t>
            </a:r>
            <a:endParaRPr lang="sk-SK" dirty="0" smtClean="0"/>
          </a:p>
          <a:p>
            <a:r>
              <a:rPr lang="en-US" dirty="0" smtClean="0"/>
              <a:t> </a:t>
            </a:r>
            <a:r>
              <a:rPr lang="sk-SK" dirty="0" smtClean="0"/>
              <a:t>	Rýchlosť odozvy:	</a:t>
            </a:r>
            <a:r>
              <a:rPr lang="en-US" dirty="0" smtClean="0"/>
              <a:t>5ms </a:t>
            </a:r>
            <a:r>
              <a:rPr lang="en-US" dirty="0"/>
              <a:t>GTG</a:t>
            </a:r>
            <a:r>
              <a:rPr lang="en-US" dirty="0" smtClean="0"/>
              <a:t>,</a:t>
            </a:r>
            <a:endParaRPr lang="sk-SK" dirty="0" smtClean="0"/>
          </a:p>
          <a:p>
            <a:r>
              <a:rPr lang="en-US" dirty="0" smtClean="0"/>
              <a:t> </a:t>
            </a:r>
            <a:r>
              <a:rPr lang="sk-SK" dirty="0" smtClean="0"/>
              <a:t>	rozlíšenie:	</a:t>
            </a:r>
            <a:r>
              <a:rPr lang="en-US" dirty="0" smtClean="0"/>
              <a:t>2560x1080</a:t>
            </a:r>
            <a:r>
              <a:rPr lang="en-US" dirty="0"/>
              <a:t>, </a:t>
            </a:r>
            <a:endParaRPr lang="sk-SK" dirty="0" smtClean="0"/>
          </a:p>
          <a:p>
            <a:r>
              <a:rPr lang="sk-SK" dirty="0"/>
              <a:t>	</a:t>
            </a:r>
            <a:r>
              <a:rPr lang="sk-SK" dirty="0" smtClean="0"/>
              <a:t>vstupy:		</a:t>
            </a:r>
            <a:r>
              <a:rPr lang="en-US" dirty="0" smtClean="0"/>
              <a:t>2x </a:t>
            </a:r>
            <a:r>
              <a:rPr lang="en-US" dirty="0"/>
              <a:t>HDMI, Display Port, </a:t>
            </a:r>
            <a:endParaRPr lang="sk-SK" dirty="0" smtClean="0"/>
          </a:p>
          <a:p>
            <a:r>
              <a:rPr lang="sk-SK" dirty="0"/>
              <a:t>	</a:t>
            </a:r>
            <a:r>
              <a:rPr lang="sk-SK" dirty="0" smtClean="0"/>
              <a:t>		</a:t>
            </a:r>
            <a:r>
              <a:rPr lang="en-US" dirty="0" err="1" smtClean="0"/>
              <a:t>výstup</a:t>
            </a:r>
            <a:r>
              <a:rPr lang="en-US" dirty="0" smtClean="0"/>
              <a:t> </a:t>
            </a:r>
            <a:r>
              <a:rPr lang="en-US" dirty="0"/>
              <a:t>pre </a:t>
            </a:r>
            <a:r>
              <a:rPr lang="en-US" dirty="0" err="1"/>
              <a:t>slúchadlá</a:t>
            </a:r>
            <a:r>
              <a:rPr lang="en-US" dirty="0"/>
              <a:t>, </a:t>
            </a:r>
            <a:endParaRPr lang="sk-SK" dirty="0" smtClean="0"/>
          </a:p>
          <a:p>
            <a:r>
              <a:rPr lang="sk-SK" dirty="0"/>
              <a:t>	</a:t>
            </a:r>
            <a:r>
              <a:rPr lang="sk-SK" dirty="0" smtClean="0"/>
              <a:t>obraz v obraze:	</a:t>
            </a:r>
            <a:r>
              <a:rPr lang="en-US" dirty="0" smtClean="0"/>
              <a:t>PIP</a:t>
            </a:r>
            <a:r>
              <a:rPr lang="en-US" dirty="0"/>
              <a:t>, </a:t>
            </a:r>
            <a:endParaRPr lang="sk-SK" dirty="0" smtClean="0"/>
          </a:p>
          <a:p>
            <a:r>
              <a:rPr lang="sk-SK" dirty="0"/>
              <a:t>	</a:t>
            </a:r>
            <a:r>
              <a:rPr lang="sk-SK" dirty="0" smtClean="0"/>
              <a:t>Výkon:		</a:t>
            </a:r>
            <a:r>
              <a:rPr lang="en-US" dirty="0" smtClean="0"/>
              <a:t>2x </a:t>
            </a:r>
            <a:r>
              <a:rPr lang="en-US" dirty="0"/>
              <a:t>7W</a:t>
            </a:r>
            <a:r>
              <a:rPr lang="en-US" dirty="0" smtClean="0"/>
              <a:t>,</a:t>
            </a:r>
            <a:endParaRPr lang="sk-SK" dirty="0" smtClean="0"/>
          </a:p>
          <a:p>
            <a:r>
              <a:rPr lang="sk-SK" dirty="0"/>
              <a:t>	</a:t>
            </a:r>
            <a:r>
              <a:rPr lang="en-US" dirty="0" smtClean="0"/>
              <a:t> </a:t>
            </a:r>
            <a:r>
              <a:rPr lang="sk-SK" dirty="0" smtClean="0"/>
              <a:t>blikanie:		</a:t>
            </a:r>
            <a:r>
              <a:rPr lang="en-US" dirty="0" smtClean="0"/>
              <a:t>Flicker </a:t>
            </a:r>
            <a:r>
              <a:rPr lang="en-US" dirty="0"/>
              <a:t>Safe</a:t>
            </a:r>
          </a:p>
        </p:txBody>
      </p:sp>
    </p:spTree>
    <p:extLst>
      <p:ext uri="{BB962C8B-B14F-4D97-AF65-F5344CB8AC3E}">
        <p14:creationId xmlns:p14="http://schemas.microsoft.com/office/powerpoint/2010/main" val="25413440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 čo takto tento monitor?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579296" cy="4536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err="1"/>
              <a:t>Technické</a:t>
            </a:r>
            <a:r>
              <a:rPr lang="en-US" b="1" dirty="0"/>
              <a:t> </a:t>
            </a:r>
            <a:r>
              <a:rPr lang="en-US" b="1" dirty="0" err="1"/>
              <a:t>parametre</a:t>
            </a:r>
            <a:r>
              <a:rPr lang="en-US" b="1" dirty="0"/>
              <a:t>: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sk-SK" dirty="0" smtClean="0"/>
              <a:t>	</a:t>
            </a:r>
            <a:r>
              <a:rPr lang="en-US" dirty="0" err="1" smtClean="0"/>
              <a:t>Veľkosť</a:t>
            </a:r>
            <a:r>
              <a:rPr lang="en-US" dirty="0" smtClean="0"/>
              <a:t> </a:t>
            </a:r>
            <a:r>
              <a:rPr lang="en-US" dirty="0" err="1"/>
              <a:t>panela</a:t>
            </a:r>
            <a:r>
              <a:rPr lang="en-US" dirty="0"/>
              <a:t>: 27 "(68,5 cm) Wide Screen (16:9) </a:t>
            </a:r>
            <a:br>
              <a:rPr lang="en-US" dirty="0"/>
            </a:br>
            <a:r>
              <a:rPr lang="sk-SK" dirty="0" smtClean="0"/>
              <a:t>	</a:t>
            </a:r>
            <a:r>
              <a:rPr lang="en-US" dirty="0" err="1" smtClean="0"/>
              <a:t>Typ</a:t>
            </a:r>
            <a:r>
              <a:rPr lang="en-US" dirty="0" smtClean="0"/>
              <a:t> </a:t>
            </a:r>
            <a:r>
              <a:rPr lang="en-US" dirty="0" err="1"/>
              <a:t>panelu</a:t>
            </a:r>
            <a:r>
              <a:rPr lang="en-US" dirty="0"/>
              <a:t>: In-Plane Switching </a:t>
            </a:r>
            <a:r>
              <a:rPr lang="en-US" dirty="0" err="1"/>
              <a:t>technológie</a:t>
            </a:r>
            <a:r>
              <a:rPr lang="en-US" dirty="0"/>
              <a:t> </a:t>
            </a:r>
            <a:br>
              <a:rPr lang="en-US" dirty="0"/>
            </a:br>
            <a:r>
              <a:rPr lang="sk-SK" dirty="0" smtClean="0"/>
              <a:t>	</a:t>
            </a:r>
            <a:r>
              <a:rPr lang="en-US" dirty="0" err="1" smtClean="0"/>
              <a:t>Sýtosť</a:t>
            </a:r>
            <a:r>
              <a:rPr lang="en-US" dirty="0" smtClean="0"/>
              <a:t> </a:t>
            </a:r>
            <a:r>
              <a:rPr lang="en-US" dirty="0" err="1"/>
              <a:t>farieb</a:t>
            </a:r>
            <a:r>
              <a:rPr lang="en-US" dirty="0"/>
              <a:t>: 100% </a:t>
            </a:r>
            <a:r>
              <a:rPr lang="en-US" dirty="0" err="1"/>
              <a:t>sRGB</a:t>
            </a:r>
            <a:r>
              <a:rPr lang="en-US" dirty="0"/>
              <a:t> </a:t>
            </a:r>
            <a:br>
              <a:rPr lang="en-US" dirty="0"/>
            </a:br>
            <a:r>
              <a:rPr lang="sk-SK" dirty="0" smtClean="0"/>
              <a:t>	</a:t>
            </a:r>
            <a:r>
              <a:rPr lang="en-US" dirty="0" err="1" smtClean="0"/>
              <a:t>Rozlíšenie</a:t>
            </a:r>
            <a:r>
              <a:rPr lang="en-US" dirty="0"/>
              <a:t>: 2560 x 1440 (</a:t>
            </a:r>
            <a:r>
              <a:rPr lang="en-US" dirty="0" err="1"/>
              <a:t>až</a:t>
            </a:r>
            <a:r>
              <a:rPr lang="en-US" dirty="0"/>
              <a:t> 144Hz) (DP1.2) / 2560 </a:t>
            </a:r>
            <a:r>
              <a:rPr lang="sk-SK" dirty="0" smtClean="0"/>
              <a:t>				</a:t>
            </a:r>
            <a:r>
              <a:rPr lang="en-US" dirty="0" smtClean="0"/>
              <a:t>x </a:t>
            </a:r>
            <a:r>
              <a:rPr lang="en-US" dirty="0"/>
              <a:t>1440 </a:t>
            </a:r>
            <a:r>
              <a:rPr lang="en-US" dirty="0" err="1"/>
              <a:t>pri</a:t>
            </a:r>
            <a:r>
              <a:rPr lang="en-US" dirty="0"/>
              <a:t> 60 Hz (HDMI1.4) / </a:t>
            </a:r>
            <a:br>
              <a:rPr lang="en-US" dirty="0"/>
            </a:br>
            <a:r>
              <a:rPr lang="sk-SK" dirty="0" smtClean="0"/>
              <a:t>			</a:t>
            </a:r>
            <a:r>
              <a:rPr lang="en-US" dirty="0" smtClean="0"/>
              <a:t>1920 </a:t>
            </a:r>
            <a:r>
              <a:rPr lang="en-US" dirty="0"/>
              <a:t>x 1080 (</a:t>
            </a:r>
            <a:r>
              <a:rPr lang="en-US" dirty="0" err="1"/>
              <a:t>až</a:t>
            </a:r>
            <a:r>
              <a:rPr lang="en-US" dirty="0"/>
              <a:t> 120Hz) (HDMI1.4) </a:t>
            </a:r>
            <a:br>
              <a:rPr lang="en-US" dirty="0"/>
            </a:br>
            <a:r>
              <a:rPr lang="sk-SK" dirty="0" smtClean="0"/>
              <a:t>	</a:t>
            </a:r>
            <a:r>
              <a:rPr lang="en-US" dirty="0" smtClean="0"/>
              <a:t>Pixel </a:t>
            </a:r>
            <a:r>
              <a:rPr lang="en-US" dirty="0"/>
              <a:t>Pitch: 0,233 mm </a:t>
            </a:r>
            <a:br>
              <a:rPr lang="en-US" dirty="0"/>
            </a:br>
            <a:r>
              <a:rPr lang="sk-SK" dirty="0" smtClean="0"/>
              <a:t>	</a:t>
            </a:r>
            <a:r>
              <a:rPr lang="en-US" dirty="0" smtClean="0"/>
              <a:t>Jas </a:t>
            </a:r>
            <a:r>
              <a:rPr lang="en-US" dirty="0"/>
              <a:t>(Max): 350 cd  </a:t>
            </a:r>
            <a:br>
              <a:rPr lang="en-US" dirty="0"/>
            </a:br>
            <a:r>
              <a:rPr lang="sk-SK" dirty="0"/>
              <a:t>	</a:t>
            </a:r>
            <a:r>
              <a:rPr lang="en-US" dirty="0" smtClean="0"/>
              <a:t>ASUS </a:t>
            </a:r>
            <a:r>
              <a:rPr lang="en-US" dirty="0"/>
              <a:t>Smart Contrast Ratio (Max.): 100, 000, 000: 1 </a:t>
            </a:r>
            <a:br>
              <a:rPr lang="en-US" dirty="0"/>
            </a:br>
            <a:r>
              <a:rPr lang="sk-SK" dirty="0" smtClean="0"/>
              <a:t>	</a:t>
            </a:r>
            <a:r>
              <a:rPr lang="en-US" dirty="0" err="1" smtClean="0"/>
              <a:t>Farby</a:t>
            </a:r>
            <a:r>
              <a:rPr lang="en-US" dirty="0"/>
              <a:t>: 16.7M </a:t>
            </a:r>
            <a:br>
              <a:rPr lang="en-US" dirty="0"/>
            </a:br>
            <a:r>
              <a:rPr lang="sk-SK" dirty="0" smtClean="0"/>
              <a:t>	</a:t>
            </a:r>
            <a:r>
              <a:rPr lang="en-US" dirty="0" err="1" smtClean="0"/>
              <a:t>Uhol</a:t>
            </a:r>
            <a:r>
              <a:rPr lang="en-US" dirty="0" smtClean="0"/>
              <a:t> </a:t>
            </a:r>
            <a:r>
              <a:rPr lang="en-US" dirty="0" err="1"/>
              <a:t>pohľadu</a:t>
            </a:r>
            <a:r>
              <a:rPr lang="en-US" dirty="0"/>
              <a:t>: 178/ 178  </a:t>
            </a:r>
            <a:br>
              <a:rPr lang="en-US" dirty="0"/>
            </a:br>
            <a:r>
              <a:rPr lang="sk-SK" dirty="0" smtClean="0"/>
              <a:t>	</a:t>
            </a:r>
            <a:r>
              <a:rPr lang="en-US" dirty="0" err="1" smtClean="0"/>
              <a:t>Doba</a:t>
            </a:r>
            <a:r>
              <a:rPr lang="en-US" dirty="0" smtClean="0"/>
              <a:t> </a:t>
            </a:r>
            <a:r>
              <a:rPr lang="en-US" dirty="0" err="1"/>
              <a:t>odozvy</a:t>
            </a:r>
            <a:r>
              <a:rPr lang="en-US" dirty="0"/>
              <a:t>: 4 </a:t>
            </a:r>
            <a:r>
              <a:rPr lang="en-US" dirty="0" err="1"/>
              <a:t>ms</a:t>
            </a:r>
            <a:r>
              <a:rPr lang="en-US" dirty="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0579015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ASUS MG279Q, 27" </a:t>
            </a:r>
            <a:r>
              <a:rPr lang="en-US" dirty="0" err="1"/>
              <a:t>WQHD,Free</a:t>
            </a:r>
            <a:r>
              <a:rPr lang="en-US" dirty="0"/>
              <a:t> sync, 100% RGB, </a:t>
            </a:r>
            <a:r>
              <a:rPr lang="en-US" dirty="0" err="1"/>
              <a:t>piovt</a:t>
            </a:r>
            <a:r>
              <a:rPr lang="en-US" dirty="0"/>
              <a:t>, repro,</a:t>
            </a:r>
            <a:br>
              <a:rPr lang="en-US" dirty="0"/>
            </a:br>
            <a:endParaRPr lang="en-US" dirty="0"/>
          </a:p>
        </p:txBody>
      </p:sp>
      <p:sp>
        <p:nvSpPr>
          <p:cNvPr id="4" name="AutoShape 2" descr="http://www.pckonfig.sk/uploads/popis/lcd/Asus/ASUS_MG278Q_WQH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://www.pckonfig.sk/uploads/popis/lcd/Asus/ASUS_MG278Q_WQHD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673"/>
            <a:ext cx="5976664" cy="398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1357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sk-SK" dirty="0" smtClean="0"/>
              <a:t>Monitory LCD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2664296"/>
          </a:xfrm>
        </p:spPr>
        <p:txBody>
          <a:bodyPr>
            <a:normAutofit/>
          </a:bodyPr>
          <a:lstStyle/>
          <a:p>
            <a:pPr marL="1474788" lvl="1" indent="-560388">
              <a:buFont typeface="Times New Roman" pitchFamily="18" charset="0"/>
              <a:buChar char="–"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en-IE" dirty="0" smtClean="0"/>
              <a:t>TN</a:t>
            </a:r>
            <a:r>
              <a:rPr lang="en-IE" dirty="0"/>
              <a:t>: Twisted </a:t>
            </a:r>
            <a:r>
              <a:rPr lang="en-IE" dirty="0" err="1"/>
              <a:t>Nematic</a:t>
            </a:r>
            <a:endParaRPr lang="en-IE" dirty="0"/>
          </a:p>
          <a:p>
            <a:pPr marL="1874838" lvl="2" indent="-560388">
              <a:buFont typeface="Times New Roman" pitchFamily="18" charset="0"/>
              <a:buChar char="–"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sk-SK" dirty="0" smtClean="0"/>
              <a:t>Malý pozorovací  </a:t>
            </a:r>
            <a:r>
              <a:rPr lang="sk-SK" dirty="0"/>
              <a:t>uhol, rýchla odozva</a:t>
            </a:r>
          </a:p>
          <a:p>
            <a:pPr marL="1474788" lvl="1" indent="-560388">
              <a:buFont typeface="Times New Roman" pitchFamily="18" charset="0"/>
              <a:buChar char="–"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en-IE" dirty="0" smtClean="0"/>
              <a:t>IPS</a:t>
            </a:r>
            <a:r>
              <a:rPr lang="en-IE" dirty="0"/>
              <a:t>: In-Plane Switching</a:t>
            </a:r>
          </a:p>
          <a:p>
            <a:pPr marL="914400" lvl="1" indent="0">
              <a:buNone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sk-SK" dirty="0"/>
              <a:t>		</a:t>
            </a:r>
            <a:r>
              <a:rPr lang="sk-SK" dirty="0" smtClean="0"/>
              <a:t>Veľký pozorovací uhol, </a:t>
            </a:r>
            <a:r>
              <a:rPr lang="sk-SK" dirty="0"/>
              <a:t>pomalá odozva, </a:t>
            </a:r>
            <a:r>
              <a:rPr lang="sk-SK" dirty="0" smtClean="0"/>
              <a:t>		vysoký </a:t>
            </a:r>
            <a:r>
              <a:rPr lang="sk-SK" dirty="0"/>
              <a:t>kontrast, </a:t>
            </a:r>
            <a:r>
              <a:rPr lang="sk-SK" dirty="0" smtClean="0"/>
              <a:t>	vyššia </a:t>
            </a:r>
            <a:r>
              <a:rPr lang="sk-SK" dirty="0"/>
              <a:t>spotreba</a:t>
            </a:r>
          </a:p>
          <a:p>
            <a:pPr marL="1474788" lvl="1" indent="-560388">
              <a:buFont typeface="Times New Roman" pitchFamily="18" charset="0"/>
              <a:buChar char="–"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en-IE" dirty="0" smtClean="0"/>
              <a:t>VA</a:t>
            </a:r>
            <a:r>
              <a:rPr lang="en-IE" dirty="0"/>
              <a:t>: Vertical </a:t>
            </a:r>
            <a:r>
              <a:rPr lang="en-IE" dirty="0" err="1"/>
              <a:t>Alignement</a:t>
            </a:r>
            <a:endParaRPr lang="en-IE" dirty="0"/>
          </a:p>
          <a:p>
            <a:pPr lvl="4"/>
            <a:r>
              <a:rPr lang="en-US" dirty="0" err="1"/>
              <a:t>Široký</a:t>
            </a:r>
            <a:r>
              <a:rPr lang="en-US" dirty="0"/>
              <a:t> </a:t>
            </a:r>
            <a:r>
              <a:rPr lang="en-US" dirty="0" err="1"/>
              <a:t>uhol</a:t>
            </a:r>
            <a:r>
              <a:rPr lang="en-US" dirty="0"/>
              <a:t>, </a:t>
            </a:r>
            <a:r>
              <a:rPr lang="sk-SK" dirty="0" smtClean="0"/>
              <a:t>stredný </a:t>
            </a:r>
            <a:r>
              <a:rPr lang="en-US" dirty="0" err="1" smtClean="0"/>
              <a:t>čas</a:t>
            </a:r>
            <a:r>
              <a:rPr lang="en-US" dirty="0" smtClean="0"/>
              <a:t> </a:t>
            </a:r>
            <a:r>
              <a:rPr lang="en-US" dirty="0" err="1"/>
              <a:t>odozvy</a:t>
            </a:r>
            <a:r>
              <a:rPr lang="en-US" dirty="0"/>
              <a:t> </a:t>
            </a:r>
            <a:r>
              <a:rPr lang="sk-SK" dirty="0" smtClean="0"/>
              <a:t>,</a:t>
            </a:r>
            <a:r>
              <a:rPr lang="en-US" dirty="0" smtClean="0"/>
              <a:t> </a:t>
            </a:r>
            <a:r>
              <a:rPr lang="en-US" dirty="0" err="1"/>
              <a:t>vysoký</a:t>
            </a:r>
            <a:r>
              <a:rPr lang="en-US" dirty="0"/>
              <a:t> </a:t>
            </a:r>
            <a:r>
              <a:rPr lang="en-US" dirty="0" err="1"/>
              <a:t>kontrast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66374"/>
            <a:ext cx="672465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3225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hlinkClick r:id="rId3"/>
              </a:rPr>
              <a:t>LCD monitory všetky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TFT (Thin Film Transistor</a:t>
            </a:r>
            <a:r>
              <a:rPr lang="en-US" b="1" dirty="0" smtClean="0"/>
              <a:t>)</a:t>
            </a:r>
            <a:endParaRPr lang="sk-SK" b="1" dirty="0" smtClean="0"/>
          </a:p>
          <a:p>
            <a:r>
              <a:rPr lang="en-US" b="1" dirty="0" smtClean="0"/>
              <a:t>TN </a:t>
            </a:r>
            <a:r>
              <a:rPr lang="en-US" b="1" dirty="0"/>
              <a:t>(Twisted </a:t>
            </a:r>
            <a:r>
              <a:rPr lang="en-US" b="1" dirty="0" err="1"/>
              <a:t>Nematic</a:t>
            </a:r>
            <a:r>
              <a:rPr lang="en-US" b="1" dirty="0"/>
              <a:t>)</a:t>
            </a:r>
          </a:p>
          <a:p>
            <a:r>
              <a:rPr lang="en-US" b="1" dirty="0"/>
              <a:t>IPS (In Plane Switching</a:t>
            </a:r>
            <a:r>
              <a:rPr lang="en-US" b="1" dirty="0" smtClean="0"/>
              <a:t>)</a:t>
            </a:r>
            <a:endParaRPr lang="sk-SK" b="1" dirty="0" smtClean="0"/>
          </a:p>
          <a:p>
            <a:r>
              <a:rPr lang="en-GB" b="1" dirty="0"/>
              <a:t>AMOLED (active-matrix organic light-emitting diode</a:t>
            </a:r>
            <a:r>
              <a:rPr lang="en-GB" b="1" dirty="0" smtClean="0"/>
              <a:t>)</a:t>
            </a:r>
            <a:endParaRPr lang="sk-SK" b="1" dirty="0" smtClean="0"/>
          </a:p>
          <a:p>
            <a:r>
              <a:rPr lang="en-US" b="1" dirty="0"/>
              <a:t>VA LCD monitory</a:t>
            </a:r>
          </a:p>
          <a:p>
            <a:endParaRPr lang="en-GB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8972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576064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V </a:t>
            </a:r>
            <a:r>
              <a:rPr lang="en-US" sz="2000" dirty="0" err="1"/>
              <a:t>podstate</a:t>
            </a:r>
            <a:r>
              <a:rPr lang="en-US" sz="2000" dirty="0"/>
              <a:t> </a:t>
            </a:r>
            <a:r>
              <a:rPr lang="en-US" sz="2000" dirty="0" err="1"/>
              <a:t>delíme</a:t>
            </a:r>
            <a:r>
              <a:rPr lang="en-US" sz="2000" dirty="0"/>
              <a:t> </a:t>
            </a:r>
            <a:r>
              <a:rPr lang="en-US" sz="2000" dirty="0" err="1"/>
              <a:t>grafické</a:t>
            </a:r>
            <a:r>
              <a:rPr lang="en-US" sz="2000" dirty="0"/>
              <a:t> </a:t>
            </a:r>
            <a:r>
              <a:rPr lang="en-US" sz="2000" dirty="0" err="1"/>
              <a:t>karty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b="1" dirty="0"/>
              <a:t> </a:t>
            </a:r>
            <a:r>
              <a:rPr lang="en-US" sz="2000" b="1" dirty="0" err="1"/>
              <a:t>aktívne</a:t>
            </a:r>
            <a:r>
              <a:rPr lang="en-US" sz="2000" b="1" dirty="0"/>
              <a:t> </a:t>
            </a:r>
            <a:r>
              <a:rPr lang="en-US" sz="2000" dirty="0"/>
              <a:t>a</a:t>
            </a:r>
            <a:r>
              <a:rPr lang="en-US" sz="2000" b="1" dirty="0"/>
              <a:t> </a:t>
            </a:r>
            <a:r>
              <a:rPr lang="en-US" sz="2000" b="1" dirty="0" err="1"/>
              <a:t>pasívne</a:t>
            </a:r>
            <a:r>
              <a:rPr lang="en-US" sz="2000" b="1" dirty="0"/>
              <a:t> </a:t>
            </a:r>
            <a:r>
              <a:rPr lang="en-US" sz="2000" dirty="0" err="1"/>
              <a:t>chladené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r>
              <a:rPr lang="en-US" sz="1800" dirty="0" err="1" smtClean="0"/>
              <a:t>Pasívne</a:t>
            </a:r>
            <a:r>
              <a:rPr lang="en-US" sz="1800" dirty="0" smtClean="0"/>
              <a:t> </a:t>
            </a:r>
            <a:r>
              <a:rPr lang="en-US" sz="1800" dirty="0" err="1"/>
              <a:t>chladené</a:t>
            </a:r>
            <a:r>
              <a:rPr lang="en-US" sz="1800" dirty="0"/>
              <a:t> </a:t>
            </a:r>
            <a:r>
              <a:rPr lang="en-US" sz="1800" dirty="0" err="1"/>
              <a:t>grafické</a:t>
            </a:r>
            <a:r>
              <a:rPr lang="en-US" sz="1800" dirty="0"/>
              <a:t> </a:t>
            </a:r>
            <a:r>
              <a:rPr lang="en-US" sz="1800" dirty="0" err="1"/>
              <a:t>karty</a:t>
            </a:r>
            <a:r>
              <a:rPr lang="en-US" sz="1800" dirty="0"/>
              <a:t> </a:t>
            </a:r>
            <a:r>
              <a:rPr lang="en-US" sz="1800" dirty="0" err="1"/>
              <a:t>sú</a:t>
            </a:r>
            <a:r>
              <a:rPr lang="en-US" sz="1800" dirty="0"/>
              <a:t> </a:t>
            </a:r>
            <a:r>
              <a:rPr lang="en-US" sz="1800" dirty="0" err="1"/>
              <a:t>vhodné</a:t>
            </a:r>
            <a:r>
              <a:rPr lang="en-US" sz="1800" dirty="0"/>
              <a:t> do </a:t>
            </a:r>
            <a:r>
              <a:rPr lang="en-US" sz="1800" dirty="0" err="1"/>
              <a:t>úsporných</a:t>
            </a:r>
            <a:r>
              <a:rPr lang="en-US" sz="1800" dirty="0"/>
              <a:t> PC, </a:t>
            </a:r>
            <a:r>
              <a:rPr lang="en-US" sz="1800" dirty="0" err="1"/>
              <a:t>prípadne</a:t>
            </a:r>
            <a:r>
              <a:rPr lang="en-US" sz="1800" dirty="0"/>
              <a:t> do </a:t>
            </a:r>
            <a:r>
              <a:rPr lang="en-US" sz="1800" dirty="0" err="1"/>
              <a:t>obývačkových</a:t>
            </a:r>
            <a:r>
              <a:rPr lang="en-US" sz="1800" dirty="0"/>
              <a:t> PC, </a:t>
            </a:r>
            <a:r>
              <a:rPr lang="en-US" sz="1800" dirty="0" err="1"/>
              <a:t>kde</a:t>
            </a:r>
            <a:r>
              <a:rPr lang="en-US" sz="1800" dirty="0"/>
              <a:t> </a:t>
            </a:r>
            <a:r>
              <a:rPr lang="en-US" sz="1800" dirty="0" err="1"/>
              <a:t>chce</a:t>
            </a:r>
            <a:r>
              <a:rPr lang="en-US" sz="1800" dirty="0"/>
              <a:t> </a:t>
            </a:r>
            <a:r>
              <a:rPr lang="en-US" sz="1800" dirty="0" err="1"/>
              <a:t>mať</a:t>
            </a:r>
            <a:r>
              <a:rPr lang="en-US" sz="1800" dirty="0"/>
              <a:t> </a:t>
            </a:r>
            <a:r>
              <a:rPr lang="en-US" sz="1800" dirty="0" err="1"/>
              <a:t>majiteľ</a:t>
            </a:r>
            <a:r>
              <a:rPr lang="en-US" sz="1800" dirty="0"/>
              <a:t> </a:t>
            </a:r>
            <a:r>
              <a:rPr lang="en-US" sz="1800" dirty="0" err="1"/>
              <a:t>karty</a:t>
            </a:r>
            <a:r>
              <a:rPr lang="en-US" sz="1800" dirty="0"/>
              <a:t> </a:t>
            </a:r>
            <a:r>
              <a:rPr lang="en-US" sz="1800" dirty="0" err="1"/>
              <a:t>kľud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r>
              <a:rPr lang="en-US" sz="1800" dirty="0" smtClean="0"/>
              <a:t> </a:t>
            </a:r>
            <a:r>
              <a:rPr lang="en-US" sz="1800" dirty="0" err="1"/>
              <a:t>Pasívne</a:t>
            </a:r>
            <a:r>
              <a:rPr lang="en-US" sz="1800" dirty="0"/>
              <a:t> </a:t>
            </a:r>
            <a:r>
              <a:rPr lang="en-US" sz="1800" dirty="0" err="1"/>
              <a:t>chladená</a:t>
            </a:r>
            <a:r>
              <a:rPr lang="en-US" sz="1800" dirty="0"/>
              <a:t> </a:t>
            </a:r>
            <a:r>
              <a:rPr lang="en-US" sz="1800" dirty="0" err="1"/>
              <a:t>karta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rovná</a:t>
            </a:r>
            <a:r>
              <a:rPr lang="en-US" sz="1800" dirty="0"/>
              <a:t> 0db </a:t>
            </a:r>
            <a:r>
              <a:rPr lang="en-US" sz="1800" dirty="0" err="1"/>
              <a:t>hluku</a:t>
            </a:r>
            <a:r>
              <a:rPr lang="en-US" sz="1800" dirty="0"/>
              <a:t> 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r>
              <a:rPr lang="en-US" sz="1800" dirty="0" err="1" smtClean="0"/>
              <a:t>Pasívne</a:t>
            </a:r>
            <a:r>
              <a:rPr lang="en-US" sz="1800" dirty="0" smtClean="0"/>
              <a:t> </a:t>
            </a:r>
            <a:r>
              <a:rPr lang="en-US" sz="1800" dirty="0" err="1"/>
              <a:t>chladená</a:t>
            </a:r>
            <a:r>
              <a:rPr lang="en-US" sz="1800" dirty="0"/>
              <a:t> </a:t>
            </a:r>
            <a:r>
              <a:rPr lang="en-US" sz="1800" dirty="0" err="1"/>
              <a:t>karta</a:t>
            </a:r>
            <a:r>
              <a:rPr lang="en-US" sz="1800" dirty="0"/>
              <a:t> </a:t>
            </a:r>
            <a:r>
              <a:rPr lang="en-US" sz="1800" dirty="0" err="1"/>
              <a:t>môže</a:t>
            </a:r>
            <a:r>
              <a:rPr lang="en-US" sz="1800" dirty="0"/>
              <a:t> </a:t>
            </a:r>
            <a:r>
              <a:rPr lang="en-US" sz="1800" dirty="0" err="1"/>
              <a:t>byť</a:t>
            </a:r>
            <a:r>
              <a:rPr lang="en-US" sz="1800" dirty="0"/>
              <a:t> </a:t>
            </a:r>
            <a:r>
              <a:rPr lang="en-US" sz="1800" dirty="0" err="1"/>
              <a:t>samozrejme</a:t>
            </a:r>
            <a:r>
              <a:rPr lang="en-US" sz="1800" dirty="0"/>
              <a:t> </a:t>
            </a:r>
            <a:r>
              <a:rPr lang="en-US" sz="1800" dirty="0" err="1"/>
              <a:t>len</a:t>
            </a:r>
            <a:r>
              <a:rPr lang="en-US" sz="1800" dirty="0"/>
              <a:t> z </a:t>
            </a:r>
            <a:r>
              <a:rPr lang="en-US" sz="1800" dirty="0" err="1"/>
              <a:t>kategórie</a:t>
            </a:r>
            <a:r>
              <a:rPr lang="en-US" sz="1800" dirty="0"/>
              <a:t> </a:t>
            </a:r>
            <a:r>
              <a:rPr lang="en-US" sz="1800" dirty="0" err="1"/>
              <a:t>menej</a:t>
            </a:r>
            <a:r>
              <a:rPr lang="en-US" sz="1800" dirty="0"/>
              <a:t> </a:t>
            </a:r>
            <a:r>
              <a:rPr lang="en-US" sz="1800" dirty="0" err="1"/>
              <a:t>výkonných</a:t>
            </a:r>
            <a:r>
              <a:rPr lang="en-US" sz="1800" dirty="0"/>
              <a:t> </a:t>
            </a:r>
            <a:r>
              <a:rPr lang="en-US" sz="1800" dirty="0" err="1"/>
              <a:t>kariet</a:t>
            </a:r>
            <a:r>
              <a:rPr lang="en-US" sz="1800" dirty="0"/>
              <a:t>, </a:t>
            </a:r>
            <a:endParaRPr lang="sk-SK" sz="1800" dirty="0" smtClean="0"/>
          </a:p>
          <a:p>
            <a:r>
              <a:rPr lang="en-US" sz="1800" dirty="0" smtClean="0"/>
              <a:t>v </a:t>
            </a:r>
            <a:r>
              <a:rPr lang="en-US" sz="1800" dirty="0" err="1"/>
              <a:t>podstate</a:t>
            </a:r>
            <a:r>
              <a:rPr lang="en-US" sz="1800" dirty="0"/>
              <a:t> ide o </a:t>
            </a:r>
            <a:r>
              <a:rPr lang="en-US" sz="1800" dirty="0" err="1"/>
              <a:t>kus</a:t>
            </a:r>
            <a:r>
              <a:rPr lang="en-US" sz="1800" dirty="0"/>
              <a:t> </a:t>
            </a:r>
            <a:r>
              <a:rPr lang="en-US" sz="1800" dirty="0" err="1"/>
              <a:t>hliníkového</a:t>
            </a:r>
            <a:r>
              <a:rPr lang="en-US" sz="1800" dirty="0"/>
              <a:t> </a:t>
            </a:r>
            <a:r>
              <a:rPr lang="en-US" sz="1800" dirty="0" err="1"/>
              <a:t>chladiča</a:t>
            </a:r>
            <a:r>
              <a:rPr lang="en-US" sz="1800" dirty="0"/>
              <a:t> </a:t>
            </a:r>
            <a:r>
              <a:rPr lang="en-US" sz="1800" dirty="0" err="1"/>
              <a:t>pevne</a:t>
            </a:r>
            <a:r>
              <a:rPr lang="en-US" sz="1800" dirty="0"/>
              <a:t> </a:t>
            </a:r>
            <a:r>
              <a:rPr lang="en-US" sz="1800" dirty="0" err="1"/>
              <a:t>upevneného</a:t>
            </a:r>
            <a:r>
              <a:rPr lang="en-US" sz="1800" dirty="0"/>
              <a:t> </a:t>
            </a:r>
            <a:r>
              <a:rPr lang="en-US" sz="1800" dirty="0" err="1"/>
              <a:t>priamo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grafike</a:t>
            </a:r>
            <a:r>
              <a:rPr lang="en-US" sz="1800" dirty="0"/>
              <a:t>. </a:t>
            </a:r>
            <a:endParaRPr lang="sk-SK" sz="1800" dirty="0" smtClean="0"/>
          </a:p>
          <a:p>
            <a:r>
              <a:rPr lang="sk-SK" sz="1800" dirty="0" smtClean="0"/>
              <a:t>Aktívne chladenie vyžaduje </a:t>
            </a:r>
            <a:r>
              <a:rPr lang="sk-SK" sz="1800" dirty="0" err="1" smtClean="0"/>
              <a:t>naviac</a:t>
            </a:r>
            <a:r>
              <a:rPr lang="sk-SK" sz="1800" dirty="0" smtClean="0"/>
              <a:t> ventilátor</a:t>
            </a:r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74" y="1700808"/>
            <a:ext cx="623887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ĺžnik 4"/>
          <p:cNvSpPr/>
          <p:nvPr/>
        </p:nvSpPr>
        <p:spPr>
          <a:xfrm>
            <a:off x="1514141" y="188640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/>
              <a:t>Rozdelenie grafických kariet podľa spôsobu chladenia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24542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Druhy LCD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Existujú</a:t>
            </a:r>
            <a:r>
              <a:rPr lang="en-US" dirty="0"/>
              <a:t>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sk-SK" dirty="0" smtClean="0"/>
              <a:t>spôsoby ovládania</a:t>
            </a:r>
            <a:r>
              <a:rPr lang="en-US" dirty="0" smtClean="0"/>
              <a:t> </a:t>
            </a:r>
            <a:r>
              <a:rPr lang="en-US" dirty="0"/>
              <a:t>LCD</a:t>
            </a:r>
            <a:r>
              <a:rPr lang="en-US" dirty="0" smtClean="0"/>
              <a:t>:</a:t>
            </a:r>
            <a:endParaRPr lang="sk-SK" dirty="0" smtClean="0"/>
          </a:p>
          <a:p>
            <a:r>
              <a:rPr lang="en-US" dirty="0" smtClean="0"/>
              <a:t> </a:t>
            </a:r>
            <a:r>
              <a:rPr lang="sk-SK" dirty="0" smtClean="0"/>
              <a:t>	</a:t>
            </a:r>
            <a:r>
              <a:rPr lang="en-US" dirty="0" err="1" smtClean="0"/>
              <a:t>pomocou</a:t>
            </a:r>
            <a:r>
              <a:rPr lang="en-US" dirty="0" smtClean="0"/>
              <a:t> </a:t>
            </a:r>
            <a:r>
              <a:rPr lang="en-US" dirty="0" err="1" smtClean="0"/>
              <a:t>aktívnej</a:t>
            </a:r>
            <a:endParaRPr lang="sk-SK" dirty="0" smtClean="0"/>
          </a:p>
          <a:p>
            <a:r>
              <a:rPr lang="en-US" dirty="0" err="1" smtClean="0"/>
              <a:t>alebo</a:t>
            </a:r>
            <a:r>
              <a:rPr lang="en-US" dirty="0" smtClean="0"/>
              <a:t> </a:t>
            </a:r>
            <a:r>
              <a:rPr lang="en-US" dirty="0" err="1"/>
              <a:t>pasívnej</a:t>
            </a:r>
            <a:r>
              <a:rPr lang="en-US" dirty="0"/>
              <a:t> </a:t>
            </a:r>
            <a:r>
              <a:rPr lang="en-US" dirty="0" err="1"/>
              <a:t>matice</a:t>
            </a:r>
            <a:r>
              <a:rPr lang="en-US" dirty="0"/>
              <a:t>. </a:t>
            </a:r>
            <a:endParaRPr lang="sk-SK" dirty="0" smtClean="0"/>
          </a:p>
          <a:p>
            <a:r>
              <a:rPr lang="en-US" dirty="0" err="1" smtClean="0"/>
              <a:t>Pasívna</a:t>
            </a:r>
            <a:r>
              <a:rPr lang="en-US" dirty="0" smtClean="0"/>
              <a:t> </a:t>
            </a:r>
            <a:r>
              <a:rPr lang="en-US" dirty="0" err="1"/>
              <a:t>matica</a:t>
            </a:r>
            <a:r>
              <a:rPr lang="en-US" dirty="0"/>
              <a:t> </a:t>
            </a:r>
            <a:r>
              <a:rPr lang="en-US" dirty="0" err="1"/>
              <a:t>pozostáva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/>
              <a:t>vrstiev</a:t>
            </a:r>
            <a:r>
              <a:rPr lang="en-US" dirty="0"/>
              <a:t> </a:t>
            </a:r>
            <a:r>
              <a:rPr lang="en-US" dirty="0" err="1"/>
              <a:t>elektrických</a:t>
            </a:r>
            <a:r>
              <a:rPr lang="en-US" dirty="0"/>
              <a:t> </a:t>
            </a:r>
            <a:r>
              <a:rPr lang="en-US" dirty="0" err="1"/>
              <a:t>drôtov</a:t>
            </a:r>
            <a:r>
              <a:rPr lang="en-US" dirty="0"/>
              <a:t>. </a:t>
            </a:r>
            <a:endParaRPr lang="sk-SK" dirty="0" smtClean="0"/>
          </a:p>
          <a:p>
            <a:r>
              <a:rPr lang="en-US" dirty="0" err="1" smtClean="0"/>
              <a:t>Jedna</a:t>
            </a:r>
            <a:r>
              <a:rPr lang="en-US" dirty="0" smtClean="0"/>
              <a:t> </a:t>
            </a:r>
            <a:r>
              <a:rPr lang="en-US" dirty="0" err="1"/>
              <a:t>vrstva</a:t>
            </a:r>
            <a:r>
              <a:rPr lang="en-US" dirty="0"/>
              <a:t> je </a:t>
            </a:r>
            <a:r>
              <a:rPr lang="en-US" dirty="0" err="1"/>
              <a:t>umiestnená</a:t>
            </a:r>
            <a:r>
              <a:rPr lang="en-US" dirty="0"/>
              <a:t> </a:t>
            </a:r>
            <a:r>
              <a:rPr lang="en-US" dirty="0" err="1"/>
              <a:t>vodorovne</a:t>
            </a:r>
            <a:r>
              <a:rPr lang="en-US" dirty="0"/>
              <a:t> a </a:t>
            </a:r>
            <a:r>
              <a:rPr lang="en-US" dirty="0" err="1"/>
              <a:t>druhá</a:t>
            </a:r>
            <a:r>
              <a:rPr lang="en-US" dirty="0"/>
              <a:t> je </a:t>
            </a:r>
            <a:r>
              <a:rPr lang="en-US" dirty="0" err="1"/>
              <a:t>vertikálne</a:t>
            </a:r>
            <a:r>
              <a:rPr lang="en-US" dirty="0"/>
              <a:t> </a:t>
            </a:r>
            <a:r>
              <a:rPr lang="en-US" dirty="0" err="1"/>
              <a:t>vyrovnaná</a:t>
            </a:r>
            <a:r>
              <a:rPr lang="en-US" dirty="0"/>
              <a:t> v </a:t>
            </a:r>
            <a:r>
              <a:rPr lang="en-US" dirty="0" err="1"/>
              <a:t>pravých</a:t>
            </a:r>
            <a:r>
              <a:rPr lang="en-US" dirty="0"/>
              <a:t> </a:t>
            </a:r>
            <a:r>
              <a:rPr lang="en-US" dirty="0" err="1"/>
              <a:t>uhloch</a:t>
            </a:r>
            <a:r>
              <a:rPr lang="en-US" dirty="0"/>
              <a:t>. </a:t>
            </a:r>
            <a:endParaRPr lang="sk-SK" dirty="0" smtClean="0"/>
          </a:p>
          <a:p>
            <a:r>
              <a:rPr lang="en-US" dirty="0" err="1" smtClean="0"/>
              <a:t>Medzi</a:t>
            </a:r>
            <a:r>
              <a:rPr lang="en-US" dirty="0" smtClean="0"/>
              <a:t> </a:t>
            </a:r>
            <a:r>
              <a:rPr lang="en-US" dirty="0" err="1"/>
              <a:t>všetkými</a:t>
            </a:r>
            <a:r>
              <a:rPr lang="en-US" dirty="0"/>
              <a:t> </a:t>
            </a:r>
            <a:r>
              <a:rPr lang="en-US" dirty="0" err="1"/>
              <a:t>týmito</a:t>
            </a:r>
            <a:r>
              <a:rPr lang="en-US" dirty="0"/>
              <a:t> </a:t>
            </a:r>
            <a:r>
              <a:rPr lang="en-US" dirty="0" err="1"/>
              <a:t>vrstvami</a:t>
            </a:r>
            <a:r>
              <a:rPr lang="en-US" dirty="0"/>
              <a:t> je </a:t>
            </a:r>
            <a:r>
              <a:rPr lang="en-US" dirty="0" err="1"/>
              <a:t>tekutý</a:t>
            </a:r>
            <a:r>
              <a:rPr lang="en-US" dirty="0"/>
              <a:t> </a:t>
            </a:r>
            <a:r>
              <a:rPr lang="en-US" dirty="0" err="1"/>
              <a:t>kryštál</a:t>
            </a:r>
            <a:r>
              <a:rPr lang="en-US" dirty="0" smtClean="0"/>
              <a:t>.</a:t>
            </a:r>
            <a:endParaRPr lang="sk-SK" dirty="0" smtClean="0"/>
          </a:p>
          <a:p>
            <a:r>
              <a:rPr lang="en-US" dirty="0"/>
              <a:t> </a:t>
            </a:r>
            <a:r>
              <a:rPr lang="en-US" dirty="0" err="1"/>
              <a:t>Výber</a:t>
            </a:r>
            <a:r>
              <a:rPr lang="en-US" dirty="0"/>
              <a:t> </a:t>
            </a:r>
            <a:r>
              <a:rPr lang="en-US" dirty="0" err="1"/>
              <a:t>jednej</a:t>
            </a:r>
            <a:r>
              <a:rPr lang="en-US" dirty="0"/>
              <a:t> </a:t>
            </a:r>
            <a:r>
              <a:rPr lang="en-US" dirty="0" err="1"/>
              <a:t>horizontálnej</a:t>
            </a:r>
            <a:r>
              <a:rPr lang="en-US" dirty="0"/>
              <a:t> a </a:t>
            </a:r>
            <a:r>
              <a:rPr lang="en-US" dirty="0" err="1"/>
              <a:t>jednej</a:t>
            </a:r>
            <a:r>
              <a:rPr lang="en-US" dirty="0"/>
              <a:t> </a:t>
            </a:r>
            <a:r>
              <a:rPr lang="en-US" dirty="0" err="1"/>
              <a:t>zvislej</a:t>
            </a:r>
            <a:r>
              <a:rPr lang="en-US" dirty="0"/>
              <a:t> </a:t>
            </a:r>
            <a:r>
              <a:rPr lang="en-US" dirty="0" err="1"/>
              <a:t>čiary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týka</a:t>
            </a:r>
            <a:r>
              <a:rPr lang="en-US" dirty="0"/>
              <a:t> </a:t>
            </a:r>
            <a:r>
              <a:rPr lang="en-US" dirty="0" err="1"/>
              <a:t>presne</a:t>
            </a:r>
            <a:r>
              <a:rPr lang="en-US" dirty="0"/>
              <a:t> </a:t>
            </a:r>
            <a:r>
              <a:rPr lang="en-US" dirty="0" err="1"/>
              <a:t>jednej</a:t>
            </a:r>
            <a:r>
              <a:rPr lang="en-US" dirty="0"/>
              <a:t> </a:t>
            </a:r>
            <a:r>
              <a:rPr lang="en-US" dirty="0" err="1"/>
              <a:t>konkrétnej</a:t>
            </a:r>
            <a:r>
              <a:rPr lang="en-US" dirty="0"/>
              <a:t> </a:t>
            </a:r>
            <a:r>
              <a:rPr lang="en-US" dirty="0" err="1"/>
              <a:t>bodky</a:t>
            </a:r>
            <a:r>
              <a:rPr lang="en-US" dirty="0"/>
              <a:t> </a:t>
            </a:r>
            <a:endParaRPr lang="sk-SK" dirty="0" smtClean="0"/>
          </a:p>
          <a:p>
            <a:r>
              <a:rPr lang="en-US" dirty="0" smtClean="0"/>
              <a:t>a </a:t>
            </a:r>
            <a:r>
              <a:rPr lang="en-US" dirty="0" err="1"/>
              <a:t>prechádza</a:t>
            </a:r>
            <a:r>
              <a:rPr lang="en-US" dirty="0"/>
              <a:t> </a:t>
            </a:r>
            <a:r>
              <a:rPr lang="en-US" dirty="0" err="1"/>
              <a:t>cez</a:t>
            </a:r>
            <a:r>
              <a:rPr lang="en-US" dirty="0"/>
              <a:t> </a:t>
            </a:r>
            <a:r>
              <a:rPr lang="en-US" dirty="0" err="1"/>
              <a:t>nej</a:t>
            </a:r>
            <a:r>
              <a:rPr lang="en-US" dirty="0"/>
              <a:t> </a:t>
            </a:r>
            <a:r>
              <a:rPr lang="en-US" dirty="0" err="1"/>
              <a:t>určitým</a:t>
            </a:r>
            <a:r>
              <a:rPr lang="en-US" dirty="0"/>
              <a:t> </a:t>
            </a:r>
            <a:r>
              <a:rPr lang="en-US" dirty="0" err="1"/>
              <a:t>množstvom</a:t>
            </a:r>
            <a:r>
              <a:rPr lang="en-US" dirty="0"/>
              <a:t> </a:t>
            </a:r>
            <a:r>
              <a:rPr lang="en-US" dirty="0" err="1"/>
              <a:t>svetla</a:t>
            </a:r>
            <a:r>
              <a:rPr lang="en-US" dirty="0"/>
              <a:t> v </a:t>
            </a:r>
            <a:r>
              <a:rPr lang="en-US" dirty="0" err="1"/>
              <a:t>závislosti</a:t>
            </a:r>
            <a:r>
              <a:rPr lang="en-US" dirty="0"/>
              <a:t> od </a:t>
            </a:r>
            <a:r>
              <a:rPr lang="en-US" dirty="0" err="1"/>
              <a:t>napätia</a:t>
            </a:r>
            <a:r>
              <a:rPr lang="en-US" dirty="0"/>
              <a:t> </a:t>
            </a:r>
            <a:r>
              <a:rPr lang="en-US" dirty="0" err="1"/>
              <a:t>pripojeného</a:t>
            </a:r>
            <a:r>
              <a:rPr lang="en-US" dirty="0"/>
              <a:t> </a:t>
            </a:r>
            <a:r>
              <a:rPr lang="en-US" dirty="0" err="1"/>
              <a:t>medzi</a:t>
            </a:r>
            <a:r>
              <a:rPr lang="en-US" dirty="0"/>
              <a:t> </a:t>
            </a:r>
            <a:r>
              <a:rPr lang="en-US" dirty="0" err="1"/>
              <a:t>týmito</a:t>
            </a:r>
            <a:r>
              <a:rPr lang="en-US" dirty="0"/>
              <a:t> </a:t>
            </a:r>
            <a:r>
              <a:rPr lang="en-US" dirty="0" err="1"/>
              <a:t>dvoma</a:t>
            </a:r>
            <a:r>
              <a:rPr lang="en-US" dirty="0"/>
              <a:t> </a:t>
            </a:r>
            <a:r>
              <a:rPr lang="en-US" dirty="0" err="1"/>
              <a:t>vodami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62663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sk-SK" dirty="0" smtClean="0">
                <a:hlinkClick r:id="rId2"/>
              </a:rPr>
              <a:t>Ako pracuje LCD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1491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Rozdelenie LCD monitorov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Rozdelenie</a:t>
            </a:r>
            <a:r>
              <a:rPr lang="en-US" dirty="0"/>
              <a:t> </a:t>
            </a:r>
            <a:r>
              <a:rPr lang="en-US" dirty="0" err="1"/>
              <a:t>obrazovky</a:t>
            </a:r>
            <a:r>
              <a:rPr lang="en-US" dirty="0"/>
              <a:t> LCD </a:t>
            </a:r>
            <a:r>
              <a:rPr lang="en-US" dirty="0" err="1"/>
              <a:t>podľa</a:t>
            </a:r>
            <a:r>
              <a:rPr lang="en-US" dirty="0"/>
              <a:t> </a:t>
            </a:r>
            <a:r>
              <a:rPr lang="en-US" dirty="0" err="1"/>
              <a:t>technológie</a:t>
            </a:r>
            <a:r>
              <a:rPr lang="en-US" dirty="0"/>
              <a:t> </a:t>
            </a:r>
            <a:r>
              <a:rPr lang="en-US" dirty="0" err="1"/>
              <a:t>podsvieteniaTFT</a:t>
            </a:r>
            <a:endParaRPr lang="en-US" dirty="0"/>
          </a:p>
          <a:p>
            <a:pPr lvl="1"/>
            <a:r>
              <a:rPr lang="en-US" dirty="0"/>
              <a:t>TN</a:t>
            </a:r>
          </a:p>
          <a:p>
            <a:pPr lvl="1"/>
            <a:r>
              <a:rPr lang="en-US" dirty="0"/>
              <a:t>IPS</a:t>
            </a:r>
          </a:p>
          <a:p>
            <a:pPr lvl="1"/>
            <a:r>
              <a:rPr lang="en-US" dirty="0"/>
              <a:t>VA</a:t>
            </a:r>
          </a:p>
          <a:p>
            <a:r>
              <a:rPr lang="en-US" dirty="0"/>
              <a:t>LED</a:t>
            </a:r>
          </a:p>
          <a:p>
            <a:pPr lvl="1"/>
            <a:r>
              <a:rPr lang="en-US" dirty="0"/>
              <a:t>Edge LED</a:t>
            </a:r>
          </a:p>
          <a:p>
            <a:pPr lvl="1"/>
            <a:r>
              <a:rPr lang="en-US" dirty="0" err="1"/>
              <a:t>Plná</a:t>
            </a:r>
            <a:r>
              <a:rPr lang="en-US" dirty="0"/>
              <a:t> LED</a:t>
            </a:r>
          </a:p>
          <a:p>
            <a:endParaRPr lang="en-US" dirty="0"/>
          </a:p>
        </p:txBody>
      </p:sp>
      <p:pic>
        <p:nvPicPr>
          <p:cNvPr id="3074" name="Picture 2" descr="ccfl lampa moni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896"/>
            <a:ext cx="38100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ípka vpravo so zárezom 3"/>
          <p:cNvSpPr/>
          <p:nvPr/>
        </p:nvSpPr>
        <p:spPr>
          <a:xfrm rot="11522180">
            <a:off x="2627784" y="2924944"/>
            <a:ext cx="1656184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015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TFT Monitors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7488832" cy="1999694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TFT </a:t>
            </a:r>
            <a:r>
              <a:rPr lang="en-GB" dirty="0" err="1"/>
              <a:t>znamená</a:t>
            </a:r>
            <a:r>
              <a:rPr lang="en-GB" dirty="0"/>
              <a:t> </a:t>
            </a:r>
            <a:r>
              <a:rPr lang="en-GB" dirty="0" err="1"/>
              <a:t>tenký</a:t>
            </a:r>
            <a:r>
              <a:rPr lang="en-GB" dirty="0"/>
              <a:t> </a:t>
            </a:r>
            <a:r>
              <a:rPr lang="en-GB" dirty="0" err="1"/>
              <a:t>filmový</a:t>
            </a:r>
            <a:r>
              <a:rPr lang="en-GB" dirty="0"/>
              <a:t> </a:t>
            </a:r>
            <a:r>
              <a:rPr lang="en-GB" dirty="0" err="1"/>
              <a:t>tranzistor</a:t>
            </a:r>
            <a:r>
              <a:rPr lang="en-GB" dirty="0"/>
              <a:t>. </a:t>
            </a:r>
            <a:r>
              <a:rPr lang="en-GB" dirty="0" err="1"/>
              <a:t>Tieto</a:t>
            </a:r>
            <a:r>
              <a:rPr lang="en-GB" dirty="0"/>
              <a:t> monitory </a:t>
            </a:r>
            <a:r>
              <a:rPr lang="en-GB" dirty="0" err="1"/>
              <a:t>môžu</a:t>
            </a:r>
            <a:r>
              <a:rPr lang="en-GB" dirty="0"/>
              <a:t> </a:t>
            </a:r>
            <a:r>
              <a:rPr lang="en-GB" dirty="0" err="1"/>
              <a:t>byť</a:t>
            </a:r>
            <a:r>
              <a:rPr lang="en-GB" dirty="0"/>
              <a:t> </a:t>
            </a:r>
            <a:r>
              <a:rPr lang="en-GB" dirty="0" err="1"/>
              <a:t>tiež</a:t>
            </a:r>
            <a:r>
              <a:rPr lang="en-GB" dirty="0"/>
              <a:t> </a:t>
            </a:r>
            <a:r>
              <a:rPr lang="en-GB" dirty="0" err="1"/>
              <a:t>nazývané</a:t>
            </a:r>
            <a:r>
              <a:rPr lang="en-GB" dirty="0"/>
              <a:t> LCD. LCD </a:t>
            </a:r>
            <a:r>
              <a:rPr lang="en-GB" dirty="0" err="1"/>
              <a:t>slúži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displej</a:t>
            </a:r>
            <a:r>
              <a:rPr lang="en-GB" dirty="0"/>
              <a:t> z </a:t>
            </a:r>
            <a:r>
              <a:rPr lang="en-GB" dirty="0" err="1"/>
              <a:t>tekutých</a:t>
            </a:r>
            <a:r>
              <a:rPr lang="en-GB" dirty="0"/>
              <a:t> </a:t>
            </a:r>
            <a:r>
              <a:rPr lang="en-GB" dirty="0" err="1"/>
              <a:t>kryštálov</a:t>
            </a:r>
            <a:r>
              <a:rPr lang="en-GB" dirty="0"/>
              <a:t>.</a:t>
            </a:r>
            <a:endParaRPr lang="en-GB" dirty="0" smtClean="0"/>
          </a:p>
          <a:p>
            <a:r>
              <a:rPr lang="sk-SK" dirty="0"/>
              <a:t>Obrazovka sa skladá z tisícov miniatúrnych tranzistorov. Tieto tranzistory sú aktivované procesorom. Každý pixel je vytvorený z RGB (červená, zelená a modrá</a:t>
            </a:r>
            <a:r>
              <a:rPr lang="sk-SK" dirty="0" smtClean="0"/>
              <a:t>).</a:t>
            </a:r>
          </a:p>
          <a:p>
            <a:r>
              <a:rPr lang="sk-SK" dirty="0"/>
              <a:t>Používa sa len vtedy, ak potrebuje vidieť obrazovku len 1 osoba.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56470"/>
              </p:ext>
            </p:extLst>
          </p:nvPr>
        </p:nvGraphicFramePr>
        <p:xfrm>
          <a:off x="1115616" y="3429000"/>
          <a:ext cx="6552728" cy="2734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364"/>
                <a:gridCol w="3276364"/>
              </a:tblGrid>
              <a:tr h="348295">
                <a:tc>
                  <a:txBody>
                    <a:bodyPr/>
                    <a:lstStyle/>
                    <a:p>
                      <a:r>
                        <a:rPr lang="sk-SK" sz="2000" dirty="0" smtClean="0"/>
                        <a:t>Výhody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000" dirty="0" smtClean="0"/>
                        <a:t>Nevýhody</a:t>
                      </a:r>
                      <a:endParaRPr lang="en-US" sz="2000" dirty="0"/>
                    </a:p>
                  </a:txBody>
                  <a:tcPr/>
                </a:tc>
              </a:tr>
              <a:tr h="38330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Ľahko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pohybuje</a:t>
                      </a:r>
                      <a:r>
                        <a:rPr lang="en-US" dirty="0" smtClean="0"/>
                        <a:t> a </a:t>
                      </a:r>
                      <a:r>
                        <a:rPr lang="en-US" dirty="0" err="1" smtClean="0"/>
                        <a:t>prenáša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Obmedzený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uhol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pohľadu</a:t>
                      </a:r>
                      <a:endParaRPr lang="en-US" sz="2000" dirty="0"/>
                    </a:p>
                  </a:txBody>
                  <a:tcPr/>
                </a:tc>
              </a:tr>
              <a:tr h="61164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Produkujte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menej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oslnenia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znížené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namáhanie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očí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Nekonzistencia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farby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pri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pohľade</a:t>
                      </a:r>
                      <a:r>
                        <a:rPr lang="en-US" sz="2000" dirty="0" smtClean="0"/>
                        <a:t> z </a:t>
                      </a:r>
                      <a:r>
                        <a:rPr lang="en-US" sz="2000" dirty="0" err="1" smtClean="0"/>
                        <a:t>rôznych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uhlov</a:t>
                      </a:r>
                      <a:r>
                        <a:rPr lang="en-US" sz="200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</a:tr>
              <a:tr h="601166">
                <a:tc>
                  <a:txBody>
                    <a:bodyPr/>
                    <a:lstStyle/>
                    <a:p>
                      <a:r>
                        <a:rPr lang="pl-PL" dirty="0" smtClean="0"/>
                        <a:t>Vydáva menej žiarenia na rozdiel od CRT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Videá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môžu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byť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rozmazané</a:t>
                      </a:r>
                      <a:endParaRPr lang="en-US" sz="2000" dirty="0"/>
                    </a:p>
                  </a:txBody>
                  <a:tcPr/>
                </a:tc>
              </a:tr>
              <a:tr h="6011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Drahšie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ako</a:t>
                      </a:r>
                      <a:r>
                        <a:rPr lang="en-US" sz="2000" dirty="0" smtClean="0"/>
                        <a:t> CRT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674" name="Picture 2" descr="http://www.monitorsltd.co.uk/images/tf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0"/>
            <a:ext cx="2664296" cy="2138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99664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latin typeface="Comic Sans MS" pitchFamily="66" charset="0"/>
              </a:rPr>
              <a:t>TFT Monitors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800" dirty="0" err="1">
                <a:latin typeface="Comic Sans MS" pitchFamily="66" charset="0"/>
              </a:rPr>
              <a:t>Samostatný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malý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tranzistor</a:t>
            </a:r>
            <a:r>
              <a:rPr lang="en-US" sz="1800" dirty="0">
                <a:latin typeface="Comic Sans MS" pitchFamily="66" charset="0"/>
              </a:rPr>
              <a:t> pre </a:t>
            </a:r>
            <a:r>
              <a:rPr lang="en-US" sz="1800" dirty="0" err="1">
                <a:latin typeface="Comic Sans MS" pitchFamily="66" charset="0"/>
              </a:rPr>
              <a:t>každý</a:t>
            </a:r>
            <a:r>
              <a:rPr lang="en-US" sz="1800" dirty="0">
                <a:latin typeface="Comic Sans MS" pitchFamily="66" charset="0"/>
              </a:rPr>
              <a:t> pixel </a:t>
            </a:r>
            <a:r>
              <a:rPr lang="en-US" sz="1800" dirty="0" err="1">
                <a:latin typeface="Comic Sans MS" pitchFamily="66" charset="0"/>
              </a:rPr>
              <a:t>na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displeji</a:t>
            </a:r>
            <a:r>
              <a:rPr lang="en-US" sz="1800" dirty="0" smtClean="0">
                <a:latin typeface="Comic Sans MS" pitchFamily="66" charset="0"/>
              </a:rPr>
              <a:t>.</a:t>
            </a:r>
            <a:endParaRPr lang="sk-SK" sz="18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Pretože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každý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tranzistor</a:t>
            </a:r>
            <a:r>
              <a:rPr lang="en-US" sz="1800" dirty="0">
                <a:latin typeface="Comic Sans MS" pitchFamily="66" charset="0"/>
              </a:rPr>
              <a:t> je </a:t>
            </a:r>
            <a:r>
              <a:rPr lang="en-US" sz="1800" dirty="0" err="1">
                <a:latin typeface="Comic Sans MS" pitchFamily="66" charset="0"/>
              </a:rPr>
              <a:t>taký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malý</a:t>
            </a:r>
            <a:r>
              <a:rPr lang="en-US" sz="1800" dirty="0">
                <a:latin typeface="Comic Sans MS" pitchFamily="66" charset="0"/>
              </a:rPr>
              <a:t>, </a:t>
            </a:r>
            <a:r>
              <a:rPr lang="en-US" sz="1800" dirty="0" err="1">
                <a:latin typeface="Comic Sans MS" pitchFamily="66" charset="0"/>
              </a:rPr>
              <a:t>množstvo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náboja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potrebné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na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jeho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ovládanie</a:t>
            </a:r>
            <a:r>
              <a:rPr lang="en-US" sz="1800" dirty="0">
                <a:latin typeface="Comic Sans MS" pitchFamily="66" charset="0"/>
              </a:rPr>
              <a:t> je </a:t>
            </a:r>
            <a:r>
              <a:rPr lang="en-US" sz="1800" dirty="0" err="1">
                <a:latin typeface="Comic Sans MS" pitchFamily="66" charset="0"/>
              </a:rPr>
              <a:t>tiež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malé</a:t>
            </a:r>
            <a:r>
              <a:rPr lang="en-US" sz="1800" dirty="0" smtClean="0">
                <a:latin typeface="Comic Sans MS" pitchFamily="66" charset="0"/>
              </a:rPr>
              <a:t>.</a:t>
            </a:r>
            <a:endParaRPr lang="sk-SK" sz="18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>
                <a:latin typeface="Comic Sans MS" pitchFamily="66" charset="0"/>
              </a:rPr>
              <a:t>To </a:t>
            </a:r>
            <a:r>
              <a:rPr lang="en-US" sz="1800" dirty="0" err="1">
                <a:latin typeface="Comic Sans MS" pitchFamily="66" charset="0"/>
              </a:rPr>
              <a:t>umožňuje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veľmi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rýchly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prestavenie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displeja</a:t>
            </a:r>
            <a:r>
              <a:rPr lang="en-US" sz="1800" dirty="0" smtClean="0">
                <a:latin typeface="Comic Sans MS" pitchFamily="66" charset="0"/>
              </a:rPr>
              <a:t>.</a:t>
            </a:r>
            <a:endParaRPr lang="sk-SK" sz="1800" dirty="0" smtClean="0">
              <a:latin typeface="Comic Sans MS" pitchFamily="66" charset="0"/>
            </a:endParaRPr>
          </a:p>
          <a:p>
            <a:r>
              <a:rPr lang="sk-SK" sz="1800" b="1" dirty="0" smtClean="0"/>
              <a:t>N</a:t>
            </a:r>
            <a:r>
              <a:rPr lang="en-US" sz="1800" b="1" dirty="0" err="1" smtClean="0"/>
              <a:t>emožnosť</a:t>
            </a:r>
            <a:r>
              <a:rPr lang="en-US" sz="1800" b="1" dirty="0" smtClean="0"/>
              <a:t> </a:t>
            </a:r>
            <a:r>
              <a:rPr lang="en-US" sz="1800" b="1" dirty="0" err="1"/>
              <a:t>zobraziť</a:t>
            </a:r>
            <a:r>
              <a:rPr lang="en-US" sz="1800" b="1" dirty="0"/>
              <a:t> </a:t>
            </a:r>
            <a:r>
              <a:rPr lang="en-US" sz="1800" b="1" dirty="0" err="1"/>
              <a:t>úplne</a:t>
            </a:r>
            <a:r>
              <a:rPr lang="en-US" sz="1800" b="1" dirty="0"/>
              <a:t> </a:t>
            </a:r>
            <a:r>
              <a:rPr lang="en-US" sz="1800" b="1" dirty="0" err="1"/>
              <a:t>čiernu</a:t>
            </a:r>
            <a:r>
              <a:rPr lang="en-US" sz="1800" dirty="0"/>
              <a:t> </a:t>
            </a:r>
            <a:r>
              <a:rPr lang="en-US" sz="1800" dirty="0" err="1"/>
              <a:t>farbu</a:t>
            </a:r>
            <a:r>
              <a:rPr lang="en-US" sz="1800" dirty="0"/>
              <a:t>, ale </a:t>
            </a:r>
            <a:r>
              <a:rPr lang="en-US" sz="1800" dirty="0" err="1"/>
              <a:t>len</a:t>
            </a:r>
            <a:r>
              <a:rPr lang="en-US" sz="1800" dirty="0"/>
              <a:t> </a:t>
            </a:r>
            <a:r>
              <a:rPr lang="en-US" sz="1800" dirty="0" err="1"/>
              <a:t>tmavšie</a:t>
            </a:r>
            <a:r>
              <a:rPr lang="en-US" sz="1800" dirty="0"/>
              <a:t> a </a:t>
            </a:r>
            <a:r>
              <a:rPr lang="en-US" sz="1800" dirty="0" err="1"/>
              <a:t>jasnejšie</a:t>
            </a:r>
            <a:r>
              <a:rPr lang="en-US" sz="1800" dirty="0"/>
              <a:t> </a:t>
            </a:r>
            <a:r>
              <a:rPr lang="sk-SK" sz="1800" dirty="0" smtClean="0"/>
              <a:t>odtiene</a:t>
            </a:r>
            <a:r>
              <a:rPr lang="en-US" sz="1800" dirty="0" smtClean="0"/>
              <a:t> </a:t>
            </a:r>
            <a:r>
              <a:rPr lang="en-US" sz="1800" dirty="0" err="1"/>
              <a:t>šedej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r>
              <a:rPr lang="en-US" sz="1800" dirty="0"/>
              <a:t> </a:t>
            </a:r>
            <a:r>
              <a:rPr lang="en-US" sz="1800" dirty="0" err="1"/>
              <a:t>Okrem</a:t>
            </a:r>
            <a:r>
              <a:rPr lang="en-US" sz="1800" dirty="0"/>
              <a:t> </a:t>
            </a:r>
            <a:r>
              <a:rPr lang="en-US" sz="1800" dirty="0" err="1"/>
              <a:t>slabého</a:t>
            </a:r>
            <a:r>
              <a:rPr lang="en-US" sz="1800" dirty="0"/>
              <a:t> </a:t>
            </a:r>
            <a:r>
              <a:rPr lang="en-US" sz="1800" dirty="0" err="1"/>
              <a:t>kontrastu</a:t>
            </a:r>
            <a:r>
              <a:rPr lang="en-US" sz="1800" dirty="0"/>
              <a:t> TN </a:t>
            </a:r>
            <a:r>
              <a:rPr lang="en-US" sz="1800" dirty="0" err="1"/>
              <a:t>obrazovky</a:t>
            </a:r>
            <a:r>
              <a:rPr lang="en-US" sz="1800" dirty="0"/>
              <a:t> </a:t>
            </a:r>
            <a:r>
              <a:rPr lang="en-US" sz="1800" dirty="0" err="1"/>
              <a:t>nedokážu</a:t>
            </a:r>
            <a:r>
              <a:rPr lang="en-US" sz="1800" dirty="0"/>
              <a:t> </a:t>
            </a:r>
            <a:r>
              <a:rPr lang="en-US" sz="1800" dirty="0" err="1"/>
              <a:t>zobraziť</a:t>
            </a:r>
            <a:r>
              <a:rPr lang="en-US" sz="1800" dirty="0"/>
              <a:t> </a:t>
            </a:r>
            <a:r>
              <a:rPr lang="en-US" sz="1800" dirty="0" err="1"/>
              <a:t>správne</a:t>
            </a:r>
            <a:r>
              <a:rPr lang="en-US" sz="1800" dirty="0"/>
              <a:t> </a:t>
            </a:r>
            <a:r>
              <a:rPr lang="en-US" sz="1800" dirty="0" err="1"/>
              <a:t>farby</a:t>
            </a:r>
            <a:r>
              <a:rPr lang="en-US" sz="1800" dirty="0" smtClean="0"/>
              <a:t>,</a:t>
            </a:r>
            <a:endParaRPr lang="sk-SK" sz="1800" dirty="0" smtClean="0"/>
          </a:p>
          <a:p>
            <a:r>
              <a:rPr lang="en-US" sz="1800" dirty="0" smtClean="0"/>
              <a:t> </a:t>
            </a:r>
            <a:r>
              <a:rPr lang="en-US" sz="1800" dirty="0"/>
              <a:t>ale to </a:t>
            </a:r>
            <a:r>
              <a:rPr lang="en-US" sz="1800" dirty="0" err="1"/>
              <a:t>môže</a:t>
            </a:r>
            <a:r>
              <a:rPr lang="en-US" sz="1800" dirty="0"/>
              <a:t> </a:t>
            </a:r>
            <a:r>
              <a:rPr lang="en-US" sz="1800" dirty="0" err="1"/>
              <a:t>byť</a:t>
            </a:r>
            <a:r>
              <a:rPr lang="en-US" sz="1800" dirty="0"/>
              <a:t> </a:t>
            </a:r>
            <a:r>
              <a:rPr lang="en-US" sz="1800" dirty="0" err="1"/>
              <a:t>čiastočne</a:t>
            </a:r>
            <a:r>
              <a:rPr lang="en-US" sz="1800" dirty="0"/>
              <a:t> </a:t>
            </a:r>
            <a:r>
              <a:rPr lang="en-US" sz="1800" dirty="0" err="1"/>
              <a:t>korigované</a:t>
            </a:r>
            <a:r>
              <a:rPr lang="en-US" sz="1800" dirty="0"/>
              <a:t> </a:t>
            </a:r>
            <a:r>
              <a:rPr lang="en-US" sz="1800" dirty="0" err="1"/>
              <a:t>kalibráciou</a:t>
            </a:r>
            <a:r>
              <a:rPr lang="en-US" sz="1800" dirty="0"/>
              <a:t> </a:t>
            </a:r>
            <a:r>
              <a:rPr lang="en-US" sz="1800" dirty="0" err="1"/>
              <a:t>pomocou</a:t>
            </a:r>
            <a:r>
              <a:rPr lang="en-US" sz="1800" dirty="0"/>
              <a:t> </a:t>
            </a:r>
            <a:r>
              <a:rPr lang="en-US" sz="1800" dirty="0" err="1"/>
              <a:t>nejakého</a:t>
            </a:r>
            <a:r>
              <a:rPr lang="en-US" sz="1800" dirty="0"/>
              <a:t> </a:t>
            </a:r>
            <a:r>
              <a:rPr lang="en-US" sz="1800" dirty="0" err="1"/>
              <a:t>softvéru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Dnes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používajú</a:t>
            </a:r>
            <a:r>
              <a:rPr lang="en-US" sz="1800" dirty="0"/>
              <a:t> </a:t>
            </a:r>
            <a:r>
              <a:rPr lang="en-US" sz="1800" dirty="0" err="1"/>
              <a:t>iba</a:t>
            </a:r>
            <a:r>
              <a:rPr lang="en-US" sz="1800" dirty="0"/>
              <a:t> </a:t>
            </a:r>
            <a:r>
              <a:rPr lang="en-US" sz="1800" dirty="0" err="1"/>
              <a:t>kvôli</a:t>
            </a:r>
            <a:r>
              <a:rPr lang="en-US" sz="1800" dirty="0"/>
              <a:t> </a:t>
            </a:r>
            <a:r>
              <a:rPr lang="en-US" sz="1800" dirty="0" err="1"/>
              <a:t>ich</a:t>
            </a:r>
            <a:r>
              <a:rPr lang="en-US" sz="1800" dirty="0"/>
              <a:t> </a:t>
            </a:r>
            <a:r>
              <a:rPr lang="en-US" sz="1800" dirty="0" err="1"/>
              <a:t>extrémne</a:t>
            </a:r>
            <a:r>
              <a:rPr lang="en-US" sz="1800" dirty="0"/>
              <a:t> </a:t>
            </a:r>
            <a:r>
              <a:rPr lang="en-US" sz="1800" dirty="0" err="1"/>
              <a:t>nízkym</a:t>
            </a:r>
            <a:r>
              <a:rPr lang="en-US" sz="1800" dirty="0"/>
              <a:t> </a:t>
            </a:r>
            <a:r>
              <a:rPr lang="en-US" sz="1800" dirty="0" err="1"/>
              <a:t>cenám</a:t>
            </a:r>
            <a:r>
              <a:rPr lang="en-US" sz="1800" dirty="0"/>
              <a:t>, ale </a:t>
            </a:r>
            <a:r>
              <a:rPr lang="en-US" sz="1800" dirty="0" err="1"/>
              <a:t>aj</a:t>
            </a:r>
            <a:r>
              <a:rPr lang="en-US" sz="1800" dirty="0"/>
              <a:t> </a:t>
            </a:r>
            <a:r>
              <a:rPr lang="en-US" sz="1800" dirty="0" err="1"/>
              <a:t>preto</a:t>
            </a:r>
            <a:r>
              <a:rPr lang="en-US" sz="1800" dirty="0"/>
              <a:t>, </a:t>
            </a:r>
            <a:r>
              <a:rPr lang="en-US" sz="1800" dirty="0" err="1"/>
              <a:t>že</a:t>
            </a:r>
            <a:r>
              <a:rPr lang="en-US" sz="1800" dirty="0"/>
              <a:t> </a:t>
            </a:r>
            <a:r>
              <a:rPr lang="en-US" sz="1800" b="1" dirty="0" err="1"/>
              <a:t>majú</a:t>
            </a:r>
            <a:r>
              <a:rPr lang="en-US" sz="1800" b="1" dirty="0"/>
              <a:t> </a:t>
            </a:r>
            <a:r>
              <a:rPr lang="en-US" sz="1800" b="1" dirty="0" err="1"/>
              <a:t>rýchlu</a:t>
            </a:r>
            <a:r>
              <a:rPr lang="en-US" sz="1800" b="1" dirty="0"/>
              <a:t> </a:t>
            </a:r>
            <a:r>
              <a:rPr lang="en-US" sz="1800" b="1" dirty="0" err="1"/>
              <a:t>reakciu</a:t>
            </a:r>
            <a:r>
              <a:rPr lang="en-US" sz="1800" dirty="0"/>
              <a:t> </a:t>
            </a:r>
            <a:r>
              <a:rPr lang="en-US" sz="1800" dirty="0" smtClean="0"/>
              <a:t>-</a:t>
            </a:r>
            <a:endParaRPr lang="en-US" sz="1800" dirty="0"/>
          </a:p>
          <a:p>
            <a:pPr>
              <a:lnSpc>
                <a:spcPct val="200000"/>
              </a:lnSpc>
            </a:pPr>
            <a:endParaRPr lang="sk-SK" sz="1800" dirty="0" smtClean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endParaRPr lang="en-US" dirty="0">
              <a:latin typeface="Comic Sans MS" pitchFamily="66" charset="0"/>
            </a:endParaRPr>
          </a:p>
        </p:txBody>
      </p:sp>
      <p:pic>
        <p:nvPicPr>
          <p:cNvPr id="5" name="Picture 6" descr="http://pan.fotovista.com/dev/0/8/00031080/l_00031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-1"/>
            <a:ext cx="2214545" cy="1965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45529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TFT</a:t>
            </a:r>
            <a:endParaRPr lang="en-US" dirty="0"/>
          </a:p>
        </p:txBody>
      </p:sp>
      <p:pic>
        <p:nvPicPr>
          <p:cNvPr id="2050" name="Picture 2" descr="https://upload.wikimedia.org/wikipedia/commons/f/ff/Color_TFT-LCD_Lay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819900" cy="50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491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TFT</a:t>
            </a:r>
            <a:endParaRPr lang="en-US" dirty="0"/>
          </a:p>
        </p:txBody>
      </p:sp>
      <p:sp>
        <p:nvSpPr>
          <p:cNvPr id="3" name="Obdĺžnik 2"/>
          <p:cNvSpPr/>
          <p:nvPr/>
        </p:nvSpPr>
        <p:spPr>
          <a:xfrm>
            <a:off x="1115616" y="1484785"/>
            <a:ext cx="64807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1 - </a:t>
            </a:r>
            <a:r>
              <a:rPr lang="en-US" dirty="0" err="1"/>
              <a:t>Sklenené</a:t>
            </a:r>
            <a:r>
              <a:rPr lang="en-US" dirty="0"/>
              <a:t> </a:t>
            </a:r>
            <a:r>
              <a:rPr lang="en-US" dirty="0" err="1"/>
              <a:t>platne</a:t>
            </a:r>
            <a:endParaRPr lang="en-US" dirty="0"/>
          </a:p>
          <a:p>
            <a:r>
              <a:rPr lang="en-US" dirty="0"/>
              <a:t>2/3 - </a:t>
            </a:r>
            <a:r>
              <a:rPr lang="en-US" dirty="0" err="1"/>
              <a:t>Horizontálne</a:t>
            </a:r>
            <a:r>
              <a:rPr lang="en-US" dirty="0"/>
              <a:t> a </a:t>
            </a:r>
            <a:r>
              <a:rPr lang="en-US" dirty="0" err="1"/>
              <a:t>vertikálne</a:t>
            </a:r>
            <a:r>
              <a:rPr lang="en-US" dirty="0"/>
              <a:t> </a:t>
            </a:r>
            <a:r>
              <a:rPr lang="en-US" dirty="0" err="1"/>
              <a:t>polarizátory</a:t>
            </a:r>
            <a:endParaRPr lang="en-US" dirty="0"/>
          </a:p>
          <a:p>
            <a:r>
              <a:rPr lang="en-US" dirty="0"/>
              <a:t>4 - RGB </a:t>
            </a:r>
            <a:r>
              <a:rPr lang="en-US" dirty="0" err="1"/>
              <a:t>farebná</a:t>
            </a:r>
            <a:r>
              <a:rPr lang="en-US" dirty="0"/>
              <a:t> </a:t>
            </a:r>
            <a:r>
              <a:rPr lang="en-US" dirty="0" err="1"/>
              <a:t>maska</a:t>
            </a:r>
            <a:endParaRPr lang="en-US" dirty="0"/>
          </a:p>
          <a:p>
            <a:r>
              <a:rPr lang="en-US" dirty="0"/>
              <a:t>5/6 - </a:t>
            </a:r>
            <a:r>
              <a:rPr lang="en-US" dirty="0" err="1"/>
              <a:t>Horizontálne</a:t>
            </a:r>
            <a:r>
              <a:rPr lang="en-US" dirty="0"/>
              <a:t> a </a:t>
            </a:r>
            <a:r>
              <a:rPr lang="en-US" dirty="0" err="1"/>
              <a:t>vertikálne</a:t>
            </a:r>
            <a:r>
              <a:rPr lang="en-US" dirty="0"/>
              <a:t> </a:t>
            </a:r>
            <a:r>
              <a:rPr lang="en-US" dirty="0" err="1"/>
              <a:t>príkazové</a:t>
            </a:r>
            <a:r>
              <a:rPr lang="en-US" dirty="0"/>
              <a:t> </a:t>
            </a:r>
            <a:r>
              <a:rPr lang="en-US" dirty="0" err="1"/>
              <a:t>riadky</a:t>
            </a:r>
            <a:endParaRPr lang="en-US" dirty="0"/>
          </a:p>
          <a:p>
            <a:r>
              <a:rPr lang="en-US" dirty="0"/>
              <a:t>7 - </a:t>
            </a:r>
            <a:r>
              <a:rPr lang="en-US" dirty="0" err="1"/>
              <a:t>Vrstvená</a:t>
            </a:r>
            <a:r>
              <a:rPr lang="en-US" dirty="0"/>
              <a:t> </a:t>
            </a:r>
            <a:r>
              <a:rPr lang="en-US" dirty="0" err="1"/>
              <a:t>polymérová</a:t>
            </a:r>
            <a:r>
              <a:rPr lang="en-US" dirty="0"/>
              <a:t> </a:t>
            </a:r>
            <a:r>
              <a:rPr lang="en-US" dirty="0" err="1"/>
              <a:t>vrstva</a:t>
            </a:r>
            <a:endParaRPr lang="en-US" dirty="0"/>
          </a:p>
          <a:p>
            <a:r>
              <a:rPr lang="en-US" dirty="0"/>
              <a:t>8 - </a:t>
            </a:r>
            <a:r>
              <a:rPr lang="en-US" dirty="0" err="1"/>
              <a:t>Rozpery</a:t>
            </a:r>
            <a:endParaRPr lang="en-US" dirty="0"/>
          </a:p>
          <a:p>
            <a:r>
              <a:rPr lang="en-US" dirty="0"/>
              <a:t>9 - </a:t>
            </a:r>
            <a:r>
              <a:rPr lang="en-US" dirty="0" err="1"/>
              <a:t>Tenkostenné</a:t>
            </a:r>
            <a:r>
              <a:rPr lang="en-US" dirty="0"/>
              <a:t> </a:t>
            </a:r>
            <a:r>
              <a:rPr lang="en-US" dirty="0" err="1"/>
              <a:t>tranzistory</a:t>
            </a:r>
            <a:endParaRPr lang="en-US" dirty="0"/>
          </a:p>
          <a:p>
            <a:r>
              <a:rPr lang="en-US" dirty="0"/>
              <a:t>10 - </a:t>
            </a:r>
            <a:r>
              <a:rPr lang="en-US" dirty="0" err="1"/>
              <a:t>Predná</a:t>
            </a:r>
            <a:r>
              <a:rPr lang="en-US" dirty="0"/>
              <a:t> </a:t>
            </a:r>
            <a:r>
              <a:rPr lang="en-US" dirty="0" err="1"/>
              <a:t>elektróda</a:t>
            </a:r>
            <a:endParaRPr lang="en-US" dirty="0"/>
          </a:p>
          <a:p>
            <a:r>
              <a:rPr lang="en-US" dirty="0"/>
              <a:t>11 - </a:t>
            </a:r>
            <a:r>
              <a:rPr lang="en-US" dirty="0" err="1"/>
              <a:t>Zadné</a:t>
            </a:r>
            <a:r>
              <a:rPr lang="en-US" dirty="0"/>
              <a:t> </a:t>
            </a:r>
            <a:r>
              <a:rPr lang="en-US" dirty="0" err="1"/>
              <a:t>elektródy</a:t>
            </a:r>
            <a:endParaRPr lang="en-US" dirty="0"/>
          </a:p>
        </p:txBody>
      </p:sp>
      <p:pic>
        <p:nvPicPr>
          <p:cNvPr id="5" name="Picture 2" descr="https://upload.wikimedia.org/wikipedia/commons/f/ff/Color_TFT-LCD_Lay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23784"/>
            <a:ext cx="3787093" cy="278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1532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Monitor TFT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400" dirty="0"/>
          </a:p>
          <a:p>
            <a:r>
              <a:rPr lang="en-US" sz="1800" dirty="0" err="1"/>
              <a:t>Displej</a:t>
            </a:r>
            <a:r>
              <a:rPr lang="en-US" sz="1800" dirty="0"/>
              <a:t> </a:t>
            </a:r>
            <a:r>
              <a:rPr lang="en-US" sz="1800" dirty="0" err="1"/>
              <a:t>vyrobený</a:t>
            </a:r>
            <a:r>
              <a:rPr lang="en-US" sz="1800" dirty="0"/>
              <a:t> s </a:t>
            </a:r>
            <a:r>
              <a:rPr lang="en-US" sz="1800" dirty="0" err="1"/>
              <a:t>technológiou</a:t>
            </a:r>
            <a:r>
              <a:rPr lang="en-US" sz="1800" dirty="0"/>
              <a:t> TFT (</a:t>
            </a:r>
            <a:r>
              <a:rPr lang="en-US" sz="1800" dirty="0" err="1"/>
              <a:t>tenkovrstvový</a:t>
            </a:r>
            <a:r>
              <a:rPr lang="en-US" sz="1800" dirty="0"/>
              <a:t> </a:t>
            </a:r>
            <a:r>
              <a:rPr lang="en-US" sz="1800" dirty="0" err="1"/>
              <a:t>tranzistor</a:t>
            </a:r>
            <a:r>
              <a:rPr lang="en-US" sz="1800" dirty="0"/>
              <a:t>) je </a:t>
            </a:r>
            <a:r>
              <a:rPr lang="en-US" sz="1800" dirty="0" err="1"/>
              <a:t>displej</a:t>
            </a:r>
            <a:r>
              <a:rPr lang="en-US" sz="1800" dirty="0"/>
              <a:t> z </a:t>
            </a:r>
            <a:r>
              <a:rPr lang="en-US" sz="1800" dirty="0" err="1"/>
              <a:t>tekutých</a:t>
            </a:r>
            <a:r>
              <a:rPr lang="en-US" sz="1800" dirty="0"/>
              <a:t> </a:t>
            </a:r>
            <a:r>
              <a:rPr lang="en-US" sz="1800" dirty="0" err="1"/>
              <a:t>kryštálov</a:t>
            </a:r>
            <a:r>
              <a:rPr lang="en-US" sz="1800" dirty="0"/>
              <a:t> (LCD), </a:t>
            </a:r>
            <a:r>
              <a:rPr lang="en-US" sz="1800" dirty="0" err="1"/>
              <a:t>bežný</a:t>
            </a:r>
            <a:r>
              <a:rPr lang="en-US" sz="1800" dirty="0"/>
              <a:t> v </a:t>
            </a:r>
            <a:r>
              <a:rPr lang="en-US" sz="1800" dirty="0" err="1"/>
              <a:t>notebookoch</a:t>
            </a:r>
            <a:r>
              <a:rPr lang="en-US" sz="1800" dirty="0"/>
              <a:t> a </a:t>
            </a:r>
            <a:r>
              <a:rPr lang="en-US" sz="1800" dirty="0" err="1"/>
              <a:t>prenosných</a:t>
            </a:r>
            <a:r>
              <a:rPr lang="en-US" sz="1800" dirty="0"/>
              <a:t> </a:t>
            </a:r>
            <a:r>
              <a:rPr lang="en-US" sz="1800" dirty="0" err="1"/>
              <a:t>počítačoch</a:t>
            </a:r>
            <a:r>
              <a:rPr lang="en-US" sz="1800" dirty="0"/>
              <a:t>, </a:t>
            </a:r>
            <a:r>
              <a:rPr lang="en-US" sz="1800" dirty="0" err="1"/>
              <a:t>ktorý</a:t>
            </a:r>
            <a:r>
              <a:rPr lang="en-US" sz="1800" dirty="0"/>
              <a:t> </a:t>
            </a:r>
            <a:r>
              <a:rPr lang="en-US" sz="1800" dirty="0" err="1"/>
              <a:t>má</a:t>
            </a:r>
            <a:r>
              <a:rPr lang="en-US" sz="1800" dirty="0"/>
              <a:t> </a:t>
            </a:r>
            <a:r>
              <a:rPr lang="en-US" sz="1800" u="sng" dirty="0" err="1">
                <a:hlinkClick r:id="rId2"/>
              </a:rPr>
              <a:t>tranzistor</a:t>
            </a:r>
            <a:r>
              <a:rPr lang="en-US" sz="1800" dirty="0"/>
              <a:t> pre </a:t>
            </a:r>
            <a:r>
              <a:rPr lang="en-US" sz="1800" dirty="0" err="1"/>
              <a:t>každý</a:t>
            </a:r>
            <a:r>
              <a:rPr lang="en-US" sz="1800" dirty="0"/>
              <a:t> </a:t>
            </a:r>
            <a:r>
              <a:rPr lang="en-US" sz="1800" u="sng" dirty="0">
                <a:hlinkClick r:id="rId3"/>
              </a:rPr>
              <a:t>pixel</a:t>
            </a:r>
            <a:r>
              <a:rPr lang="en-US" sz="1800" dirty="0"/>
              <a:t> (</a:t>
            </a:r>
            <a:r>
              <a:rPr lang="en-US" sz="1800" dirty="0" err="1"/>
              <a:t>tj</a:t>
            </a:r>
            <a:r>
              <a:rPr lang="en-US" sz="1800" dirty="0"/>
              <a:t> pre </a:t>
            </a:r>
            <a:r>
              <a:rPr lang="en-US" sz="1800" dirty="0" err="1"/>
              <a:t>každý</a:t>
            </a:r>
            <a:r>
              <a:rPr lang="en-US" sz="1800" dirty="0"/>
              <a:t> z </a:t>
            </a:r>
            <a:r>
              <a:rPr lang="en-US" sz="1800" dirty="0" err="1"/>
              <a:t>malých</a:t>
            </a:r>
            <a:r>
              <a:rPr lang="en-US" sz="1800" dirty="0"/>
              <a:t> </a:t>
            </a:r>
            <a:r>
              <a:rPr lang="en-US" sz="1800" dirty="0" err="1"/>
              <a:t>prvkov</a:t>
            </a:r>
            <a:r>
              <a:rPr lang="en-US" sz="1800" dirty="0"/>
              <a:t>, </a:t>
            </a:r>
            <a:r>
              <a:rPr lang="en-US" sz="1800" dirty="0" err="1"/>
              <a:t>ktoré</a:t>
            </a:r>
            <a:r>
              <a:rPr lang="en-US" sz="1800" dirty="0"/>
              <a:t> </a:t>
            </a:r>
            <a:r>
              <a:rPr lang="en-US" sz="1800" dirty="0" err="1"/>
              <a:t>riadia</a:t>
            </a:r>
            <a:r>
              <a:rPr lang="en-US" sz="1800" dirty="0"/>
              <a:t> </a:t>
            </a:r>
            <a:r>
              <a:rPr lang="en-US" sz="1800" dirty="0" err="1"/>
              <a:t>osvetlenie</a:t>
            </a:r>
            <a:r>
              <a:rPr lang="en-US" sz="1800" dirty="0"/>
              <a:t> </a:t>
            </a:r>
            <a:r>
              <a:rPr lang="en-US" sz="1800" dirty="0" err="1"/>
              <a:t>displeja</a:t>
            </a:r>
            <a:r>
              <a:rPr lang="en-US" sz="1800" dirty="0"/>
              <a:t>). </a:t>
            </a:r>
            <a:endParaRPr lang="sk-SK" sz="1800" dirty="0" smtClean="0"/>
          </a:p>
          <a:p>
            <a:r>
              <a:rPr lang="en-US" sz="1800" dirty="0" err="1" smtClean="0"/>
              <a:t>Umiestnenie</a:t>
            </a:r>
            <a:r>
              <a:rPr lang="en-US" sz="1800" dirty="0" smtClean="0"/>
              <a:t> </a:t>
            </a:r>
            <a:r>
              <a:rPr lang="en-US" sz="1800" dirty="0" err="1"/>
              <a:t>tranzistora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každý</a:t>
            </a:r>
            <a:r>
              <a:rPr lang="en-US" sz="1800" dirty="0"/>
              <a:t> pixel </a:t>
            </a:r>
            <a:r>
              <a:rPr lang="en-US" sz="1800" dirty="0" err="1"/>
              <a:t>znamená</a:t>
            </a:r>
            <a:r>
              <a:rPr lang="en-US" sz="1800" dirty="0"/>
              <a:t>, </a:t>
            </a:r>
            <a:r>
              <a:rPr lang="en-US" sz="1800" dirty="0" err="1"/>
              <a:t>že</a:t>
            </a:r>
            <a:r>
              <a:rPr lang="en-US" sz="1800" dirty="0"/>
              <a:t> </a:t>
            </a:r>
            <a:r>
              <a:rPr lang="en-US" sz="1800" dirty="0" err="1"/>
              <a:t>prúd</a:t>
            </a:r>
            <a:r>
              <a:rPr lang="en-US" sz="1800" dirty="0"/>
              <a:t>, </a:t>
            </a:r>
            <a:r>
              <a:rPr lang="en-US" sz="1800" dirty="0" err="1"/>
              <a:t>ktorý</a:t>
            </a:r>
            <a:r>
              <a:rPr lang="en-US" sz="1800" dirty="0"/>
              <a:t> </a:t>
            </a:r>
            <a:r>
              <a:rPr lang="en-US" sz="1800" dirty="0" err="1"/>
              <a:t>spúšťa</a:t>
            </a:r>
            <a:r>
              <a:rPr lang="en-US" sz="1800" dirty="0"/>
              <a:t> </a:t>
            </a:r>
            <a:r>
              <a:rPr lang="en-US" sz="1800" dirty="0" err="1"/>
              <a:t>osvetlenie</a:t>
            </a:r>
            <a:r>
              <a:rPr lang="en-US" sz="1800" dirty="0"/>
              <a:t> </a:t>
            </a:r>
            <a:r>
              <a:rPr lang="en-US" sz="1800" dirty="0" err="1"/>
              <a:t>pixelov</a:t>
            </a:r>
            <a:r>
              <a:rPr lang="en-US" sz="1800" dirty="0"/>
              <a:t>, </a:t>
            </a:r>
            <a:r>
              <a:rPr lang="en-US" sz="1800" dirty="0" err="1"/>
              <a:t>môže</a:t>
            </a:r>
            <a:r>
              <a:rPr lang="en-US" sz="1800" dirty="0"/>
              <a:t> </a:t>
            </a:r>
            <a:r>
              <a:rPr lang="en-US" sz="1800" dirty="0" err="1"/>
              <a:t>byť</a:t>
            </a:r>
            <a:r>
              <a:rPr lang="en-US" sz="1800" dirty="0"/>
              <a:t> </a:t>
            </a:r>
            <a:r>
              <a:rPr lang="en-US" sz="1800" dirty="0" err="1"/>
              <a:t>menší</a:t>
            </a:r>
            <a:r>
              <a:rPr lang="en-US" sz="1800" dirty="0"/>
              <a:t>, a </a:t>
            </a:r>
            <a:r>
              <a:rPr lang="en-US" sz="1800" dirty="0" err="1"/>
              <a:t>preto</a:t>
            </a:r>
            <a:r>
              <a:rPr lang="en-US" sz="1800" dirty="0"/>
              <a:t> ho </a:t>
            </a:r>
            <a:r>
              <a:rPr lang="en-US" sz="1800" dirty="0" err="1"/>
              <a:t>možno</a:t>
            </a:r>
            <a:r>
              <a:rPr lang="en-US" sz="1800" dirty="0"/>
              <a:t> </a:t>
            </a:r>
            <a:r>
              <a:rPr lang="en-US" sz="1800" dirty="0" err="1"/>
              <a:t>rýchlejšie</a:t>
            </a:r>
            <a:r>
              <a:rPr lang="en-US" sz="1800" dirty="0"/>
              <a:t> </a:t>
            </a:r>
            <a:r>
              <a:rPr lang="en-US" sz="1800" dirty="0" err="1"/>
              <a:t>zapnúť</a:t>
            </a:r>
            <a:r>
              <a:rPr lang="en-US" sz="1800" dirty="0"/>
              <a:t> a </a:t>
            </a:r>
            <a:r>
              <a:rPr lang="en-US" sz="1800" dirty="0" err="1"/>
              <a:t>vypnúť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r>
              <a:rPr lang="en-US" sz="1800" dirty="0"/>
              <a:t>TFT je </a:t>
            </a:r>
            <a:r>
              <a:rPr lang="en-US" sz="1800" dirty="0" err="1"/>
              <a:t>tiež</a:t>
            </a:r>
            <a:r>
              <a:rPr lang="en-US" sz="1800" dirty="0"/>
              <a:t> </a:t>
            </a:r>
            <a:r>
              <a:rPr lang="en-US" sz="1800" dirty="0" err="1"/>
              <a:t>známy</a:t>
            </a:r>
            <a:r>
              <a:rPr lang="en-US" sz="1800" dirty="0"/>
              <a:t> </a:t>
            </a:r>
            <a:r>
              <a:rPr lang="en-US" sz="1800" dirty="0" err="1"/>
              <a:t>ako</a:t>
            </a:r>
            <a:r>
              <a:rPr lang="en-US" sz="1800" dirty="0"/>
              <a:t> </a:t>
            </a:r>
            <a:r>
              <a:rPr lang="en-US" sz="1800" dirty="0" err="1"/>
              <a:t>technológia</a:t>
            </a:r>
            <a:r>
              <a:rPr lang="en-US" sz="1800" dirty="0"/>
              <a:t> </a:t>
            </a:r>
            <a:r>
              <a:rPr lang="en-US" sz="1800" dirty="0" err="1"/>
              <a:t>aktívnej</a:t>
            </a:r>
            <a:r>
              <a:rPr lang="en-US" sz="1800" dirty="0"/>
              <a:t> </a:t>
            </a:r>
            <a:r>
              <a:rPr lang="en-US" sz="1800" dirty="0" err="1"/>
              <a:t>maticovej</a:t>
            </a:r>
            <a:r>
              <a:rPr lang="en-US" sz="1800" dirty="0"/>
              <a:t> </a:t>
            </a:r>
            <a:r>
              <a:rPr lang="en-US" sz="1800" dirty="0" err="1"/>
              <a:t>zobrazovacej</a:t>
            </a:r>
            <a:r>
              <a:rPr lang="en-US" sz="1800" dirty="0"/>
              <a:t> </a:t>
            </a:r>
            <a:r>
              <a:rPr lang="en-US" sz="1800" dirty="0" err="1"/>
              <a:t>techniky</a:t>
            </a:r>
            <a:r>
              <a:rPr lang="en-US" sz="1800" dirty="0"/>
              <a:t> (a </a:t>
            </a:r>
            <a:r>
              <a:rPr lang="en-US" sz="1800" dirty="0" err="1"/>
              <a:t>kontrastuje</a:t>
            </a:r>
            <a:r>
              <a:rPr lang="en-US" sz="1800" dirty="0"/>
              <a:t> s "</a:t>
            </a:r>
            <a:r>
              <a:rPr lang="en-US" sz="1800" dirty="0" err="1"/>
              <a:t>pasívnou</a:t>
            </a:r>
            <a:r>
              <a:rPr lang="en-US" sz="1800" dirty="0"/>
              <a:t> </a:t>
            </a:r>
            <a:r>
              <a:rPr lang="en-US" sz="1800" dirty="0" err="1"/>
              <a:t>maticou</a:t>
            </a:r>
            <a:r>
              <a:rPr lang="en-US" sz="1800" dirty="0"/>
              <a:t>", </a:t>
            </a:r>
            <a:r>
              <a:rPr lang="en-US" sz="1800" dirty="0" err="1"/>
              <a:t>ktorá</a:t>
            </a:r>
            <a:r>
              <a:rPr lang="en-US" sz="1800" dirty="0"/>
              <a:t> </a:t>
            </a:r>
            <a:r>
              <a:rPr lang="en-US" sz="1800" dirty="0" err="1"/>
              <a:t>nemá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každom</a:t>
            </a:r>
            <a:r>
              <a:rPr lang="en-US" sz="1800" dirty="0"/>
              <a:t> </a:t>
            </a:r>
            <a:r>
              <a:rPr lang="en-US" sz="1800" dirty="0" err="1"/>
              <a:t>pixeli</a:t>
            </a:r>
            <a:r>
              <a:rPr lang="en-US" sz="1800" dirty="0"/>
              <a:t> </a:t>
            </a:r>
            <a:r>
              <a:rPr lang="en-US" sz="1800" dirty="0" err="1"/>
              <a:t>tranzistor</a:t>
            </a:r>
            <a:r>
              <a:rPr lang="en-US" sz="1800" dirty="0"/>
              <a:t>). </a:t>
            </a:r>
            <a:endParaRPr lang="sk-SK" sz="1800" dirty="0" smtClean="0"/>
          </a:p>
          <a:p>
            <a:r>
              <a:rPr lang="en-US" sz="1800" dirty="0" err="1" smtClean="0"/>
              <a:t>Displej</a:t>
            </a:r>
            <a:r>
              <a:rPr lang="en-US" sz="1800" dirty="0" smtClean="0"/>
              <a:t> </a:t>
            </a:r>
            <a:r>
              <a:rPr lang="en-US" sz="1800" dirty="0"/>
              <a:t>TFT </a:t>
            </a:r>
            <a:r>
              <a:rPr lang="en-US" sz="1800" dirty="0" err="1"/>
              <a:t>alebo</a:t>
            </a:r>
            <a:r>
              <a:rPr lang="en-US" sz="1800" dirty="0"/>
              <a:t> </a:t>
            </a:r>
            <a:r>
              <a:rPr lang="en-US" sz="1800" dirty="0" err="1"/>
              <a:t>aktívnej</a:t>
            </a:r>
            <a:r>
              <a:rPr lang="en-US" sz="1800" dirty="0"/>
              <a:t> </a:t>
            </a:r>
            <a:r>
              <a:rPr lang="en-US" sz="1800" dirty="0" err="1"/>
              <a:t>matice</a:t>
            </a:r>
            <a:r>
              <a:rPr lang="en-US" sz="1800" dirty="0"/>
              <a:t> je </a:t>
            </a:r>
            <a:r>
              <a:rPr lang="en-US" sz="1800" dirty="0" err="1"/>
              <a:t>citlivejší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zmenu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r>
              <a:rPr lang="en-US" sz="1800" dirty="0"/>
              <a:t> </a:t>
            </a:r>
            <a:r>
              <a:rPr lang="en-US" sz="1800" dirty="0" err="1"/>
              <a:t>Ak</a:t>
            </a:r>
            <a:r>
              <a:rPr lang="en-US" sz="1800" dirty="0"/>
              <a:t> </a:t>
            </a:r>
            <a:r>
              <a:rPr lang="en-US" sz="1800" dirty="0" err="1"/>
              <a:t>napríklad</a:t>
            </a:r>
            <a:r>
              <a:rPr lang="en-US" sz="1800" dirty="0"/>
              <a:t> </a:t>
            </a:r>
            <a:r>
              <a:rPr lang="en-US" sz="1800" dirty="0" err="1"/>
              <a:t>posuniete</a:t>
            </a:r>
            <a:r>
              <a:rPr lang="en-US" sz="1800" dirty="0"/>
              <a:t> </a:t>
            </a:r>
            <a:r>
              <a:rPr lang="en-US" sz="1800" dirty="0" err="1"/>
              <a:t>myš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obrazovku</a:t>
            </a:r>
            <a:r>
              <a:rPr lang="en-US" sz="1800" dirty="0"/>
              <a:t>, </a:t>
            </a:r>
            <a:r>
              <a:rPr lang="en-US" sz="1800" dirty="0" err="1"/>
              <a:t>displej</a:t>
            </a:r>
            <a:r>
              <a:rPr lang="en-US" sz="1800" dirty="0"/>
              <a:t> TFT je </a:t>
            </a:r>
            <a:r>
              <a:rPr lang="en-US" sz="1800" dirty="0" err="1"/>
              <a:t>dostatočne</a:t>
            </a:r>
            <a:r>
              <a:rPr lang="en-US" sz="1800" dirty="0"/>
              <a:t> </a:t>
            </a:r>
            <a:r>
              <a:rPr lang="en-US" sz="1800" dirty="0" err="1"/>
              <a:t>rýchly</a:t>
            </a:r>
            <a:r>
              <a:rPr lang="en-US" sz="1800" dirty="0"/>
              <a:t>, </a:t>
            </a:r>
            <a:r>
              <a:rPr lang="en-US" sz="1800" dirty="0" err="1"/>
              <a:t>aby</a:t>
            </a:r>
            <a:r>
              <a:rPr lang="en-US" sz="1800" dirty="0"/>
              <a:t> </a:t>
            </a:r>
            <a:r>
              <a:rPr lang="en-US" sz="1800" dirty="0" err="1"/>
              <a:t>odrážal</a:t>
            </a:r>
            <a:r>
              <a:rPr lang="en-US" sz="1800" dirty="0"/>
              <a:t> </a:t>
            </a:r>
            <a:r>
              <a:rPr lang="en-US" sz="1800" dirty="0" err="1"/>
              <a:t>pohyb</a:t>
            </a:r>
            <a:r>
              <a:rPr lang="en-US" sz="1800" dirty="0"/>
              <a:t> </a:t>
            </a:r>
            <a:r>
              <a:rPr lang="en-US" sz="1800" dirty="0" err="1"/>
              <a:t>kurzora</a:t>
            </a:r>
            <a:r>
              <a:rPr lang="en-US" sz="1800" dirty="0"/>
              <a:t> </a:t>
            </a:r>
            <a:r>
              <a:rPr lang="en-US" sz="1800" dirty="0" err="1"/>
              <a:t>myši</a:t>
            </a:r>
            <a:r>
              <a:rPr lang="en-US" sz="1800" dirty="0"/>
              <a:t>. </a:t>
            </a:r>
            <a:endParaRPr lang="sk-SK" sz="1800" dirty="0" smtClean="0"/>
          </a:p>
          <a:p>
            <a:r>
              <a:rPr lang="en-US" sz="1800" dirty="0" smtClean="0"/>
              <a:t>(</a:t>
            </a:r>
            <a:r>
              <a:rPr lang="en-US" sz="1800" dirty="0" err="1"/>
              <a:t>Pomocou</a:t>
            </a:r>
            <a:r>
              <a:rPr lang="en-US" sz="1800" dirty="0"/>
              <a:t> </a:t>
            </a:r>
            <a:r>
              <a:rPr lang="en-US" sz="1800" dirty="0" err="1"/>
              <a:t>pasívnej</a:t>
            </a:r>
            <a:r>
              <a:rPr lang="en-US" sz="1800" dirty="0"/>
              <a:t> </a:t>
            </a:r>
            <a:r>
              <a:rPr lang="en-US" sz="1800" dirty="0" err="1"/>
              <a:t>maticovej</a:t>
            </a:r>
            <a:r>
              <a:rPr lang="en-US" sz="1800" dirty="0"/>
              <a:t> </a:t>
            </a:r>
            <a:r>
              <a:rPr lang="en-US" sz="1800" dirty="0" err="1"/>
              <a:t>obrazovky</a:t>
            </a:r>
            <a:r>
              <a:rPr lang="en-US" sz="1800" dirty="0"/>
              <a:t> </a:t>
            </a:r>
            <a:r>
              <a:rPr lang="en-US" sz="1800" dirty="0" err="1"/>
              <a:t>kurzor</a:t>
            </a:r>
            <a:r>
              <a:rPr lang="en-US" sz="1800" dirty="0"/>
              <a:t> </a:t>
            </a:r>
            <a:r>
              <a:rPr lang="en-US" sz="1800" dirty="0" err="1"/>
              <a:t>dočasne</a:t>
            </a:r>
            <a:r>
              <a:rPr lang="en-US" sz="1800" dirty="0"/>
              <a:t> </a:t>
            </a:r>
            <a:r>
              <a:rPr lang="en-US" sz="1800" dirty="0" err="1"/>
              <a:t>zmizne</a:t>
            </a:r>
            <a:r>
              <a:rPr lang="en-US" sz="1800" dirty="0"/>
              <a:t>, </a:t>
            </a:r>
            <a:r>
              <a:rPr lang="en-US" sz="1800" dirty="0" err="1"/>
              <a:t>kým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displej</a:t>
            </a:r>
            <a:r>
              <a:rPr lang="en-US" sz="1800" dirty="0"/>
              <a:t> </a:t>
            </a:r>
            <a:r>
              <a:rPr lang="en-US" sz="1800" dirty="0" err="1"/>
              <a:t>nedokáže</a:t>
            </a:r>
            <a:r>
              <a:rPr lang="en-US" sz="1800" dirty="0"/>
              <a:t> "</a:t>
            </a:r>
            <a:r>
              <a:rPr lang="en-US" sz="1800" dirty="0" err="1"/>
              <a:t>dobehnúť</a:t>
            </a:r>
            <a:r>
              <a:rPr lang="en-US" sz="1800" dirty="0"/>
              <a:t>").</a:t>
            </a:r>
            <a:endParaRPr lang="sk-SK" sz="1800" dirty="0" smtClean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35736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LCD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914400"/>
            <a:ext cx="8206680" cy="685800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Zapojenie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pixelov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aktivného</a:t>
            </a:r>
            <a:r>
              <a:rPr lang="cs-CZ" dirty="0" smtClean="0">
                <a:solidFill>
                  <a:schemeClr val="bg1"/>
                </a:solidFill>
              </a:rPr>
              <a:t> LCD displeje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2274627" y="2914697"/>
            <a:ext cx="1588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2239702" y="287977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2198427" y="3143297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2046027" y="3219497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2122227" y="32194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893627" y="33718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2427027" y="32194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2427027" y="33718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2" name="Oval 12"/>
          <p:cNvSpPr>
            <a:spLocks noChangeArrowheads="1"/>
          </p:cNvSpPr>
          <p:nvPr/>
        </p:nvSpPr>
        <p:spPr bwMode="auto">
          <a:xfrm>
            <a:off x="1857115" y="3333797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1284027" y="2914697"/>
            <a:ext cx="5410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1893627" y="2457497"/>
            <a:ext cx="0" cy="3505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2655627" y="3371897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2579427" y="3600497"/>
            <a:ext cx="152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2655627" y="4057697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2503227" y="4210097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2274627" y="4667297"/>
            <a:ext cx="1588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0" name="Oval 20"/>
          <p:cNvSpPr>
            <a:spLocks noChangeArrowheads="1"/>
          </p:cNvSpPr>
          <p:nvPr/>
        </p:nvSpPr>
        <p:spPr bwMode="auto">
          <a:xfrm>
            <a:off x="2239702" y="463237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2198427" y="4895897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>
            <a:off x="2046027" y="4972097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3" name="Line 23"/>
          <p:cNvSpPr>
            <a:spLocks noChangeShapeType="1"/>
          </p:cNvSpPr>
          <p:nvPr/>
        </p:nvSpPr>
        <p:spPr bwMode="auto">
          <a:xfrm>
            <a:off x="2122227" y="49720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>
            <a:off x="1893627" y="51244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2427027" y="49720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>
            <a:off x="2427027" y="51244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7" name="Oval 27"/>
          <p:cNvSpPr>
            <a:spLocks noChangeArrowheads="1"/>
          </p:cNvSpPr>
          <p:nvPr/>
        </p:nvSpPr>
        <p:spPr bwMode="auto">
          <a:xfrm>
            <a:off x="1857115" y="5086397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>
            <a:off x="2655627" y="5124497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2579427" y="5353097"/>
            <a:ext cx="152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0" name="Line 30"/>
          <p:cNvSpPr>
            <a:spLocks noChangeShapeType="1"/>
          </p:cNvSpPr>
          <p:nvPr/>
        </p:nvSpPr>
        <p:spPr bwMode="auto">
          <a:xfrm>
            <a:off x="2655627" y="5810297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1" name="Line 31"/>
          <p:cNvSpPr>
            <a:spLocks noChangeShapeType="1"/>
          </p:cNvSpPr>
          <p:nvPr/>
        </p:nvSpPr>
        <p:spPr bwMode="auto">
          <a:xfrm>
            <a:off x="2503227" y="5962697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>
            <a:off x="1360227" y="4667297"/>
            <a:ext cx="533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4027227" y="2914697"/>
            <a:ext cx="1588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4" name="Oval 34"/>
          <p:cNvSpPr>
            <a:spLocks noChangeArrowheads="1"/>
          </p:cNvSpPr>
          <p:nvPr/>
        </p:nvSpPr>
        <p:spPr bwMode="auto">
          <a:xfrm>
            <a:off x="3992302" y="287977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3951027" y="3143297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3798627" y="3219497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>
            <a:off x="3874827" y="32194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8" name="Line 38"/>
          <p:cNvSpPr>
            <a:spLocks noChangeShapeType="1"/>
          </p:cNvSpPr>
          <p:nvPr/>
        </p:nvSpPr>
        <p:spPr bwMode="auto">
          <a:xfrm>
            <a:off x="3646227" y="33718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19" name="Line 39"/>
          <p:cNvSpPr>
            <a:spLocks noChangeShapeType="1"/>
          </p:cNvSpPr>
          <p:nvPr/>
        </p:nvSpPr>
        <p:spPr bwMode="auto">
          <a:xfrm>
            <a:off x="4179627" y="32194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0" name="Line 40"/>
          <p:cNvSpPr>
            <a:spLocks noChangeShapeType="1"/>
          </p:cNvSpPr>
          <p:nvPr/>
        </p:nvSpPr>
        <p:spPr bwMode="auto">
          <a:xfrm>
            <a:off x="4179627" y="33718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1" name="Oval 41"/>
          <p:cNvSpPr>
            <a:spLocks noChangeArrowheads="1"/>
          </p:cNvSpPr>
          <p:nvPr/>
        </p:nvSpPr>
        <p:spPr bwMode="auto">
          <a:xfrm>
            <a:off x="3609715" y="3333797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2" name="Line 42"/>
          <p:cNvSpPr>
            <a:spLocks noChangeShapeType="1"/>
          </p:cNvSpPr>
          <p:nvPr/>
        </p:nvSpPr>
        <p:spPr bwMode="auto">
          <a:xfrm>
            <a:off x="3646227" y="2457497"/>
            <a:ext cx="0" cy="3505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3" name="Line 43"/>
          <p:cNvSpPr>
            <a:spLocks noChangeShapeType="1"/>
          </p:cNvSpPr>
          <p:nvPr/>
        </p:nvSpPr>
        <p:spPr bwMode="auto">
          <a:xfrm>
            <a:off x="4408227" y="3371897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4" name="Rectangle 44"/>
          <p:cNvSpPr>
            <a:spLocks noChangeArrowheads="1"/>
          </p:cNvSpPr>
          <p:nvPr/>
        </p:nvSpPr>
        <p:spPr bwMode="auto">
          <a:xfrm>
            <a:off x="4332027" y="3600497"/>
            <a:ext cx="152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5" name="Line 45"/>
          <p:cNvSpPr>
            <a:spLocks noChangeShapeType="1"/>
          </p:cNvSpPr>
          <p:nvPr/>
        </p:nvSpPr>
        <p:spPr bwMode="auto">
          <a:xfrm>
            <a:off x="4408227" y="4057697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6" name="Line 46"/>
          <p:cNvSpPr>
            <a:spLocks noChangeShapeType="1"/>
          </p:cNvSpPr>
          <p:nvPr/>
        </p:nvSpPr>
        <p:spPr bwMode="auto">
          <a:xfrm>
            <a:off x="4255827" y="4210097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7" name="Line 47"/>
          <p:cNvSpPr>
            <a:spLocks noChangeShapeType="1"/>
          </p:cNvSpPr>
          <p:nvPr/>
        </p:nvSpPr>
        <p:spPr bwMode="auto">
          <a:xfrm>
            <a:off x="4027227" y="4667297"/>
            <a:ext cx="1588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8" name="Oval 48"/>
          <p:cNvSpPr>
            <a:spLocks noChangeArrowheads="1"/>
          </p:cNvSpPr>
          <p:nvPr/>
        </p:nvSpPr>
        <p:spPr bwMode="auto">
          <a:xfrm>
            <a:off x="3992302" y="463237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29" name="Line 49"/>
          <p:cNvSpPr>
            <a:spLocks noChangeShapeType="1"/>
          </p:cNvSpPr>
          <p:nvPr/>
        </p:nvSpPr>
        <p:spPr bwMode="auto">
          <a:xfrm>
            <a:off x="3951027" y="4895897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0" name="Line 50"/>
          <p:cNvSpPr>
            <a:spLocks noChangeShapeType="1"/>
          </p:cNvSpPr>
          <p:nvPr/>
        </p:nvSpPr>
        <p:spPr bwMode="auto">
          <a:xfrm>
            <a:off x="3798627" y="4972097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1" name="Line 51"/>
          <p:cNvSpPr>
            <a:spLocks noChangeShapeType="1"/>
          </p:cNvSpPr>
          <p:nvPr/>
        </p:nvSpPr>
        <p:spPr bwMode="auto">
          <a:xfrm>
            <a:off x="3874827" y="49720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2" name="Line 52"/>
          <p:cNvSpPr>
            <a:spLocks noChangeShapeType="1"/>
          </p:cNvSpPr>
          <p:nvPr/>
        </p:nvSpPr>
        <p:spPr bwMode="auto">
          <a:xfrm>
            <a:off x="3646227" y="51244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3" name="Line 53"/>
          <p:cNvSpPr>
            <a:spLocks noChangeShapeType="1"/>
          </p:cNvSpPr>
          <p:nvPr/>
        </p:nvSpPr>
        <p:spPr bwMode="auto">
          <a:xfrm>
            <a:off x="4179627" y="49720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4" name="Line 54"/>
          <p:cNvSpPr>
            <a:spLocks noChangeShapeType="1"/>
          </p:cNvSpPr>
          <p:nvPr/>
        </p:nvSpPr>
        <p:spPr bwMode="auto">
          <a:xfrm>
            <a:off x="4179627" y="51244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5" name="Oval 55"/>
          <p:cNvSpPr>
            <a:spLocks noChangeArrowheads="1"/>
          </p:cNvSpPr>
          <p:nvPr/>
        </p:nvSpPr>
        <p:spPr bwMode="auto">
          <a:xfrm>
            <a:off x="3609715" y="5086397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6" name="Line 56"/>
          <p:cNvSpPr>
            <a:spLocks noChangeShapeType="1"/>
          </p:cNvSpPr>
          <p:nvPr/>
        </p:nvSpPr>
        <p:spPr bwMode="auto">
          <a:xfrm>
            <a:off x="4408227" y="5124497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7" name="Rectangle 57"/>
          <p:cNvSpPr>
            <a:spLocks noChangeArrowheads="1"/>
          </p:cNvSpPr>
          <p:nvPr/>
        </p:nvSpPr>
        <p:spPr bwMode="auto">
          <a:xfrm>
            <a:off x="4332027" y="5353097"/>
            <a:ext cx="152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8" name="Line 58"/>
          <p:cNvSpPr>
            <a:spLocks noChangeShapeType="1"/>
          </p:cNvSpPr>
          <p:nvPr/>
        </p:nvSpPr>
        <p:spPr bwMode="auto">
          <a:xfrm>
            <a:off x="4408227" y="5810297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39" name="Line 59"/>
          <p:cNvSpPr>
            <a:spLocks noChangeShapeType="1"/>
          </p:cNvSpPr>
          <p:nvPr/>
        </p:nvSpPr>
        <p:spPr bwMode="auto">
          <a:xfrm>
            <a:off x="4255827" y="5962697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0" name="Line 60"/>
          <p:cNvSpPr>
            <a:spLocks noChangeShapeType="1"/>
          </p:cNvSpPr>
          <p:nvPr/>
        </p:nvSpPr>
        <p:spPr bwMode="auto">
          <a:xfrm>
            <a:off x="5779827" y="2914697"/>
            <a:ext cx="1588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1" name="Oval 61"/>
          <p:cNvSpPr>
            <a:spLocks noChangeArrowheads="1"/>
          </p:cNvSpPr>
          <p:nvPr/>
        </p:nvSpPr>
        <p:spPr bwMode="auto">
          <a:xfrm>
            <a:off x="5744902" y="287977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2" name="Line 62"/>
          <p:cNvSpPr>
            <a:spLocks noChangeShapeType="1"/>
          </p:cNvSpPr>
          <p:nvPr/>
        </p:nvSpPr>
        <p:spPr bwMode="auto">
          <a:xfrm>
            <a:off x="5703627" y="3143297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3" name="Line 63"/>
          <p:cNvSpPr>
            <a:spLocks noChangeShapeType="1"/>
          </p:cNvSpPr>
          <p:nvPr/>
        </p:nvSpPr>
        <p:spPr bwMode="auto">
          <a:xfrm>
            <a:off x="5551227" y="3219497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4" name="Line 64"/>
          <p:cNvSpPr>
            <a:spLocks noChangeShapeType="1"/>
          </p:cNvSpPr>
          <p:nvPr/>
        </p:nvSpPr>
        <p:spPr bwMode="auto">
          <a:xfrm>
            <a:off x="5627427" y="32194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5" name="Line 65"/>
          <p:cNvSpPr>
            <a:spLocks noChangeShapeType="1"/>
          </p:cNvSpPr>
          <p:nvPr/>
        </p:nvSpPr>
        <p:spPr bwMode="auto">
          <a:xfrm>
            <a:off x="5398827" y="33718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6" name="Line 66"/>
          <p:cNvSpPr>
            <a:spLocks noChangeShapeType="1"/>
          </p:cNvSpPr>
          <p:nvPr/>
        </p:nvSpPr>
        <p:spPr bwMode="auto">
          <a:xfrm>
            <a:off x="5932227" y="32194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7" name="Line 67"/>
          <p:cNvSpPr>
            <a:spLocks noChangeShapeType="1"/>
          </p:cNvSpPr>
          <p:nvPr/>
        </p:nvSpPr>
        <p:spPr bwMode="auto">
          <a:xfrm>
            <a:off x="5932227" y="33718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8" name="Oval 68"/>
          <p:cNvSpPr>
            <a:spLocks noChangeArrowheads="1"/>
          </p:cNvSpPr>
          <p:nvPr/>
        </p:nvSpPr>
        <p:spPr bwMode="auto">
          <a:xfrm>
            <a:off x="5362315" y="3333797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9" name="Line 69"/>
          <p:cNvSpPr>
            <a:spLocks noChangeShapeType="1"/>
          </p:cNvSpPr>
          <p:nvPr/>
        </p:nvSpPr>
        <p:spPr bwMode="auto">
          <a:xfrm>
            <a:off x="5398827" y="2457497"/>
            <a:ext cx="0" cy="3505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0" name="Line 70"/>
          <p:cNvSpPr>
            <a:spLocks noChangeShapeType="1"/>
          </p:cNvSpPr>
          <p:nvPr/>
        </p:nvSpPr>
        <p:spPr bwMode="auto">
          <a:xfrm>
            <a:off x="6160827" y="3371897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1" name="Rectangle 71"/>
          <p:cNvSpPr>
            <a:spLocks noChangeArrowheads="1"/>
          </p:cNvSpPr>
          <p:nvPr/>
        </p:nvSpPr>
        <p:spPr bwMode="auto">
          <a:xfrm>
            <a:off x="6084627" y="3600497"/>
            <a:ext cx="152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2" name="Line 72"/>
          <p:cNvSpPr>
            <a:spLocks noChangeShapeType="1"/>
          </p:cNvSpPr>
          <p:nvPr/>
        </p:nvSpPr>
        <p:spPr bwMode="auto">
          <a:xfrm>
            <a:off x="6160827" y="4057697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3" name="Line 73"/>
          <p:cNvSpPr>
            <a:spLocks noChangeShapeType="1"/>
          </p:cNvSpPr>
          <p:nvPr/>
        </p:nvSpPr>
        <p:spPr bwMode="auto">
          <a:xfrm>
            <a:off x="6008427" y="4210097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4" name="Line 74"/>
          <p:cNvSpPr>
            <a:spLocks noChangeShapeType="1"/>
          </p:cNvSpPr>
          <p:nvPr/>
        </p:nvSpPr>
        <p:spPr bwMode="auto">
          <a:xfrm>
            <a:off x="5779827" y="4667297"/>
            <a:ext cx="1588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5" name="Oval 75"/>
          <p:cNvSpPr>
            <a:spLocks noChangeArrowheads="1"/>
          </p:cNvSpPr>
          <p:nvPr/>
        </p:nvSpPr>
        <p:spPr bwMode="auto">
          <a:xfrm>
            <a:off x="5744902" y="463237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6" name="Line 76"/>
          <p:cNvSpPr>
            <a:spLocks noChangeShapeType="1"/>
          </p:cNvSpPr>
          <p:nvPr/>
        </p:nvSpPr>
        <p:spPr bwMode="auto">
          <a:xfrm>
            <a:off x="5703627" y="4895897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7" name="Line 77"/>
          <p:cNvSpPr>
            <a:spLocks noChangeShapeType="1"/>
          </p:cNvSpPr>
          <p:nvPr/>
        </p:nvSpPr>
        <p:spPr bwMode="auto">
          <a:xfrm>
            <a:off x="5551227" y="4972097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8" name="Line 78"/>
          <p:cNvSpPr>
            <a:spLocks noChangeShapeType="1"/>
          </p:cNvSpPr>
          <p:nvPr/>
        </p:nvSpPr>
        <p:spPr bwMode="auto">
          <a:xfrm>
            <a:off x="5627427" y="49720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59" name="Line 79"/>
          <p:cNvSpPr>
            <a:spLocks noChangeShapeType="1"/>
          </p:cNvSpPr>
          <p:nvPr/>
        </p:nvSpPr>
        <p:spPr bwMode="auto">
          <a:xfrm>
            <a:off x="5398827" y="51244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0" name="Line 80"/>
          <p:cNvSpPr>
            <a:spLocks noChangeShapeType="1"/>
          </p:cNvSpPr>
          <p:nvPr/>
        </p:nvSpPr>
        <p:spPr bwMode="auto">
          <a:xfrm>
            <a:off x="5932227" y="4972097"/>
            <a:ext cx="1588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1" name="Line 81"/>
          <p:cNvSpPr>
            <a:spLocks noChangeShapeType="1"/>
          </p:cNvSpPr>
          <p:nvPr/>
        </p:nvSpPr>
        <p:spPr bwMode="auto">
          <a:xfrm>
            <a:off x="5932227" y="512449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2" name="Oval 82"/>
          <p:cNvSpPr>
            <a:spLocks noChangeArrowheads="1"/>
          </p:cNvSpPr>
          <p:nvPr/>
        </p:nvSpPr>
        <p:spPr bwMode="auto">
          <a:xfrm>
            <a:off x="5362315" y="5086397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3" name="Line 83"/>
          <p:cNvSpPr>
            <a:spLocks noChangeShapeType="1"/>
          </p:cNvSpPr>
          <p:nvPr/>
        </p:nvSpPr>
        <p:spPr bwMode="auto">
          <a:xfrm>
            <a:off x="6160827" y="5124497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4" name="Rectangle 84"/>
          <p:cNvSpPr>
            <a:spLocks noChangeArrowheads="1"/>
          </p:cNvSpPr>
          <p:nvPr/>
        </p:nvSpPr>
        <p:spPr bwMode="auto">
          <a:xfrm>
            <a:off x="6084627" y="5353097"/>
            <a:ext cx="152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5" name="Line 85"/>
          <p:cNvSpPr>
            <a:spLocks noChangeShapeType="1"/>
          </p:cNvSpPr>
          <p:nvPr/>
        </p:nvSpPr>
        <p:spPr bwMode="auto">
          <a:xfrm>
            <a:off x="6160827" y="5810297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6" name="Line 86"/>
          <p:cNvSpPr>
            <a:spLocks noChangeShapeType="1"/>
          </p:cNvSpPr>
          <p:nvPr/>
        </p:nvSpPr>
        <p:spPr bwMode="auto">
          <a:xfrm>
            <a:off x="6008427" y="5962697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7" name="Rectangle 87"/>
          <p:cNvSpPr>
            <a:spLocks noChangeArrowheads="1"/>
          </p:cNvSpPr>
          <p:nvPr/>
        </p:nvSpPr>
        <p:spPr bwMode="auto">
          <a:xfrm>
            <a:off x="2198427" y="36766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000000"/>
                </a:solidFill>
                <a:latin typeface="Times New Roman" pitchFamily="18" charset="0"/>
              </a:rPr>
              <a:t>LC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68" name="Rectangle 88"/>
          <p:cNvSpPr>
            <a:spLocks noChangeArrowheads="1"/>
          </p:cNvSpPr>
          <p:nvPr/>
        </p:nvSpPr>
        <p:spPr bwMode="auto">
          <a:xfrm>
            <a:off x="3951027" y="36766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000000"/>
                </a:solidFill>
                <a:latin typeface="Times New Roman" pitchFamily="18" charset="0"/>
              </a:rPr>
              <a:t>LC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69" name="Rectangle 89"/>
          <p:cNvSpPr>
            <a:spLocks noChangeArrowheads="1"/>
          </p:cNvSpPr>
          <p:nvPr/>
        </p:nvSpPr>
        <p:spPr bwMode="auto">
          <a:xfrm>
            <a:off x="5703627" y="36766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000000"/>
                </a:solidFill>
                <a:latin typeface="Times New Roman" pitchFamily="18" charset="0"/>
              </a:rPr>
              <a:t>LC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0" name="Rectangle 90"/>
          <p:cNvSpPr>
            <a:spLocks noChangeArrowheads="1"/>
          </p:cNvSpPr>
          <p:nvPr/>
        </p:nvSpPr>
        <p:spPr bwMode="auto">
          <a:xfrm>
            <a:off x="2198427" y="54292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000000"/>
                </a:solidFill>
                <a:latin typeface="Times New Roman" pitchFamily="18" charset="0"/>
              </a:rPr>
              <a:t>LC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1" name="Rectangle 91"/>
          <p:cNvSpPr>
            <a:spLocks noChangeArrowheads="1"/>
          </p:cNvSpPr>
          <p:nvPr/>
        </p:nvSpPr>
        <p:spPr bwMode="auto">
          <a:xfrm>
            <a:off x="3951027" y="54292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000000"/>
                </a:solidFill>
                <a:latin typeface="Times New Roman" pitchFamily="18" charset="0"/>
              </a:rPr>
              <a:t>LC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2" name="Rectangle 92"/>
          <p:cNvSpPr>
            <a:spLocks noChangeArrowheads="1"/>
          </p:cNvSpPr>
          <p:nvPr/>
        </p:nvSpPr>
        <p:spPr bwMode="auto">
          <a:xfrm>
            <a:off x="5703627" y="54292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000000"/>
                </a:solidFill>
                <a:latin typeface="Times New Roman" pitchFamily="18" charset="0"/>
              </a:rPr>
              <a:t>LC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3" name="Rectangle 93"/>
          <p:cNvSpPr>
            <a:spLocks noChangeArrowheads="1"/>
          </p:cNvSpPr>
          <p:nvPr/>
        </p:nvSpPr>
        <p:spPr bwMode="auto">
          <a:xfrm>
            <a:off x="2579427" y="23050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smtClean="0">
                <a:solidFill>
                  <a:srgbClr val="FF3300"/>
                </a:solidFill>
                <a:latin typeface="Times New Roman" pitchFamily="18" charset="0"/>
              </a:rPr>
              <a:t>R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4" name="Rectangle 94"/>
          <p:cNvSpPr>
            <a:spLocks noChangeArrowheads="1"/>
          </p:cNvSpPr>
          <p:nvPr/>
        </p:nvSpPr>
        <p:spPr bwMode="auto">
          <a:xfrm>
            <a:off x="4255827" y="23050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smtClean="0">
                <a:solidFill>
                  <a:srgbClr val="66FF33"/>
                </a:solidFill>
                <a:latin typeface="Times New Roman" pitchFamily="18" charset="0"/>
              </a:rPr>
              <a:t>G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5" name="Rectangle 95"/>
          <p:cNvSpPr>
            <a:spLocks noChangeArrowheads="1"/>
          </p:cNvSpPr>
          <p:nvPr/>
        </p:nvSpPr>
        <p:spPr bwMode="auto">
          <a:xfrm>
            <a:off x="5932227" y="2305097"/>
            <a:ext cx="3810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smtClean="0">
                <a:solidFill>
                  <a:srgbClr val="009999"/>
                </a:solidFill>
                <a:latin typeface="Times New Roman" pitchFamily="18" charset="0"/>
              </a:rPr>
              <a:t>B</a:t>
            </a:r>
            <a:endParaRPr lang="cs-CZ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6" name="Rectangle 96"/>
          <p:cNvSpPr>
            <a:spLocks noChangeArrowheads="1"/>
          </p:cNvSpPr>
          <p:nvPr/>
        </p:nvSpPr>
        <p:spPr bwMode="auto">
          <a:xfrm>
            <a:off x="6694227" y="2762297"/>
            <a:ext cx="16002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FF"/>
                </a:solidFill>
                <a:latin typeface="Times New Roman" pitchFamily="18" charset="0"/>
              </a:rPr>
              <a:t>Adresácia</a:t>
            </a:r>
            <a:r>
              <a:rPr lang="cs-CZ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FFFFFF"/>
                </a:solidFill>
                <a:latin typeface="Times New Roman" pitchFamily="18" charset="0"/>
              </a:rPr>
              <a:t>riadka</a:t>
            </a:r>
            <a:endParaRPr lang="cs-CZ" sz="24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577" name="Rectangle 97"/>
          <p:cNvSpPr>
            <a:spLocks noChangeArrowheads="1"/>
          </p:cNvSpPr>
          <p:nvPr/>
        </p:nvSpPr>
        <p:spPr bwMode="auto">
          <a:xfrm>
            <a:off x="1055427" y="6038897"/>
            <a:ext cx="16764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FF"/>
                </a:solidFill>
                <a:latin typeface="Times New Roman" pitchFamily="18" charset="0"/>
              </a:rPr>
              <a:t>Adresácia</a:t>
            </a:r>
            <a:r>
              <a:rPr lang="cs-CZ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FFFFFF"/>
                </a:solidFill>
                <a:latin typeface="Times New Roman" pitchFamily="18" charset="0"/>
              </a:rPr>
              <a:t>stĺpca</a:t>
            </a:r>
            <a:endParaRPr lang="cs-CZ" sz="24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578" name="Rectangle 98"/>
          <p:cNvSpPr>
            <a:spLocks noChangeArrowheads="1"/>
          </p:cNvSpPr>
          <p:nvPr/>
        </p:nvSpPr>
        <p:spPr bwMode="auto">
          <a:xfrm>
            <a:off x="6389427" y="4057697"/>
            <a:ext cx="18288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FF"/>
                </a:solidFill>
                <a:latin typeface="Times New Roman" pitchFamily="18" charset="0"/>
              </a:rPr>
              <a:t>Spoločná</a:t>
            </a:r>
            <a:r>
              <a:rPr lang="cs-CZ" dirty="0" smtClean="0">
                <a:solidFill>
                  <a:srgbClr val="FFFFFF"/>
                </a:solidFill>
                <a:latin typeface="Times New Roman" pitchFamily="18" charset="0"/>
              </a:rPr>
              <a:t> elektroda</a:t>
            </a:r>
            <a:endParaRPr lang="cs-CZ" sz="24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579" name="Rectangle 99"/>
          <p:cNvSpPr>
            <a:spLocks noChangeArrowheads="1"/>
          </p:cNvSpPr>
          <p:nvPr/>
        </p:nvSpPr>
        <p:spPr bwMode="auto">
          <a:xfrm>
            <a:off x="6237027" y="6267497"/>
            <a:ext cx="21336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FFFFFF"/>
                </a:solidFill>
                <a:latin typeface="Times New Roman" pitchFamily="18" charset="0"/>
              </a:rPr>
              <a:t>LC = Liquid Crystal</a:t>
            </a:r>
            <a:endParaRPr lang="cs-CZ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2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TN LCD monitory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b="1" dirty="0" smtClean="0"/>
              <a:t>TN</a:t>
            </a:r>
            <a:r>
              <a:rPr lang="en-US" sz="2000" dirty="0"/>
              <a:t> </a:t>
            </a:r>
            <a:r>
              <a:rPr lang="en-US" sz="2000" dirty="0" err="1"/>
              <a:t>znamená</a:t>
            </a:r>
            <a:r>
              <a:rPr lang="en-US" sz="2000" dirty="0"/>
              <a:t> Twisted </a:t>
            </a:r>
            <a:r>
              <a:rPr lang="en-US" sz="2000" dirty="0" err="1" smtClean="0"/>
              <a:t>Nematic</a:t>
            </a:r>
            <a:r>
              <a:rPr lang="sk-SK" sz="2000" dirty="0" smtClean="0"/>
              <a:t>(skrutkovica)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pracuje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princípe</a:t>
            </a:r>
            <a:r>
              <a:rPr lang="en-US" sz="2000" dirty="0"/>
              <a:t> </a:t>
            </a:r>
            <a:r>
              <a:rPr lang="en-US" sz="2000" dirty="0" err="1"/>
              <a:t>rúrok</a:t>
            </a:r>
            <a:r>
              <a:rPr lang="en-US" sz="2000" dirty="0"/>
              <a:t> </a:t>
            </a:r>
            <a:r>
              <a:rPr lang="en-US" sz="2000" dirty="0" err="1"/>
              <a:t>tekutých</a:t>
            </a:r>
            <a:r>
              <a:rPr lang="en-US" sz="2000" dirty="0"/>
              <a:t> </a:t>
            </a:r>
            <a:r>
              <a:rPr lang="en-US" sz="2000" dirty="0" err="1"/>
              <a:t>kryštálov</a:t>
            </a:r>
            <a:r>
              <a:rPr lang="en-US" sz="2000" dirty="0"/>
              <a:t>, </a:t>
            </a:r>
            <a:r>
              <a:rPr lang="en-US" sz="2000" dirty="0" err="1"/>
              <a:t>ktoré</a:t>
            </a:r>
            <a:r>
              <a:rPr lang="en-US" sz="2000" dirty="0"/>
              <a:t> </a:t>
            </a:r>
            <a:r>
              <a:rPr lang="en-US" sz="2000" dirty="0" err="1"/>
              <a:t>sú</a:t>
            </a:r>
            <a:r>
              <a:rPr lang="en-US" sz="2000" dirty="0"/>
              <a:t> </a:t>
            </a:r>
            <a:r>
              <a:rPr lang="en-US" sz="2000" dirty="0" err="1"/>
              <a:t>usporiadané</a:t>
            </a:r>
            <a:r>
              <a:rPr lang="en-US" sz="2000" dirty="0"/>
              <a:t> v </a:t>
            </a:r>
            <a:r>
              <a:rPr lang="en-US" sz="2000" dirty="0" err="1"/>
              <a:t>tvare</a:t>
            </a:r>
            <a:r>
              <a:rPr lang="en-US" sz="2000" dirty="0"/>
              <a:t> </a:t>
            </a:r>
            <a:r>
              <a:rPr lang="en-US" sz="2000" dirty="0" err="1"/>
              <a:t>podlhovastého</a:t>
            </a:r>
            <a:r>
              <a:rPr lang="en-US" sz="2000" dirty="0"/>
              <a:t> </a:t>
            </a:r>
            <a:r>
              <a:rPr lang="en-US" sz="2000" dirty="0" err="1"/>
              <a:t>špirály</a:t>
            </a:r>
            <a:r>
              <a:rPr lang="en-US" sz="2000" dirty="0"/>
              <a:t>  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sk-SK" sz="2000" dirty="0" err="1"/>
              <a:t>Nematic</a:t>
            </a:r>
            <a:r>
              <a:rPr lang="sk-SK" sz="2000" dirty="0"/>
              <a:t>=</a:t>
            </a:r>
            <a:r>
              <a:rPr lang="en-US" sz="2000" dirty="0" err="1"/>
              <a:t>týkajú</a:t>
            </a:r>
            <a:r>
              <a:rPr lang="sk-SK" sz="2000" dirty="0" err="1"/>
              <a:t>ce</a:t>
            </a:r>
            <a:r>
              <a:rPr lang="sk-SK" sz="2000" dirty="0"/>
              <a:t> sa</a:t>
            </a:r>
            <a:r>
              <a:rPr lang="en-US" sz="2000" dirty="0"/>
              <a:t> </a:t>
            </a:r>
            <a:r>
              <a:rPr lang="en-US" sz="2000" dirty="0" err="1"/>
              <a:t>alebo</a:t>
            </a:r>
            <a:r>
              <a:rPr lang="en-US" sz="2000" dirty="0"/>
              <a:t> </a:t>
            </a:r>
            <a:r>
              <a:rPr lang="en-US" sz="2000" dirty="0" err="1"/>
              <a:t>označujú</a:t>
            </a:r>
            <a:r>
              <a:rPr lang="sk-SK" sz="2000" dirty="0" err="1"/>
              <a:t>ce</a:t>
            </a:r>
            <a:r>
              <a:rPr lang="en-US" sz="2000" dirty="0"/>
              <a:t> </a:t>
            </a:r>
            <a:r>
              <a:rPr lang="en-US" sz="2000" dirty="0" err="1"/>
              <a:t>stav</a:t>
            </a:r>
            <a:r>
              <a:rPr lang="en-US" sz="2000" dirty="0"/>
              <a:t> </a:t>
            </a:r>
            <a:r>
              <a:rPr lang="en-US" sz="2000" dirty="0" err="1"/>
              <a:t>tekutého</a:t>
            </a:r>
            <a:r>
              <a:rPr lang="en-US" sz="2000" dirty="0"/>
              <a:t> </a:t>
            </a:r>
            <a:r>
              <a:rPr lang="en-US" sz="2000" dirty="0" err="1"/>
              <a:t>kryštálu</a:t>
            </a:r>
            <a:r>
              <a:rPr lang="en-US" sz="2000" dirty="0"/>
              <a:t>, v </a:t>
            </a:r>
            <a:r>
              <a:rPr lang="en-US" sz="2000" dirty="0" err="1"/>
              <a:t>ktorom</a:t>
            </a:r>
            <a:r>
              <a:rPr lang="en-US" sz="2000" dirty="0"/>
              <a:t> </a:t>
            </a:r>
            <a:r>
              <a:rPr lang="en-US" sz="2000" dirty="0" err="1"/>
              <a:t>sú</a:t>
            </a:r>
            <a:r>
              <a:rPr lang="en-US" sz="2000" dirty="0"/>
              <a:t> </a:t>
            </a:r>
            <a:r>
              <a:rPr lang="en-US" sz="2000" dirty="0" err="1"/>
              <a:t>molekuly</a:t>
            </a:r>
            <a:r>
              <a:rPr lang="en-US" sz="2000" dirty="0"/>
              <a:t> </a:t>
            </a:r>
            <a:r>
              <a:rPr lang="en-US" sz="2000" dirty="0" err="1"/>
              <a:t>orientované</a:t>
            </a:r>
            <a:r>
              <a:rPr lang="en-US" sz="2000" dirty="0"/>
              <a:t> </a:t>
            </a:r>
            <a:r>
              <a:rPr lang="en-US" sz="2000" dirty="0" err="1"/>
              <a:t>paralelne</a:t>
            </a:r>
            <a:r>
              <a:rPr lang="en-US" sz="2000" dirty="0"/>
              <a:t>, ale </a:t>
            </a:r>
            <a:r>
              <a:rPr lang="en-US" sz="2000" dirty="0" err="1"/>
              <a:t>nie</a:t>
            </a:r>
            <a:r>
              <a:rPr lang="en-US" sz="2000" dirty="0"/>
              <a:t> </a:t>
            </a:r>
            <a:r>
              <a:rPr lang="en-US" sz="2000" dirty="0" err="1"/>
              <a:t>sú</a:t>
            </a:r>
            <a:r>
              <a:rPr lang="en-US" sz="2000" dirty="0"/>
              <a:t> </a:t>
            </a:r>
            <a:r>
              <a:rPr lang="en-US" sz="2000" dirty="0" err="1"/>
              <a:t>usporiadané</a:t>
            </a:r>
            <a:r>
              <a:rPr lang="en-US" sz="2000" dirty="0"/>
              <a:t> v </a:t>
            </a:r>
            <a:r>
              <a:rPr lang="en-US" sz="2000" dirty="0" err="1"/>
              <a:t>dobre</a:t>
            </a:r>
            <a:r>
              <a:rPr lang="en-US" sz="2000" dirty="0"/>
              <a:t> </a:t>
            </a:r>
            <a:r>
              <a:rPr lang="en-US" sz="2000" dirty="0" err="1"/>
              <a:t>definovaných</a:t>
            </a:r>
            <a:r>
              <a:rPr lang="en-US" sz="2000" dirty="0"/>
              <a:t> </a:t>
            </a:r>
            <a:r>
              <a:rPr lang="en-US" sz="2000" dirty="0" err="1"/>
              <a:t>rovinách</a:t>
            </a:r>
            <a:endParaRPr lang="sk-SK" sz="2000" dirty="0" smtClean="0"/>
          </a:p>
          <a:p>
            <a:r>
              <a:rPr lang="sk-SK" sz="2000" dirty="0" smtClean="0"/>
              <a:t>P</a:t>
            </a:r>
            <a:r>
              <a:rPr lang="en-US" sz="2000" dirty="0" err="1" smtClean="0"/>
              <a:t>ri</a:t>
            </a:r>
            <a:r>
              <a:rPr lang="en-US" sz="2000" dirty="0" smtClean="0"/>
              <a:t> </a:t>
            </a:r>
            <a:r>
              <a:rPr lang="en-US" sz="2000" dirty="0" err="1"/>
              <a:t>použití</a:t>
            </a:r>
            <a:r>
              <a:rPr lang="en-US" sz="2000" dirty="0"/>
              <a:t> </a:t>
            </a:r>
            <a:r>
              <a:rPr lang="en-US" sz="2000" dirty="0" err="1"/>
              <a:t>určitého</a:t>
            </a:r>
            <a:r>
              <a:rPr lang="en-US" sz="2000" dirty="0"/>
              <a:t> </a:t>
            </a:r>
            <a:r>
              <a:rPr lang="en-US" sz="2000" dirty="0" err="1"/>
              <a:t>napätia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sk-SK" sz="2000" dirty="0" smtClean="0"/>
              <a:t>kryštály </a:t>
            </a:r>
            <a:r>
              <a:rPr lang="en-US" sz="2000" dirty="0" err="1" smtClean="0"/>
              <a:t>otáča</a:t>
            </a:r>
            <a:r>
              <a:rPr lang="sk-SK" sz="2000" dirty="0" err="1" smtClean="0"/>
              <a:t>jú</a:t>
            </a:r>
            <a:r>
              <a:rPr lang="en-US" sz="2000" dirty="0" smtClean="0"/>
              <a:t> </a:t>
            </a:r>
            <a:r>
              <a:rPr lang="en-US" sz="2000" dirty="0" err="1"/>
              <a:t>okolo</a:t>
            </a:r>
            <a:r>
              <a:rPr lang="en-US" sz="2000" dirty="0"/>
              <a:t> </a:t>
            </a:r>
            <a:r>
              <a:rPr lang="en-US" sz="2000" dirty="0" err="1"/>
              <a:t>pozdĺžnej</a:t>
            </a:r>
            <a:r>
              <a:rPr lang="en-US" sz="2000" dirty="0"/>
              <a:t> </a:t>
            </a:r>
            <a:r>
              <a:rPr lang="en-US" sz="2000" dirty="0" err="1"/>
              <a:t>špirálovej</a:t>
            </a:r>
            <a:r>
              <a:rPr lang="en-US" sz="2000" dirty="0"/>
              <a:t> </a:t>
            </a:r>
            <a:r>
              <a:rPr lang="en-US" sz="2000" dirty="0" err="1"/>
              <a:t>osi</a:t>
            </a:r>
            <a:r>
              <a:rPr lang="en-US" sz="2000" dirty="0"/>
              <a:t> </a:t>
            </a:r>
            <a:endParaRPr lang="sk-SK" sz="2000" dirty="0" smtClean="0"/>
          </a:p>
          <a:p>
            <a:r>
              <a:rPr lang="sk-SK" sz="2000" dirty="0" smtClean="0"/>
              <a:t>V </a:t>
            </a:r>
            <a:r>
              <a:rPr lang="en-US" sz="2000" dirty="0" smtClean="0"/>
              <a:t> </a:t>
            </a:r>
            <a:r>
              <a:rPr lang="en-US" sz="2000" dirty="0" err="1"/>
              <a:t>závislosti</a:t>
            </a:r>
            <a:r>
              <a:rPr lang="en-US" sz="2000" dirty="0"/>
              <a:t> od </a:t>
            </a:r>
            <a:r>
              <a:rPr lang="en-US" sz="2000" dirty="0" err="1"/>
              <a:t>stupňa</a:t>
            </a:r>
            <a:r>
              <a:rPr lang="en-US" sz="2000" dirty="0"/>
              <a:t> </a:t>
            </a:r>
            <a:r>
              <a:rPr lang="en-US" sz="2000" dirty="0" err="1"/>
              <a:t>orientácie</a:t>
            </a:r>
            <a:r>
              <a:rPr lang="en-US" sz="2000" dirty="0"/>
              <a:t> </a:t>
            </a:r>
            <a:r>
              <a:rPr lang="en-US" sz="2000" dirty="0" err="1"/>
              <a:t>prechádza</a:t>
            </a:r>
            <a:r>
              <a:rPr lang="en-US" sz="2000" dirty="0"/>
              <a:t> </a:t>
            </a:r>
            <a:r>
              <a:rPr lang="en-US" sz="2000" dirty="0" err="1"/>
              <a:t>svetlo</a:t>
            </a:r>
            <a:r>
              <a:rPr lang="en-US" sz="2000" dirty="0"/>
              <a:t>. </a:t>
            </a:r>
            <a:endParaRPr lang="sk-SK" sz="2000" dirty="0" smtClean="0"/>
          </a:p>
          <a:p>
            <a:r>
              <a:rPr lang="en-US" sz="2000" b="1" dirty="0" err="1"/>
              <a:t>Problémom</a:t>
            </a:r>
            <a:r>
              <a:rPr lang="en-US" sz="2000" dirty="0"/>
              <a:t> s </a:t>
            </a:r>
            <a:r>
              <a:rPr lang="en-US" sz="2000" dirty="0" err="1"/>
              <a:t>týmito</a:t>
            </a:r>
            <a:r>
              <a:rPr lang="en-US" sz="2000" dirty="0"/>
              <a:t> </a:t>
            </a:r>
            <a:r>
              <a:rPr lang="en-US" sz="2000" dirty="0" err="1"/>
              <a:t>panelmi</a:t>
            </a:r>
            <a:r>
              <a:rPr lang="en-US" sz="2000" dirty="0"/>
              <a:t> je, </a:t>
            </a:r>
            <a:r>
              <a:rPr lang="en-US" sz="2000" dirty="0" err="1"/>
              <a:t>že</a:t>
            </a:r>
            <a:r>
              <a:rPr lang="en-US" sz="2000" dirty="0"/>
              <a:t> </a:t>
            </a:r>
            <a:r>
              <a:rPr lang="en-US" sz="2000" dirty="0" err="1"/>
              <a:t>existuje</a:t>
            </a:r>
            <a:r>
              <a:rPr lang="en-US" sz="2000" dirty="0"/>
              <a:t> </a:t>
            </a:r>
            <a:r>
              <a:rPr lang="en-US" sz="2000" dirty="0" err="1"/>
              <a:t>veľký</a:t>
            </a:r>
            <a:r>
              <a:rPr lang="en-US" sz="2000" dirty="0"/>
              <a:t> </a:t>
            </a:r>
            <a:r>
              <a:rPr lang="en-US" sz="2000" b="1" dirty="0" err="1"/>
              <a:t>rozptyl</a:t>
            </a:r>
            <a:r>
              <a:rPr lang="en-US" sz="2000" b="1" dirty="0"/>
              <a:t> </a:t>
            </a:r>
            <a:r>
              <a:rPr lang="en-US" sz="2000" b="1" dirty="0" err="1"/>
              <a:t>svetla</a:t>
            </a:r>
            <a:r>
              <a:rPr lang="en-US" sz="2000" dirty="0"/>
              <a:t> . </a:t>
            </a:r>
            <a:endParaRPr lang="sk-SK" sz="2000" dirty="0" smtClean="0"/>
          </a:p>
          <a:p>
            <a:r>
              <a:rPr lang="en-US" sz="2000" dirty="0" err="1" smtClean="0"/>
              <a:t>Tiež</a:t>
            </a:r>
            <a:r>
              <a:rPr lang="en-US" sz="2000" dirty="0"/>
              <a:t> </a:t>
            </a:r>
            <a:r>
              <a:rPr lang="en-US" sz="2000" b="1" dirty="0" err="1"/>
              <a:t>uhol</a:t>
            </a:r>
            <a:r>
              <a:rPr lang="en-US" sz="2000" b="1" dirty="0"/>
              <a:t> </a:t>
            </a:r>
            <a:r>
              <a:rPr lang="en-US" sz="2000" b="1" dirty="0" err="1"/>
              <a:t>pohľadu</a:t>
            </a:r>
            <a:r>
              <a:rPr lang="en-US" sz="2000" dirty="0"/>
              <a:t> je </a:t>
            </a:r>
            <a:r>
              <a:rPr lang="en-US" sz="2000" dirty="0" err="1"/>
              <a:t>pomerne</a:t>
            </a:r>
            <a:r>
              <a:rPr lang="en-US" sz="2000" dirty="0"/>
              <a:t> </a:t>
            </a:r>
            <a:r>
              <a:rPr lang="en-US" sz="2000" b="1" dirty="0" err="1"/>
              <a:t>malý</a:t>
            </a:r>
            <a:r>
              <a:rPr lang="en-US" sz="2000" dirty="0"/>
              <a:t> </a:t>
            </a:r>
            <a:r>
              <a:rPr lang="en-US" sz="2000" dirty="0" smtClean="0"/>
              <a:t>,</a:t>
            </a:r>
            <a:endParaRPr lang="sk-SK" sz="2000" dirty="0" smtClean="0"/>
          </a:p>
          <a:p>
            <a:r>
              <a:rPr lang="sk-SK" sz="2000" dirty="0" smtClean="0"/>
              <a:t>O</a:t>
            </a:r>
            <a:r>
              <a:rPr lang="en-US" sz="2000" dirty="0" err="1" smtClean="0"/>
              <a:t>braz</a:t>
            </a:r>
            <a:r>
              <a:rPr lang="en-US" sz="2000" dirty="0" smtClean="0"/>
              <a:t> </a:t>
            </a:r>
            <a:r>
              <a:rPr lang="en-US" sz="2000" dirty="0" err="1"/>
              <a:t>bude</a:t>
            </a:r>
            <a:r>
              <a:rPr lang="en-US" sz="2000" dirty="0"/>
              <a:t> </a:t>
            </a:r>
            <a:r>
              <a:rPr lang="en-US" sz="2000" dirty="0" err="1" smtClean="0"/>
              <a:t>tmavš</a:t>
            </a:r>
            <a:r>
              <a:rPr lang="sk-SK" sz="2000" dirty="0" smtClean="0"/>
              <a:t>í</a:t>
            </a:r>
            <a:r>
              <a:rPr lang="en-US" sz="2000" dirty="0" smtClean="0"/>
              <a:t> </a:t>
            </a:r>
            <a:r>
              <a:rPr lang="en-US" sz="2000" dirty="0" err="1"/>
              <a:t>alebo</a:t>
            </a:r>
            <a:r>
              <a:rPr lang="en-US" sz="2000" dirty="0"/>
              <a:t> </a:t>
            </a:r>
            <a:r>
              <a:rPr lang="en-US" sz="2000" dirty="0" err="1" smtClean="0"/>
              <a:t>svetlejš</a:t>
            </a:r>
            <a:r>
              <a:rPr lang="sk-SK" sz="2000" dirty="0" smtClean="0"/>
              <a:t>í</a:t>
            </a:r>
            <a:r>
              <a:rPr lang="en-US" sz="2000" dirty="0" smtClean="0"/>
              <a:t>, </a:t>
            </a:r>
            <a:r>
              <a:rPr lang="en-US" sz="2000" dirty="0"/>
              <a:t>v </a:t>
            </a:r>
            <a:r>
              <a:rPr lang="en-US" sz="2000" dirty="0" err="1"/>
              <a:t>závislosti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uhle</a:t>
            </a:r>
            <a:r>
              <a:rPr lang="en-US" sz="2000" dirty="0"/>
              <a:t>, z </a:t>
            </a:r>
            <a:r>
              <a:rPr lang="en-US" sz="2000" dirty="0" err="1"/>
              <a:t>ktorého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 smtClean="0"/>
              <a:t>zobraz</a:t>
            </a:r>
            <a:r>
              <a:rPr lang="sk-SK" sz="2000" dirty="0" smtClean="0"/>
              <a:t>uje</a:t>
            </a:r>
            <a:r>
              <a:rPr lang="en-US" sz="2000" dirty="0" smtClean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monitore</a:t>
            </a:r>
            <a:r>
              <a:rPr lang="en-US" sz="2000" dirty="0"/>
              <a:t>. </a:t>
            </a:r>
            <a:endParaRPr lang="sk-SK" sz="2000" dirty="0" smtClean="0"/>
          </a:p>
          <a:p>
            <a:r>
              <a:rPr lang="en-US" sz="2000" dirty="0" smtClean="0"/>
              <a:t>S </a:t>
            </a:r>
            <a:r>
              <a:rPr lang="en-US" sz="2000" dirty="0" err="1"/>
              <a:t>lacnejšími</a:t>
            </a:r>
            <a:r>
              <a:rPr lang="en-US" sz="2000" dirty="0"/>
              <a:t> </a:t>
            </a:r>
            <a:r>
              <a:rPr lang="en-US" sz="2000" dirty="0" err="1"/>
              <a:t>modelmi</a:t>
            </a:r>
            <a:r>
              <a:rPr lang="en-US" sz="2000" dirty="0"/>
              <a:t> je </a:t>
            </a:r>
            <a:r>
              <a:rPr lang="en-US" sz="2000" dirty="0" err="1"/>
              <a:t>táto</a:t>
            </a:r>
            <a:r>
              <a:rPr lang="en-US" sz="2000" dirty="0"/>
              <a:t> </a:t>
            </a:r>
            <a:r>
              <a:rPr lang="en-US" sz="2000" dirty="0" err="1"/>
              <a:t>zmena</a:t>
            </a:r>
            <a:r>
              <a:rPr lang="en-US" sz="2000" dirty="0"/>
              <a:t> </a:t>
            </a:r>
            <a:r>
              <a:rPr lang="en-US" sz="2000" dirty="0" err="1"/>
              <a:t>farby</a:t>
            </a:r>
            <a:r>
              <a:rPr lang="en-US" sz="2000" dirty="0"/>
              <a:t> a </a:t>
            </a:r>
            <a:r>
              <a:rPr lang="en-US" sz="2000" dirty="0" err="1"/>
              <a:t>osvetlenia</a:t>
            </a:r>
            <a:r>
              <a:rPr lang="en-US" sz="2000" dirty="0"/>
              <a:t> </a:t>
            </a:r>
            <a:r>
              <a:rPr lang="en-US" sz="2000" dirty="0" err="1"/>
              <a:t>viditeľná</a:t>
            </a:r>
            <a:r>
              <a:rPr lang="en-US" sz="2000" dirty="0"/>
              <a:t> </a:t>
            </a:r>
            <a:r>
              <a:rPr lang="en-US" sz="2000" dirty="0" err="1"/>
              <a:t>aj</a:t>
            </a:r>
            <a:r>
              <a:rPr lang="en-US" sz="2000" dirty="0"/>
              <a:t> </a:t>
            </a:r>
            <a:r>
              <a:rPr lang="en-US" sz="2000" dirty="0" err="1"/>
              <a:t>vtedy</a:t>
            </a:r>
            <a:r>
              <a:rPr lang="en-US" sz="2000" dirty="0"/>
              <a:t>, </a:t>
            </a:r>
            <a:r>
              <a:rPr lang="en-US" sz="2000" dirty="0" err="1"/>
              <a:t>keď</a:t>
            </a:r>
            <a:r>
              <a:rPr lang="en-US" sz="2000" dirty="0"/>
              <a:t> je monitor </a:t>
            </a:r>
            <a:r>
              <a:rPr lang="en-US" sz="2000" dirty="0" err="1"/>
              <a:t>videný</a:t>
            </a:r>
            <a:r>
              <a:rPr lang="en-US" sz="2000" dirty="0"/>
              <a:t> v </a:t>
            </a:r>
            <a:r>
              <a:rPr lang="en-US" sz="2000" dirty="0" err="1"/>
              <a:t>pravých</a:t>
            </a:r>
            <a:r>
              <a:rPr lang="en-US" sz="2000" dirty="0"/>
              <a:t> </a:t>
            </a:r>
            <a:r>
              <a:rPr lang="en-US" sz="2000" dirty="0" err="1"/>
              <a:t>uhloch</a:t>
            </a:r>
            <a:r>
              <a:rPr lang="en-US" sz="2000" dirty="0" smtClean="0"/>
              <a:t>.</a:t>
            </a:r>
            <a:endParaRPr lang="sk-SK" sz="2000" dirty="0" smtClean="0"/>
          </a:p>
        </p:txBody>
      </p:sp>
    </p:spTree>
    <p:extLst>
      <p:ext uri="{BB962C8B-B14F-4D97-AF65-F5344CB8AC3E}">
        <p14:creationId xmlns:p14="http://schemas.microsoft.com/office/powerpoint/2010/main" val="11612045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Chladenie vodným blokom</a:t>
            </a:r>
            <a:endParaRPr lang="sk-SK" dirty="0"/>
          </a:p>
        </p:txBody>
      </p:sp>
      <p:pic>
        <p:nvPicPr>
          <p:cNvPr id="9218" name="Picture 2" descr="http://pretaktovanie.sk/obr/chladice/vga/hr_03_midlet/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51657"/>
            <a:ext cx="6801032" cy="50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1463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TN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67837"/>
            <a:ext cx="5256584" cy="485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8129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/>
              <a:t>LCD monitor IPS</a:t>
            </a:r>
            <a:br>
              <a:rPr lang="en-US" dirty="0"/>
            </a:b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sz="2800" dirty="0"/>
              <a:t>Technológia </a:t>
            </a:r>
            <a:r>
              <a:rPr lang="pt-BR" sz="2800" b="1" dirty="0"/>
              <a:t>IPS</a:t>
            </a:r>
            <a:r>
              <a:rPr lang="pt-BR" sz="2800" dirty="0"/>
              <a:t> patrí do </a:t>
            </a:r>
            <a:r>
              <a:rPr lang="sk-SK" sz="2800" dirty="0" smtClean="0"/>
              <a:t>podskupiny</a:t>
            </a:r>
            <a:r>
              <a:rPr lang="pt-BR" sz="2800" dirty="0" smtClean="0"/>
              <a:t> </a:t>
            </a:r>
            <a:r>
              <a:rPr lang="pt-BR" sz="2800" dirty="0"/>
              <a:t>TFT monitora</a:t>
            </a:r>
            <a:r>
              <a:rPr lang="pt-BR" sz="2800" dirty="0" smtClean="0"/>
              <a:t>.</a:t>
            </a:r>
            <a:endParaRPr lang="sk-SK" sz="2800" dirty="0" smtClean="0"/>
          </a:p>
          <a:p>
            <a:r>
              <a:rPr lang="en-US" sz="2800" b="1" dirty="0"/>
              <a:t>IPS LCD </a:t>
            </a:r>
            <a:r>
              <a:rPr lang="en-US" sz="2800" b="1" dirty="0" err="1"/>
              <a:t>obrazovky</a:t>
            </a:r>
            <a:r>
              <a:rPr lang="en-US" sz="2800" dirty="0"/>
              <a:t> </a:t>
            </a:r>
            <a:r>
              <a:rPr lang="en-US" sz="2800" dirty="0" err="1"/>
              <a:t>sú</a:t>
            </a:r>
            <a:r>
              <a:rPr lang="en-US" sz="2800" dirty="0"/>
              <a:t> </a:t>
            </a:r>
            <a:r>
              <a:rPr lang="en-US" sz="2800" dirty="0" err="1"/>
              <a:t>oveľa</a:t>
            </a:r>
            <a:r>
              <a:rPr lang="en-US" sz="2800" dirty="0"/>
              <a:t> </a:t>
            </a:r>
            <a:r>
              <a:rPr lang="en-US" sz="2800" dirty="0" err="1"/>
              <a:t>zložitejšie</a:t>
            </a:r>
            <a:r>
              <a:rPr lang="en-US" sz="2800" dirty="0"/>
              <a:t> a </a:t>
            </a:r>
            <a:r>
              <a:rPr lang="en-US" sz="2800" dirty="0" err="1"/>
              <a:t>majú</a:t>
            </a:r>
            <a:r>
              <a:rPr lang="en-US" sz="2800" dirty="0"/>
              <a:t> </a:t>
            </a:r>
            <a:r>
              <a:rPr lang="sk-SK" sz="2800" dirty="0" smtClean="0"/>
              <a:t>dlhší </a:t>
            </a:r>
            <a:r>
              <a:rPr lang="en-US" sz="2800" b="1" dirty="0" smtClean="0"/>
              <a:t> </a:t>
            </a:r>
            <a:r>
              <a:rPr lang="en-US" sz="2800" b="1" dirty="0" err="1"/>
              <a:t>čas</a:t>
            </a:r>
            <a:r>
              <a:rPr lang="en-US" sz="2800" b="1" dirty="0"/>
              <a:t> </a:t>
            </a:r>
            <a:r>
              <a:rPr lang="en-US" sz="2800" b="1" dirty="0" err="1"/>
              <a:t>odozvy</a:t>
            </a:r>
            <a:r>
              <a:rPr lang="en-US" sz="2800" b="1" dirty="0"/>
              <a:t> v</a:t>
            </a:r>
            <a:r>
              <a:rPr lang="en-US" sz="2800" dirty="0"/>
              <a:t> </a:t>
            </a:r>
            <a:r>
              <a:rPr lang="en-US" sz="2800" dirty="0" err="1"/>
              <a:t>porovnaní</a:t>
            </a:r>
            <a:r>
              <a:rPr lang="en-US" sz="2800" dirty="0"/>
              <a:t> s TFT </a:t>
            </a:r>
            <a:r>
              <a:rPr lang="en-US" sz="2800" dirty="0" err="1"/>
              <a:t>obrazovkami</a:t>
            </a:r>
            <a:r>
              <a:rPr lang="en-US" sz="2800" dirty="0" smtClean="0"/>
              <a:t>,</a:t>
            </a:r>
            <a:endParaRPr lang="sk-SK" sz="2800" dirty="0" smtClean="0"/>
          </a:p>
          <a:p>
            <a:r>
              <a:rPr lang="sk-SK" sz="2800" dirty="0" smtClean="0"/>
              <a:t>Je to preto že</a:t>
            </a:r>
            <a:r>
              <a:rPr lang="en-US" sz="2800" dirty="0" smtClean="0"/>
              <a:t> </a:t>
            </a:r>
            <a:r>
              <a:rPr lang="en-US" sz="2800" dirty="0" err="1"/>
              <a:t>majú</a:t>
            </a:r>
            <a:r>
              <a:rPr lang="en-US" sz="2800" dirty="0"/>
              <a:t> </a:t>
            </a:r>
            <a:r>
              <a:rPr lang="en-US" sz="2800" dirty="0" err="1"/>
              <a:t>dve</a:t>
            </a:r>
            <a:r>
              <a:rPr lang="en-US" sz="2800" dirty="0"/>
              <a:t> </a:t>
            </a:r>
            <a:r>
              <a:rPr lang="en-US" sz="2800" dirty="0" err="1"/>
              <a:t>riadiace</a:t>
            </a:r>
            <a:r>
              <a:rPr lang="en-US" sz="2800" dirty="0"/>
              <a:t> </a:t>
            </a:r>
            <a:r>
              <a:rPr lang="en-US" sz="2800" dirty="0" err="1"/>
              <a:t>napätia</a:t>
            </a:r>
            <a:r>
              <a:rPr lang="en-US" sz="2800" dirty="0"/>
              <a:t> a </a:t>
            </a:r>
            <a:r>
              <a:rPr lang="en-US" sz="2800" dirty="0" err="1" smtClean="0"/>
              <a:t>preto</a:t>
            </a:r>
            <a:r>
              <a:rPr lang="sk-SK" sz="2800" dirty="0" smtClean="0"/>
              <a:t> aj</a:t>
            </a:r>
            <a:r>
              <a:rPr lang="en-US" sz="2800" dirty="0" smtClean="0"/>
              <a:t> </a:t>
            </a:r>
            <a:r>
              <a:rPr lang="en-US" sz="2800" dirty="0" err="1"/>
              <a:t>dva</a:t>
            </a:r>
            <a:r>
              <a:rPr lang="en-US" sz="2800" dirty="0"/>
              <a:t> </a:t>
            </a:r>
            <a:r>
              <a:rPr lang="en-US" sz="2800" dirty="0" err="1"/>
              <a:t>riadiace</a:t>
            </a:r>
            <a:r>
              <a:rPr lang="en-US" sz="2800" dirty="0"/>
              <a:t> </a:t>
            </a:r>
            <a:r>
              <a:rPr lang="en-US" sz="2800" dirty="0" err="1"/>
              <a:t>tranzistory</a:t>
            </a:r>
            <a:r>
              <a:rPr lang="en-US" sz="2800" dirty="0"/>
              <a:t>. </a:t>
            </a:r>
            <a:endParaRPr lang="sk-SK" sz="2800" dirty="0" smtClean="0"/>
          </a:p>
          <a:p>
            <a:r>
              <a:rPr lang="en-US" sz="2800" dirty="0" err="1" smtClean="0"/>
              <a:t>Preto</a:t>
            </a:r>
            <a:r>
              <a:rPr lang="en-US" sz="2800" dirty="0" smtClean="0"/>
              <a:t> </a:t>
            </a:r>
            <a:r>
              <a:rPr lang="en-US" sz="2800" dirty="0"/>
              <a:t>je </a:t>
            </a:r>
            <a:r>
              <a:rPr lang="en-US" sz="2800" dirty="0" err="1"/>
              <a:t>potrebné</a:t>
            </a:r>
            <a:r>
              <a:rPr lang="en-US" sz="2800" dirty="0"/>
              <a:t> </a:t>
            </a:r>
            <a:r>
              <a:rPr lang="en-US" sz="2800" dirty="0" err="1"/>
              <a:t>mať</a:t>
            </a:r>
            <a:r>
              <a:rPr lang="en-US" sz="2800" dirty="0"/>
              <a:t> </a:t>
            </a:r>
            <a:r>
              <a:rPr lang="en-US" sz="2800" b="1" dirty="0" err="1"/>
              <a:t>vyššiu</a:t>
            </a:r>
            <a:r>
              <a:rPr lang="en-US" sz="2800" b="1" dirty="0"/>
              <a:t> </a:t>
            </a:r>
            <a:r>
              <a:rPr lang="en-US" sz="2800" b="1" dirty="0" err="1"/>
              <a:t>úroveň</a:t>
            </a:r>
            <a:r>
              <a:rPr lang="en-US" sz="2800" b="1" dirty="0"/>
              <a:t> </a:t>
            </a:r>
            <a:r>
              <a:rPr lang="en-US" sz="2800" b="1" dirty="0" err="1"/>
              <a:t>osvetlenia</a:t>
            </a:r>
            <a:r>
              <a:rPr lang="en-US" sz="2800" b="1" dirty="0"/>
              <a:t>,</a:t>
            </a:r>
            <a:r>
              <a:rPr lang="en-US" sz="2800" dirty="0"/>
              <a:t> </a:t>
            </a:r>
            <a:r>
              <a:rPr lang="en-US" sz="2800" dirty="0" err="1"/>
              <a:t>ktorá</a:t>
            </a:r>
            <a:r>
              <a:rPr lang="en-US" sz="2800" dirty="0"/>
              <a:t> </a:t>
            </a:r>
            <a:r>
              <a:rPr lang="en-US" sz="2800" dirty="0" err="1"/>
              <a:t>priamo</a:t>
            </a:r>
            <a:r>
              <a:rPr lang="en-US" sz="2800" dirty="0"/>
              <a:t> </a:t>
            </a:r>
            <a:r>
              <a:rPr lang="en-US" sz="2800" dirty="0" err="1"/>
              <a:t>ovplyvňuje</a:t>
            </a:r>
            <a:r>
              <a:rPr lang="en-US" sz="2800" dirty="0"/>
              <a:t> </a:t>
            </a:r>
            <a:r>
              <a:rPr lang="en-US" sz="2800" b="1" dirty="0" err="1"/>
              <a:t>spotrebu</a:t>
            </a:r>
            <a:r>
              <a:rPr lang="en-US" sz="2800" b="1" dirty="0"/>
              <a:t> </a:t>
            </a:r>
            <a:r>
              <a:rPr lang="en-US" sz="2800" b="1" dirty="0" err="1"/>
              <a:t>elektrickej</a:t>
            </a:r>
            <a:r>
              <a:rPr lang="en-US" sz="2800" b="1" dirty="0"/>
              <a:t> </a:t>
            </a:r>
            <a:r>
              <a:rPr lang="en-US" sz="2800" b="1" dirty="0" err="1"/>
              <a:t>energie</a:t>
            </a:r>
            <a:r>
              <a:rPr lang="en-US" sz="2800" dirty="0"/>
              <a:t> a </a:t>
            </a:r>
            <a:r>
              <a:rPr lang="en-US" sz="2800" dirty="0" err="1"/>
              <a:t>ohrev</a:t>
            </a:r>
            <a:r>
              <a:rPr lang="en-US" sz="2800" dirty="0"/>
              <a:t> </a:t>
            </a:r>
            <a:r>
              <a:rPr lang="en-US" sz="2800" dirty="0" err="1"/>
              <a:t>samotného</a:t>
            </a:r>
            <a:r>
              <a:rPr lang="en-US" sz="2800" dirty="0"/>
              <a:t> </a:t>
            </a:r>
            <a:r>
              <a:rPr lang="en-US" sz="2800" dirty="0" err="1"/>
              <a:t>monitora</a:t>
            </a:r>
            <a:r>
              <a:rPr lang="en-US" sz="2800" dirty="0"/>
              <a:t>. </a:t>
            </a:r>
            <a:endParaRPr lang="sk-SK" sz="2800" dirty="0" smtClean="0"/>
          </a:p>
          <a:p>
            <a:r>
              <a:rPr lang="en-US" sz="2800" dirty="0" err="1" smtClean="0"/>
              <a:t>Panely</a:t>
            </a:r>
            <a:r>
              <a:rPr lang="en-US" sz="2800" dirty="0" smtClean="0"/>
              <a:t> </a:t>
            </a:r>
            <a:r>
              <a:rPr lang="en-US" sz="2800" dirty="0"/>
              <a:t>IPS </a:t>
            </a:r>
            <a:r>
              <a:rPr lang="en-US" sz="2800" dirty="0" err="1"/>
              <a:t>však</a:t>
            </a:r>
            <a:r>
              <a:rPr lang="en-US" sz="2800" dirty="0"/>
              <a:t> </a:t>
            </a:r>
            <a:r>
              <a:rPr lang="en-US" sz="2800" dirty="0" err="1"/>
              <a:t>majú</a:t>
            </a:r>
            <a:r>
              <a:rPr lang="en-US" sz="2800" dirty="0"/>
              <a:t> </a:t>
            </a:r>
            <a:r>
              <a:rPr lang="en-US" sz="2800" b="1" dirty="0" err="1"/>
              <a:t>zväčšené</a:t>
            </a:r>
            <a:r>
              <a:rPr lang="en-US" sz="2800" b="1" dirty="0"/>
              <a:t> </a:t>
            </a:r>
            <a:r>
              <a:rPr lang="en-US" sz="2800" b="1" dirty="0" err="1"/>
              <a:t>pozorovacie</a:t>
            </a:r>
            <a:r>
              <a:rPr lang="en-US" sz="2800" b="1" dirty="0"/>
              <a:t> </a:t>
            </a:r>
            <a:r>
              <a:rPr lang="en-US" sz="2800" b="1" dirty="0" err="1"/>
              <a:t>uhly</a:t>
            </a:r>
            <a:r>
              <a:rPr lang="en-US" sz="2800" b="1" dirty="0"/>
              <a:t>,</a:t>
            </a:r>
            <a:r>
              <a:rPr lang="en-US" sz="2800" dirty="0"/>
              <a:t> </a:t>
            </a:r>
            <a:r>
              <a:rPr lang="en-US" sz="2800" dirty="0" err="1"/>
              <a:t>ako</a:t>
            </a:r>
            <a:r>
              <a:rPr lang="en-US" sz="2800" dirty="0"/>
              <a:t> </a:t>
            </a:r>
            <a:r>
              <a:rPr lang="en-US" sz="2800" dirty="0" err="1"/>
              <a:t>aj</a:t>
            </a:r>
            <a:r>
              <a:rPr lang="en-US" sz="2800" dirty="0"/>
              <a:t> </a:t>
            </a:r>
            <a:r>
              <a:rPr lang="en-US" sz="2800" dirty="0" err="1"/>
              <a:t>reprodukciu</a:t>
            </a:r>
            <a:r>
              <a:rPr lang="en-US" sz="2800" dirty="0"/>
              <a:t> </a:t>
            </a:r>
            <a:r>
              <a:rPr lang="en-US" sz="2800" dirty="0" err="1"/>
              <a:t>farieb</a:t>
            </a:r>
            <a:r>
              <a:rPr lang="en-US" sz="2800" dirty="0"/>
              <a:t>. </a:t>
            </a:r>
            <a:endParaRPr lang="sk-SK" sz="2800" dirty="0" smtClean="0"/>
          </a:p>
          <a:p>
            <a:r>
              <a:rPr lang="en-US" sz="2800" dirty="0" err="1" smtClean="0"/>
              <a:t>Neskôr</a:t>
            </a:r>
            <a:r>
              <a:rPr lang="en-US" sz="2800" dirty="0" smtClean="0"/>
              <a:t> </a:t>
            </a:r>
            <a:r>
              <a:rPr lang="en-US" sz="2800" dirty="0" err="1"/>
              <a:t>boli</a:t>
            </a:r>
            <a:r>
              <a:rPr lang="en-US" sz="2800" dirty="0"/>
              <a:t> </a:t>
            </a:r>
            <a:r>
              <a:rPr lang="en-US" sz="2800" dirty="0" err="1"/>
              <a:t>vytvorené</a:t>
            </a:r>
            <a:r>
              <a:rPr lang="en-US" sz="2800" dirty="0"/>
              <a:t> </a:t>
            </a:r>
            <a:r>
              <a:rPr lang="en-US" sz="2800" dirty="0" err="1"/>
              <a:t>rôzne</a:t>
            </a:r>
            <a:r>
              <a:rPr lang="en-US" sz="2800" dirty="0"/>
              <a:t> </a:t>
            </a:r>
            <a:r>
              <a:rPr lang="en-US" sz="2800" dirty="0" err="1"/>
              <a:t>varianty</a:t>
            </a:r>
            <a:r>
              <a:rPr lang="en-US" sz="2800" dirty="0"/>
              <a:t> </a:t>
            </a:r>
            <a:r>
              <a:rPr lang="en-US" sz="2800" dirty="0" err="1"/>
              <a:t>panelu</a:t>
            </a:r>
            <a:r>
              <a:rPr lang="en-US" sz="2800" dirty="0"/>
              <a:t> IPS s </a:t>
            </a:r>
            <a:r>
              <a:rPr lang="en-US" sz="2800" dirty="0" err="1"/>
              <a:t>označeniami</a:t>
            </a:r>
            <a:r>
              <a:rPr lang="en-US" sz="2800" dirty="0"/>
              <a:t> </a:t>
            </a:r>
            <a:r>
              <a:rPr lang="en-US" sz="2800" b="1" dirty="0"/>
              <a:t>S-IPS</a:t>
            </a:r>
            <a:r>
              <a:rPr lang="en-US" sz="2800" dirty="0"/>
              <a:t> , </a:t>
            </a:r>
            <a:r>
              <a:rPr lang="en-US" sz="2800" b="1" dirty="0"/>
              <a:t>H-IPS</a:t>
            </a:r>
            <a:r>
              <a:rPr lang="en-US" sz="2800" dirty="0"/>
              <a:t> a </a:t>
            </a:r>
            <a:r>
              <a:rPr lang="en-US" sz="2800" b="1" dirty="0"/>
              <a:t>E-IPS s</a:t>
            </a:r>
            <a:r>
              <a:rPr lang="en-US" sz="2800" dirty="0"/>
              <a:t> </a:t>
            </a:r>
            <a:r>
              <a:rPr lang="en-US" sz="2800" dirty="0" err="1"/>
              <a:t>cieľom</a:t>
            </a:r>
            <a:r>
              <a:rPr lang="en-US" sz="2800" dirty="0"/>
              <a:t> </a:t>
            </a:r>
            <a:r>
              <a:rPr lang="en-US" sz="2800" dirty="0" err="1"/>
              <a:t>odstrániť</a:t>
            </a:r>
            <a:r>
              <a:rPr lang="en-US" sz="2800" dirty="0"/>
              <a:t> </a:t>
            </a:r>
            <a:r>
              <a:rPr lang="en-US" sz="2800" dirty="0" err="1"/>
              <a:t>problémy</a:t>
            </a:r>
            <a:r>
              <a:rPr lang="en-US" sz="2800" dirty="0"/>
              <a:t> s </a:t>
            </a:r>
            <a:r>
              <a:rPr lang="en-US" sz="2800" dirty="0" err="1"/>
              <a:t>pomalou</a:t>
            </a:r>
            <a:r>
              <a:rPr lang="en-US" sz="2800" dirty="0"/>
              <a:t> </a:t>
            </a:r>
            <a:r>
              <a:rPr lang="en-US" sz="2800" dirty="0" err="1"/>
              <a:t>odozvou</a:t>
            </a:r>
            <a:r>
              <a:rPr lang="en-US" sz="2800" dirty="0"/>
              <a:t>, ale </a:t>
            </a:r>
            <a:r>
              <a:rPr lang="en-US" sz="2800" dirty="0" err="1"/>
              <a:t>tiež</a:t>
            </a:r>
            <a:r>
              <a:rPr lang="en-US" sz="2800" dirty="0"/>
              <a:t> </a:t>
            </a:r>
            <a:r>
              <a:rPr lang="en-US" sz="2800" dirty="0" err="1"/>
              <a:t>zvýšiť</a:t>
            </a:r>
            <a:r>
              <a:rPr lang="en-US" sz="2800" dirty="0"/>
              <a:t> </a:t>
            </a:r>
            <a:r>
              <a:rPr lang="en-US" sz="2800" dirty="0" err="1"/>
              <a:t>kvalitu</a:t>
            </a:r>
            <a:r>
              <a:rPr lang="en-US" sz="2800" dirty="0"/>
              <a:t> </a:t>
            </a:r>
            <a:r>
              <a:rPr lang="en-US" sz="2800" dirty="0" err="1"/>
              <a:t>farieb</a:t>
            </a:r>
            <a:r>
              <a:rPr lang="en-US" sz="2800" dirty="0"/>
              <a:t>. </a:t>
            </a:r>
            <a:endParaRPr lang="sk-SK" sz="2800" dirty="0" smtClean="0"/>
          </a:p>
          <a:p>
            <a:r>
              <a:rPr lang="en-US" sz="2800" dirty="0" err="1" smtClean="0"/>
              <a:t>Sú</a:t>
            </a:r>
            <a:r>
              <a:rPr lang="en-US" sz="2800" dirty="0" smtClean="0"/>
              <a:t> </a:t>
            </a:r>
            <a:r>
              <a:rPr lang="en-US" sz="2800" dirty="0" err="1"/>
              <a:t>tiež</a:t>
            </a:r>
            <a:r>
              <a:rPr lang="en-US" sz="2800" dirty="0"/>
              <a:t> </a:t>
            </a:r>
            <a:r>
              <a:rPr lang="en-US" sz="2800" dirty="0" err="1"/>
              <a:t>lacnejšie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50657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89" y="1412776"/>
            <a:ext cx="6118608" cy="463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LCD IPS a TN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797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LCD monitor IPS</a:t>
            </a:r>
            <a:br>
              <a:rPr lang="en-US" dirty="0"/>
            </a:b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64" y="1844824"/>
            <a:ext cx="6807948" cy="328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755576" y="764704"/>
            <a:ext cx="698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IPS </a:t>
            </a:r>
            <a:r>
              <a:rPr lang="en-US" dirty="0" err="1"/>
              <a:t>značí</a:t>
            </a:r>
            <a:r>
              <a:rPr lang="en-US" dirty="0"/>
              <a:t> In-Plane Switching (</a:t>
            </a:r>
            <a:r>
              <a:rPr lang="en-US" dirty="0" err="1"/>
              <a:t>prepínanie</a:t>
            </a:r>
            <a:r>
              <a:rPr lang="en-US" dirty="0"/>
              <a:t> v </a:t>
            </a:r>
            <a:r>
              <a:rPr lang="en-US" dirty="0" err="1"/>
              <a:t>ploche</a:t>
            </a:r>
            <a:r>
              <a:rPr lang="en-US" dirty="0"/>
              <a:t>), </a:t>
            </a:r>
            <a:r>
              <a:rPr lang="en-US" dirty="0" err="1"/>
              <a:t>čo</a:t>
            </a:r>
            <a:r>
              <a:rPr lang="en-US" dirty="0"/>
              <a:t> </a:t>
            </a:r>
            <a:r>
              <a:rPr lang="en-US" dirty="0" err="1"/>
              <a:t>naznačuje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elektródy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nachádzajú</a:t>
            </a:r>
            <a:r>
              <a:rPr lang="en-US" dirty="0"/>
              <a:t> v </a:t>
            </a:r>
            <a:r>
              <a:rPr lang="en-US" dirty="0" err="1"/>
              <a:t>rovnakej</a:t>
            </a:r>
            <a:r>
              <a:rPr lang="en-US" dirty="0"/>
              <a:t> (v </a:t>
            </a:r>
            <a:r>
              <a:rPr lang="en-US" dirty="0" err="1"/>
              <a:t>tomto</a:t>
            </a:r>
            <a:r>
              <a:rPr lang="en-US" dirty="0"/>
              <a:t> </a:t>
            </a:r>
            <a:r>
              <a:rPr lang="en-US" dirty="0" err="1"/>
              <a:t>prípade</a:t>
            </a:r>
            <a:r>
              <a:rPr lang="en-US" dirty="0"/>
              <a:t> </a:t>
            </a:r>
            <a:r>
              <a:rPr lang="en-US" dirty="0" err="1"/>
              <a:t>základná</a:t>
            </a:r>
            <a:r>
              <a:rPr lang="en-US" dirty="0"/>
              <a:t>) </a:t>
            </a:r>
            <a:r>
              <a:rPr lang="en-US" dirty="0" err="1"/>
              <a:t>rovine</a:t>
            </a:r>
            <a:r>
              <a:rPr lang="en-US" dirty="0" smtClean="0"/>
              <a:t>.</a:t>
            </a:r>
            <a:endParaRPr lang="sk-SK" dirty="0" smtClean="0"/>
          </a:p>
          <a:p>
            <a:r>
              <a:rPr lang="en-US" dirty="0"/>
              <a:t>V </a:t>
            </a:r>
            <a:r>
              <a:rPr lang="en-US" dirty="0" err="1"/>
              <a:t>základnom</a:t>
            </a:r>
            <a:r>
              <a:rPr lang="en-US" dirty="0"/>
              <a:t> (</a:t>
            </a:r>
            <a:r>
              <a:rPr lang="en-US" dirty="0" err="1"/>
              <a:t>vypnutom</a:t>
            </a:r>
            <a:r>
              <a:rPr lang="en-US" dirty="0"/>
              <a:t>) stave panel </a:t>
            </a:r>
            <a:r>
              <a:rPr lang="en-US" dirty="0" err="1"/>
              <a:t>neprepúšťa</a:t>
            </a:r>
            <a:r>
              <a:rPr lang="en-US" dirty="0"/>
              <a:t> </a:t>
            </a:r>
            <a:r>
              <a:rPr lang="en-US" dirty="0" err="1"/>
              <a:t>svetlo</a:t>
            </a:r>
            <a:r>
              <a:rPr lang="en-US" dirty="0"/>
              <a:t>,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privedení</a:t>
            </a:r>
            <a:r>
              <a:rPr lang="en-US" dirty="0"/>
              <a:t> </a:t>
            </a:r>
            <a:r>
              <a:rPr lang="en-US" dirty="0" err="1"/>
              <a:t>napätia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LC </a:t>
            </a:r>
            <a:r>
              <a:rPr lang="en-US" dirty="0" err="1"/>
              <a:t>kryštály</a:t>
            </a:r>
            <a:r>
              <a:rPr lang="en-US" dirty="0"/>
              <a:t> </a:t>
            </a:r>
            <a:r>
              <a:rPr lang="en-US" dirty="0" err="1"/>
              <a:t>pootočí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o 90 </a:t>
            </a:r>
            <a:r>
              <a:rPr lang="en-US" dirty="0" err="1"/>
              <a:t>stupňov</a:t>
            </a:r>
            <a:r>
              <a:rPr lang="en-US" dirty="0"/>
              <a:t>. </a:t>
            </a:r>
            <a:endParaRPr lang="sk-SK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BlokTextu 5"/>
          <p:cNvSpPr txBox="1"/>
          <p:nvPr/>
        </p:nvSpPr>
        <p:spPr>
          <a:xfrm>
            <a:off x="389178" y="526209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dirty="0" err="1"/>
              <a:t>Panely</a:t>
            </a:r>
            <a:r>
              <a:rPr lang="en-US" dirty="0"/>
              <a:t> IPS </a:t>
            </a:r>
            <a:r>
              <a:rPr lang="en-US" dirty="0" err="1"/>
              <a:t>preto</a:t>
            </a:r>
            <a:r>
              <a:rPr lang="en-US" dirty="0"/>
              <a:t> </a:t>
            </a:r>
            <a:r>
              <a:rPr lang="en-US" dirty="0" err="1"/>
              <a:t>vynikajú</a:t>
            </a:r>
            <a:r>
              <a:rPr lang="en-US" dirty="0"/>
              <a:t> </a:t>
            </a:r>
            <a:r>
              <a:rPr lang="en-US" dirty="0" err="1"/>
              <a:t>vernými</a:t>
            </a:r>
            <a:r>
              <a:rPr lang="en-US" dirty="0"/>
              <a:t> </a:t>
            </a:r>
            <a:r>
              <a:rPr lang="en-US" dirty="0" err="1"/>
              <a:t>farbami</a:t>
            </a:r>
            <a:r>
              <a:rPr lang="en-US" dirty="0"/>
              <a:t> a </a:t>
            </a:r>
            <a:r>
              <a:rPr lang="en-US" dirty="0" err="1"/>
              <a:t>širokými</a:t>
            </a:r>
            <a:r>
              <a:rPr lang="en-US" dirty="0"/>
              <a:t> </a:t>
            </a:r>
            <a:r>
              <a:rPr lang="en-US" dirty="0" err="1"/>
              <a:t>pozorovacími</a:t>
            </a:r>
            <a:r>
              <a:rPr lang="en-US" dirty="0"/>
              <a:t> </a:t>
            </a:r>
            <a:r>
              <a:rPr lang="en-US" dirty="0" err="1"/>
              <a:t>uhlami</a:t>
            </a:r>
            <a:r>
              <a:rPr lang="en-US" dirty="0"/>
              <a:t>. </a:t>
            </a:r>
            <a:r>
              <a:rPr lang="en-US" dirty="0" err="1"/>
              <a:t>Keďže</a:t>
            </a:r>
            <a:r>
              <a:rPr lang="en-US" dirty="0"/>
              <a:t> </a:t>
            </a:r>
            <a:r>
              <a:rPr lang="en-US" dirty="0" err="1"/>
              <a:t>elektródy</a:t>
            </a:r>
            <a:r>
              <a:rPr lang="en-US" dirty="0"/>
              <a:t>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umiestnené</a:t>
            </a:r>
            <a:r>
              <a:rPr lang="en-US" dirty="0"/>
              <a:t> v </a:t>
            </a:r>
            <a:r>
              <a:rPr lang="en-US" dirty="0" err="1"/>
              <a:t>jednej</a:t>
            </a:r>
            <a:r>
              <a:rPr lang="en-US" dirty="0"/>
              <a:t> (</a:t>
            </a:r>
            <a:r>
              <a:rPr lang="en-US" dirty="0" err="1"/>
              <a:t>spodná</a:t>
            </a:r>
            <a:r>
              <a:rPr lang="en-US" dirty="0"/>
              <a:t>) </a:t>
            </a:r>
            <a:r>
              <a:rPr lang="en-US" dirty="0" err="1"/>
              <a:t>rovine</a:t>
            </a:r>
            <a:r>
              <a:rPr lang="en-US" dirty="0"/>
              <a:t>, </a:t>
            </a:r>
            <a:r>
              <a:rPr lang="en-US" dirty="0" err="1"/>
              <a:t>zaberajú</a:t>
            </a:r>
            <a:r>
              <a:rPr lang="en-US" dirty="0"/>
              <a:t> </a:t>
            </a:r>
            <a:r>
              <a:rPr lang="en-US" dirty="0" err="1"/>
              <a:t>viac</a:t>
            </a:r>
            <a:r>
              <a:rPr lang="en-US" dirty="0"/>
              <a:t> </a:t>
            </a:r>
            <a:r>
              <a:rPr lang="en-US" dirty="0" err="1"/>
              <a:t>priestoru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u </a:t>
            </a:r>
            <a:r>
              <a:rPr lang="en-US" dirty="0" err="1"/>
              <a:t>panelov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TN </a:t>
            </a:r>
            <a:r>
              <a:rPr lang="en-US" dirty="0" err="1"/>
              <a:t>alebo</a:t>
            </a:r>
            <a:r>
              <a:rPr lang="en-US" dirty="0"/>
              <a:t> MVA, </a:t>
            </a:r>
          </a:p>
        </p:txBody>
      </p:sp>
    </p:spTree>
    <p:extLst>
      <p:ext uri="{BB962C8B-B14F-4D97-AF65-F5344CB8AC3E}">
        <p14:creationId xmlns:p14="http://schemas.microsoft.com/office/powerpoint/2010/main" val="19682014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 LCD monitory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Panely</a:t>
            </a:r>
            <a:r>
              <a:rPr lang="en-US" sz="2400" dirty="0"/>
              <a:t> </a:t>
            </a:r>
            <a:r>
              <a:rPr lang="en-US" sz="2400" b="1" dirty="0"/>
              <a:t>VA</a:t>
            </a:r>
            <a:r>
              <a:rPr lang="en-US" sz="2400" dirty="0"/>
              <a:t> (Vertical Alignment) </a:t>
            </a:r>
            <a:r>
              <a:rPr lang="en-US" sz="2400" dirty="0" err="1"/>
              <a:t>majú</a:t>
            </a:r>
            <a:r>
              <a:rPr lang="en-US" sz="2400" dirty="0"/>
              <a:t> </a:t>
            </a:r>
            <a:r>
              <a:rPr lang="en-US" sz="2400" dirty="0" err="1"/>
              <a:t>vertikálne</a:t>
            </a:r>
            <a:r>
              <a:rPr lang="en-US" sz="2400" dirty="0"/>
              <a:t> </a:t>
            </a:r>
            <a:r>
              <a:rPr lang="en-US" sz="2400" dirty="0" err="1"/>
              <a:t>usporiadané</a:t>
            </a:r>
            <a:r>
              <a:rPr lang="en-US" sz="2400" dirty="0"/>
              <a:t> </a:t>
            </a:r>
            <a:r>
              <a:rPr lang="en-US" sz="2400" dirty="0" err="1"/>
              <a:t>trubice</a:t>
            </a:r>
            <a:r>
              <a:rPr lang="en-US" sz="2400" dirty="0"/>
              <a:t> v </a:t>
            </a:r>
            <a:r>
              <a:rPr lang="en-US" sz="2400" dirty="0" err="1"/>
              <a:t>tekutom</a:t>
            </a:r>
            <a:r>
              <a:rPr lang="en-US" sz="2400" dirty="0"/>
              <a:t> </a:t>
            </a:r>
            <a:r>
              <a:rPr lang="en-US" sz="2400" dirty="0" err="1"/>
              <a:t>kryštáli</a:t>
            </a:r>
            <a:r>
              <a:rPr lang="en-US" sz="2400" dirty="0"/>
              <a:t> </a:t>
            </a:r>
            <a:endParaRPr lang="sk-SK" sz="2400" dirty="0" smtClean="0"/>
          </a:p>
          <a:p>
            <a:r>
              <a:rPr lang="sk-SK" sz="2400" dirty="0" smtClean="0"/>
              <a:t>P</a:t>
            </a:r>
            <a:r>
              <a:rPr lang="en-US" sz="2400" dirty="0" err="1" smtClean="0"/>
              <a:t>redstavujú</a:t>
            </a:r>
            <a:r>
              <a:rPr lang="en-US" sz="2400" dirty="0"/>
              <a:t> </a:t>
            </a:r>
            <a:r>
              <a:rPr lang="en-US" sz="2400" b="1" dirty="0" err="1"/>
              <a:t>kompromis</a:t>
            </a:r>
            <a:r>
              <a:rPr lang="en-US" sz="2400" b="1" dirty="0"/>
              <a:t> </a:t>
            </a:r>
            <a:r>
              <a:rPr lang="en-US" sz="2400" b="1" dirty="0" err="1"/>
              <a:t>medzi</a:t>
            </a:r>
            <a:r>
              <a:rPr lang="en-US" sz="2400" dirty="0"/>
              <a:t> </a:t>
            </a:r>
            <a:r>
              <a:rPr lang="en-US" sz="2400" dirty="0" err="1"/>
              <a:t>technológiou</a:t>
            </a:r>
            <a:r>
              <a:rPr lang="en-US" sz="2400" dirty="0"/>
              <a:t> </a:t>
            </a:r>
            <a:r>
              <a:rPr lang="en-US" sz="2400" b="1" dirty="0"/>
              <a:t>TN a IPS</a:t>
            </a:r>
            <a:r>
              <a:rPr lang="en-US" sz="2400" dirty="0"/>
              <a:t> . </a:t>
            </a:r>
            <a:endParaRPr lang="sk-SK" sz="2400" dirty="0" smtClean="0"/>
          </a:p>
          <a:p>
            <a:r>
              <a:rPr lang="en-US" sz="2400" dirty="0" err="1" smtClean="0"/>
              <a:t>Princíp</a:t>
            </a:r>
            <a:r>
              <a:rPr lang="en-US" sz="2400" dirty="0" smtClean="0"/>
              <a:t> </a:t>
            </a:r>
            <a:r>
              <a:rPr lang="en-US" sz="2400" dirty="0" err="1"/>
              <a:t>práce</a:t>
            </a:r>
            <a:r>
              <a:rPr lang="en-US" sz="2400" dirty="0"/>
              <a:t> je o </a:t>
            </a:r>
            <a:r>
              <a:rPr lang="en-US" sz="2400" dirty="0" err="1"/>
              <a:t>niečo</a:t>
            </a:r>
            <a:r>
              <a:rPr lang="en-US" sz="2400" dirty="0"/>
              <a:t> </a:t>
            </a:r>
            <a:r>
              <a:rPr lang="en-US" sz="2400" dirty="0" err="1"/>
              <a:t>jednoduchší</a:t>
            </a:r>
            <a:r>
              <a:rPr lang="en-US" sz="2400" dirty="0"/>
              <a:t>: </a:t>
            </a:r>
            <a:endParaRPr lang="sk-SK" sz="2400" dirty="0" smtClean="0"/>
          </a:p>
          <a:p>
            <a:r>
              <a:rPr lang="en-US" sz="2400" dirty="0" err="1" smtClean="0"/>
              <a:t>trubice</a:t>
            </a:r>
            <a:r>
              <a:rPr lang="en-US" sz="2400" dirty="0" smtClean="0"/>
              <a:t> </a:t>
            </a:r>
            <a:r>
              <a:rPr lang="en-US" sz="2400" dirty="0" err="1"/>
              <a:t>kvapalných</a:t>
            </a:r>
            <a:r>
              <a:rPr lang="en-US" sz="2400" dirty="0"/>
              <a:t> </a:t>
            </a:r>
            <a:r>
              <a:rPr lang="en-US" sz="2400" dirty="0" err="1"/>
              <a:t>kryštálov</a:t>
            </a:r>
            <a:r>
              <a:rPr lang="en-US" sz="2400" dirty="0"/>
              <a:t> </a:t>
            </a:r>
            <a:r>
              <a:rPr lang="en-US" sz="2400" dirty="0" err="1"/>
              <a:t>sú</a:t>
            </a:r>
            <a:r>
              <a:rPr lang="en-US" sz="2400" dirty="0"/>
              <a:t> </a:t>
            </a:r>
            <a:r>
              <a:rPr lang="en-US" sz="2400" dirty="0" err="1"/>
              <a:t>umiestnené</a:t>
            </a:r>
            <a:r>
              <a:rPr lang="en-US" sz="2400" dirty="0"/>
              <a:t> </a:t>
            </a:r>
            <a:r>
              <a:rPr lang="en-US" sz="2400" dirty="0" err="1"/>
              <a:t>vertikálne</a:t>
            </a:r>
            <a:r>
              <a:rPr lang="en-US" sz="2400" dirty="0"/>
              <a:t> (</a:t>
            </a:r>
            <a:r>
              <a:rPr lang="en-US" sz="2400" dirty="0" err="1"/>
              <a:t>pretože</a:t>
            </a:r>
            <a:r>
              <a:rPr lang="en-US" sz="2400" dirty="0"/>
              <a:t> </a:t>
            </a:r>
            <a:r>
              <a:rPr lang="en-US" sz="2400" dirty="0" err="1"/>
              <a:t>tieto</a:t>
            </a:r>
            <a:r>
              <a:rPr lang="en-US" sz="2400" dirty="0"/>
              <a:t> monitory </a:t>
            </a:r>
            <a:r>
              <a:rPr lang="en-US" sz="2400" dirty="0" err="1"/>
              <a:t>dostali</a:t>
            </a:r>
            <a:r>
              <a:rPr lang="en-US" sz="2400" dirty="0"/>
              <a:t> </a:t>
            </a:r>
            <a:r>
              <a:rPr lang="en-US" sz="2400" dirty="0" err="1"/>
              <a:t>názov</a:t>
            </a:r>
            <a:r>
              <a:rPr lang="en-US" sz="2400" dirty="0"/>
              <a:t>) a </a:t>
            </a:r>
            <a:r>
              <a:rPr lang="en-US" sz="2400" dirty="0" err="1"/>
              <a:t>potom</a:t>
            </a:r>
            <a:r>
              <a:rPr lang="en-US" sz="2400" dirty="0"/>
              <a:t> </a:t>
            </a:r>
            <a:r>
              <a:rPr lang="en-US" sz="2400" dirty="0" err="1"/>
              <a:t>svetlo</a:t>
            </a:r>
            <a:r>
              <a:rPr lang="en-US" sz="2400" dirty="0"/>
              <a:t> </a:t>
            </a:r>
            <a:r>
              <a:rPr lang="en-US" sz="2400" dirty="0" err="1"/>
              <a:t>neprechádza</a:t>
            </a:r>
            <a:r>
              <a:rPr lang="en-US" sz="2400" dirty="0"/>
              <a:t>. </a:t>
            </a:r>
            <a:endParaRPr lang="sk-SK" sz="2400" dirty="0" smtClean="0"/>
          </a:p>
          <a:p>
            <a:r>
              <a:rPr lang="en-US" sz="2400" dirty="0" err="1" smtClean="0"/>
              <a:t>Keď</a:t>
            </a:r>
            <a:r>
              <a:rPr lang="en-US" sz="2400" dirty="0" smtClean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ne </a:t>
            </a:r>
            <a:r>
              <a:rPr lang="en-US" sz="2400" dirty="0" err="1"/>
              <a:t>pôsobí</a:t>
            </a:r>
            <a:r>
              <a:rPr lang="en-US" sz="2400" dirty="0"/>
              <a:t> </a:t>
            </a:r>
            <a:r>
              <a:rPr lang="en-US" sz="2400" dirty="0" err="1"/>
              <a:t>plné</a:t>
            </a:r>
            <a:r>
              <a:rPr lang="en-US" sz="2400" dirty="0"/>
              <a:t> </a:t>
            </a:r>
            <a:r>
              <a:rPr lang="en-US" sz="2400" dirty="0" err="1"/>
              <a:t>napätie</a:t>
            </a:r>
            <a:r>
              <a:rPr lang="en-US" sz="2400" dirty="0"/>
              <a:t>, </a:t>
            </a:r>
            <a:r>
              <a:rPr lang="en-US" sz="2400" dirty="0" err="1"/>
              <a:t>paralelné</a:t>
            </a:r>
            <a:r>
              <a:rPr lang="en-US" sz="2400" dirty="0"/>
              <a:t> </a:t>
            </a:r>
            <a:r>
              <a:rPr lang="en-US" sz="2400" dirty="0" err="1"/>
              <a:t>substráty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otočia</a:t>
            </a:r>
            <a:r>
              <a:rPr lang="en-US" sz="2400" dirty="0"/>
              <a:t> a </a:t>
            </a:r>
            <a:r>
              <a:rPr lang="en-US" sz="2400" dirty="0" err="1"/>
              <a:t>svetlo</a:t>
            </a:r>
            <a:r>
              <a:rPr lang="en-US" sz="2400" dirty="0"/>
              <a:t> </a:t>
            </a:r>
            <a:r>
              <a:rPr lang="en-US" sz="2400" dirty="0" err="1" smtClean="0"/>
              <a:t>prechádza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99853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Porovnanie TN </a:t>
            </a:r>
            <a:r>
              <a:rPr lang="sk-SK" dirty="0" err="1" smtClean="0"/>
              <a:t>vs.IPS</a:t>
            </a:r>
            <a:endParaRPr lang="en-US" dirty="0"/>
          </a:p>
        </p:txBody>
      </p:sp>
      <p:pic>
        <p:nvPicPr>
          <p:cNvPr id="15362" name="Picture 2" descr="Súvisiaci obr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23875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3646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VA monitor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03" y="1348832"/>
            <a:ext cx="6981565" cy="438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9612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583106" cy="362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043608" y="4365104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 </a:t>
            </a:r>
            <a:r>
              <a:rPr lang="en-US" dirty="0" err="1"/>
              <a:t>trochu</a:t>
            </a:r>
            <a:r>
              <a:rPr lang="en-US" dirty="0"/>
              <a:t> </a:t>
            </a:r>
            <a:r>
              <a:rPr lang="en-US" dirty="0" err="1"/>
              <a:t>odlišnom</a:t>
            </a:r>
            <a:r>
              <a:rPr lang="en-US" dirty="0"/>
              <a:t> </a:t>
            </a:r>
            <a:r>
              <a:rPr lang="en-US" dirty="0" err="1"/>
              <a:t>princípe</a:t>
            </a:r>
            <a:r>
              <a:rPr lang="en-US" dirty="0"/>
              <a:t>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založené</a:t>
            </a:r>
            <a:r>
              <a:rPr lang="en-US" dirty="0"/>
              <a:t> </a:t>
            </a:r>
            <a:r>
              <a:rPr lang="en-US" dirty="0" err="1"/>
              <a:t>matrice</a:t>
            </a:r>
            <a:r>
              <a:rPr lang="en-US" dirty="0"/>
              <a:t> MVA (Multi-domain Vertical Alignment) a PVA (Patterned Vertical Alignment). </a:t>
            </a:r>
            <a:endParaRPr lang="sk-SK" dirty="0" smtClean="0"/>
          </a:p>
          <a:p>
            <a:r>
              <a:rPr lang="en-US" dirty="0" err="1" smtClean="0"/>
              <a:t>Technológia</a:t>
            </a:r>
            <a:r>
              <a:rPr lang="en-US" dirty="0" smtClean="0"/>
              <a:t> </a:t>
            </a:r>
            <a:r>
              <a:rPr lang="en-US" dirty="0"/>
              <a:t>MVA bola </a:t>
            </a:r>
            <a:r>
              <a:rPr lang="en-US" dirty="0" err="1"/>
              <a:t>vyvinutá</a:t>
            </a:r>
            <a:r>
              <a:rPr lang="en-US" dirty="0"/>
              <a:t> </a:t>
            </a:r>
            <a:r>
              <a:rPr lang="en-US" dirty="0" err="1"/>
              <a:t>firmou</a:t>
            </a:r>
            <a:r>
              <a:rPr lang="en-US" dirty="0"/>
              <a:t> Fujitsu v </a:t>
            </a:r>
            <a:r>
              <a:rPr lang="en-US" dirty="0" err="1"/>
              <a:t>roku</a:t>
            </a:r>
            <a:r>
              <a:rPr lang="en-US" dirty="0"/>
              <a:t> 1998 a je </a:t>
            </a:r>
            <a:r>
              <a:rPr lang="en-US" dirty="0" err="1"/>
              <a:t>rozšírením</a:t>
            </a:r>
            <a:r>
              <a:rPr lang="en-US" dirty="0"/>
              <a:t> </a:t>
            </a:r>
            <a:r>
              <a:rPr lang="en-US" dirty="0" err="1"/>
              <a:t>pôvodného</a:t>
            </a:r>
            <a:r>
              <a:rPr lang="en-US" dirty="0"/>
              <a:t> </a:t>
            </a:r>
            <a:r>
              <a:rPr lang="en-US" dirty="0" err="1"/>
              <a:t>nápadu</a:t>
            </a:r>
            <a:r>
              <a:rPr lang="en-US" dirty="0"/>
              <a:t> </a:t>
            </a:r>
            <a:r>
              <a:rPr lang="en-US" b="1" dirty="0" err="1"/>
              <a:t>orientovať</a:t>
            </a:r>
            <a:r>
              <a:rPr lang="en-US" b="1" dirty="0"/>
              <a:t> </a:t>
            </a:r>
            <a:r>
              <a:rPr lang="en-US" b="1" dirty="0" err="1"/>
              <a:t>molekuly</a:t>
            </a:r>
            <a:r>
              <a:rPr lang="en-US" b="1" dirty="0"/>
              <a:t> </a:t>
            </a:r>
            <a:r>
              <a:rPr lang="en-US" b="1" dirty="0" err="1"/>
              <a:t>tekutých</a:t>
            </a:r>
            <a:r>
              <a:rPr lang="en-US" b="1" dirty="0"/>
              <a:t> </a:t>
            </a:r>
            <a:r>
              <a:rPr lang="en-US" b="1" dirty="0" err="1"/>
              <a:t>kryštálov</a:t>
            </a:r>
            <a:r>
              <a:rPr lang="en-US" b="1" dirty="0"/>
              <a:t> </a:t>
            </a:r>
            <a:r>
              <a:rPr lang="en-US" b="1" dirty="0" err="1"/>
              <a:t>vertikálne</a:t>
            </a:r>
            <a:r>
              <a:rPr lang="en-US" dirty="0"/>
              <a:t> (VA - Vertical Alignment</a:t>
            </a:r>
            <a:r>
              <a:rPr lang="en-US" dirty="0" smtClean="0"/>
              <a:t>).</a:t>
            </a:r>
            <a:endParaRPr lang="sk-SK" dirty="0" smtClean="0"/>
          </a:p>
          <a:p>
            <a:r>
              <a:rPr lang="en-US" dirty="0"/>
              <a:t> </a:t>
            </a:r>
            <a:r>
              <a:rPr lang="en-US" dirty="0" err="1"/>
              <a:t>Cieľom</a:t>
            </a:r>
            <a:r>
              <a:rPr lang="en-US" dirty="0"/>
              <a:t> bolo </a:t>
            </a:r>
            <a:r>
              <a:rPr lang="en-US" dirty="0" err="1"/>
              <a:t>dosiahnutie</a:t>
            </a:r>
            <a:r>
              <a:rPr lang="en-US" dirty="0"/>
              <a:t> </a:t>
            </a:r>
            <a:r>
              <a:rPr lang="en-US" dirty="0" err="1"/>
              <a:t>vysokého</a:t>
            </a:r>
            <a:r>
              <a:rPr lang="en-US" dirty="0"/>
              <a:t> </a:t>
            </a:r>
            <a:r>
              <a:rPr lang="en-US" dirty="0" err="1"/>
              <a:t>kontrastu</a:t>
            </a:r>
            <a:r>
              <a:rPr lang="en-US" dirty="0"/>
              <a:t> a </a:t>
            </a:r>
            <a:r>
              <a:rPr lang="en-US" dirty="0" err="1"/>
              <a:t>krátkej</a:t>
            </a:r>
            <a:r>
              <a:rPr lang="en-US" dirty="0"/>
              <a:t> </a:t>
            </a:r>
            <a:r>
              <a:rPr lang="en-US" dirty="0" err="1"/>
              <a:t>reakčnej</a:t>
            </a:r>
            <a:r>
              <a:rPr lang="en-US" dirty="0"/>
              <a:t> </a:t>
            </a:r>
            <a:r>
              <a:rPr lang="en-US" dirty="0" err="1"/>
              <a:t>doby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93200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2" y="1747503"/>
            <a:ext cx="8850938" cy="352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3943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Porovnanie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5950"/>
            <a:ext cx="8190295" cy="341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5777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Chladenie vodným blokom</a:t>
            </a:r>
            <a:endParaRPr lang="sk-SK" dirty="0"/>
          </a:p>
        </p:txBody>
      </p:sp>
      <p:pic>
        <p:nvPicPr>
          <p:cNvPr id="15362" name="Picture 2" descr="http://pretaktovanie.sk/obr/chladice/vga/hr_03_midlet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72" y="1816106"/>
            <a:ext cx="5859972" cy="434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1861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Porovnanie</a:t>
            </a:r>
            <a:r>
              <a:rPr lang="en-US" b="1" dirty="0"/>
              <a:t> VA s </a:t>
            </a:r>
            <a:r>
              <a:rPr lang="en-US" b="1" dirty="0" err="1"/>
              <a:t>panelmi</a:t>
            </a:r>
            <a:r>
              <a:rPr lang="en-US" b="1" dirty="0"/>
              <a:t> IPS a TN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Lepšie</a:t>
            </a:r>
            <a:r>
              <a:rPr lang="en-US" dirty="0" smtClean="0"/>
              <a:t> </a:t>
            </a:r>
            <a:r>
              <a:rPr lang="en-US" dirty="0" err="1"/>
              <a:t>farebné</a:t>
            </a:r>
            <a:r>
              <a:rPr lang="en-US" dirty="0"/>
              <a:t> </a:t>
            </a:r>
            <a:r>
              <a:rPr lang="en-US" dirty="0" err="1"/>
              <a:t>zobrazenie</a:t>
            </a:r>
            <a:r>
              <a:rPr lang="en-US" dirty="0"/>
              <a:t> z TN, ale </a:t>
            </a:r>
            <a:r>
              <a:rPr lang="en-US" dirty="0" err="1"/>
              <a:t>nie</a:t>
            </a:r>
            <a:r>
              <a:rPr lang="en-US" dirty="0"/>
              <a:t> z </a:t>
            </a:r>
            <a:r>
              <a:rPr lang="en-US" dirty="0" err="1"/>
              <a:t>panelu</a:t>
            </a:r>
            <a:r>
              <a:rPr lang="en-US" dirty="0"/>
              <a:t> IPS</a:t>
            </a:r>
          </a:p>
          <a:p>
            <a:r>
              <a:rPr lang="en-US" dirty="0" err="1"/>
              <a:t>Lepšie</a:t>
            </a:r>
            <a:r>
              <a:rPr lang="en-US" dirty="0"/>
              <a:t> </a:t>
            </a:r>
            <a:r>
              <a:rPr lang="en-US" dirty="0" err="1"/>
              <a:t>pozorovanie</a:t>
            </a:r>
            <a:r>
              <a:rPr lang="en-US" dirty="0"/>
              <a:t> </a:t>
            </a:r>
            <a:r>
              <a:rPr lang="en-US" dirty="0" err="1"/>
              <a:t>uhlov</a:t>
            </a:r>
            <a:r>
              <a:rPr lang="en-US" dirty="0"/>
              <a:t> z TN, ale </a:t>
            </a:r>
            <a:r>
              <a:rPr lang="en-US" dirty="0" err="1"/>
              <a:t>nie</a:t>
            </a:r>
            <a:r>
              <a:rPr lang="en-US" dirty="0"/>
              <a:t> z </a:t>
            </a:r>
            <a:r>
              <a:rPr lang="en-US" dirty="0" err="1"/>
              <a:t>panelu</a:t>
            </a:r>
            <a:r>
              <a:rPr lang="en-US" dirty="0"/>
              <a:t> IPS</a:t>
            </a:r>
          </a:p>
          <a:p>
            <a:r>
              <a:rPr lang="en-US" dirty="0" err="1"/>
              <a:t>Lepší</a:t>
            </a:r>
            <a:r>
              <a:rPr lang="en-US" dirty="0"/>
              <a:t> </a:t>
            </a:r>
            <a:r>
              <a:rPr lang="en-US" dirty="0" err="1"/>
              <a:t>kontrast</a:t>
            </a:r>
            <a:r>
              <a:rPr lang="en-US" dirty="0"/>
              <a:t> a </a:t>
            </a:r>
            <a:r>
              <a:rPr lang="en-US" dirty="0" err="1"/>
              <a:t>čierna</a:t>
            </a:r>
            <a:r>
              <a:rPr lang="en-US" dirty="0"/>
              <a:t> </a:t>
            </a:r>
            <a:r>
              <a:rPr lang="en-US" dirty="0" err="1"/>
              <a:t>farba</a:t>
            </a:r>
            <a:endParaRPr lang="en-US" dirty="0"/>
          </a:p>
          <a:p>
            <a:r>
              <a:rPr lang="sk-SK" dirty="0" smtClean="0"/>
              <a:t>Kratší</a:t>
            </a:r>
            <a:r>
              <a:rPr lang="en-US" dirty="0" smtClean="0"/>
              <a:t> </a:t>
            </a:r>
            <a:r>
              <a:rPr lang="en-US" dirty="0" err="1"/>
              <a:t>čas</a:t>
            </a:r>
            <a:r>
              <a:rPr lang="en-US" dirty="0"/>
              <a:t> </a:t>
            </a:r>
            <a:r>
              <a:rPr lang="en-US" dirty="0" err="1"/>
              <a:t>odozvy</a:t>
            </a:r>
            <a:r>
              <a:rPr lang="en-US" dirty="0"/>
              <a:t> z </a:t>
            </a:r>
            <a:r>
              <a:rPr lang="en-US" dirty="0" err="1"/>
              <a:t>panelov</a:t>
            </a:r>
            <a:r>
              <a:rPr lang="en-US" dirty="0"/>
              <a:t> TN a IPS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80134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Porovnanie</a:t>
            </a:r>
            <a:r>
              <a:rPr lang="en-US" b="1" dirty="0"/>
              <a:t> VA s </a:t>
            </a:r>
            <a:r>
              <a:rPr lang="en-US" b="1" dirty="0" err="1"/>
              <a:t>panelmi</a:t>
            </a:r>
            <a:r>
              <a:rPr lang="en-US" b="1" dirty="0"/>
              <a:t> IPS a TN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127863" cy="448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9977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OLED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OLED</a:t>
            </a:r>
            <a:r>
              <a:rPr lang="en-US" dirty="0"/>
              <a:t> - ( </a:t>
            </a:r>
            <a:r>
              <a:rPr lang="en-US" dirty="0" err="1">
                <a:hlinkClick r:id="rId2" tooltip="Angličtina"/>
              </a:rPr>
              <a:t>anglicky</a:t>
            </a:r>
            <a:r>
              <a:rPr lang="en-US" dirty="0"/>
              <a:t> Organic </a:t>
            </a:r>
            <a:r>
              <a:rPr lang="en-US" dirty="0">
                <a:hlinkClick r:id="rId3" tooltip="LED"/>
              </a:rPr>
              <a:t>light-emitting diode</a:t>
            </a:r>
            <a:r>
              <a:rPr lang="en-US" dirty="0"/>
              <a:t> ) je </a:t>
            </a:r>
            <a:r>
              <a:rPr lang="en-US" dirty="0" err="1"/>
              <a:t>typ</a:t>
            </a:r>
            <a:r>
              <a:rPr lang="en-US" dirty="0"/>
              <a:t> </a:t>
            </a:r>
            <a:r>
              <a:rPr lang="en-US" dirty="0">
                <a:hlinkClick r:id="rId3" tooltip="LED"/>
              </a:rPr>
              <a:t>LED </a:t>
            </a:r>
            <a:r>
              <a:rPr lang="en-US" dirty="0" err="1">
                <a:hlinkClick r:id="rId3" tooltip="LED"/>
              </a:rPr>
              <a:t>diód</a:t>
            </a:r>
            <a:r>
              <a:rPr lang="en-US" dirty="0"/>
              <a:t> , </a:t>
            </a:r>
            <a:r>
              <a:rPr lang="en-US" dirty="0" err="1"/>
              <a:t>kde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 </a:t>
            </a:r>
            <a:r>
              <a:rPr lang="en-US" dirty="0" err="1">
                <a:hlinkClick r:id="rId4" tooltip="Elektroluminiscence"/>
              </a:rPr>
              <a:t>elektroluminiscenčné</a:t>
            </a:r>
            <a:r>
              <a:rPr lang="en-US" dirty="0"/>
              <a:t> </a:t>
            </a:r>
            <a:r>
              <a:rPr lang="en-US" dirty="0" err="1"/>
              <a:t>látka</a:t>
            </a:r>
            <a:r>
              <a:rPr lang="en-US" dirty="0"/>
              <a:t> </a:t>
            </a:r>
            <a:r>
              <a:rPr lang="en-US" dirty="0" err="1"/>
              <a:t>využívajú</a:t>
            </a:r>
            <a:r>
              <a:rPr lang="en-US" dirty="0"/>
              <a:t> </a:t>
            </a:r>
            <a:r>
              <a:rPr lang="en-US" dirty="0" err="1">
                <a:hlinkClick r:id="rId5" tooltip="Organická látka"/>
              </a:rPr>
              <a:t>organické</a:t>
            </a:r>
            <a:r>
              <a:rPr lang="en-US" dirty="0">
                <a:hlinkClick r:id="rId5" tooltip="Organická látka"/>
              </a:rPr>
              <a:t> </a:t>
            </a:r>
            <a:r>
              <a:rPr lang="en-US" dirty="0" err="1">
                <a:hlinkClick r:id="rId5" tooltip="Organická látka"/>
              </a:rPr>
              <a:t>materiály</a:t>
            </a:r>
            <a:r>
              <a:rPr lang="en-US" dirty="0"/>
              <a:t> </a:t>
            </a:r>
            <a:r>
              <a:rPr lang="en-US" dirty="0" smtClean="0"/>
              <a:t>.</a:t>
            </a:r>
            <a:endParaRPr lang="sk-SK" dirty="0" smtClean="0"/>
          </a:p>
          <a:p>
            <a:r>
              <a:rPr lang="en-US" dirty="0"/>
              <a:t> Tie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uložené</a:t>
            </a:r>
            <a:r>
              <a:rPr lang="en-US" dirty="0"/>
              <a:t> </a:t>
            </a:r>
            <a:r>
              <a:rPr lang="en-US" dirty="0" err="1"/>
              <a:t>medzi</a:t>
            </a:r>
            <a:r>
              <a:rPr lang="en-US" dirty="0"/>
              <a:t>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elektródy</a:t>
            </a:r>
            <a:r>
              <a:rPr lang="en-US" dirty="0"/>
              <a:t>, z </a:t>
            </a:r>
            <a:r>
              <a:rPr lang="en-US" dirty="0" err="1"/>
              <a:t>ktorých</a:t>
            </a:r>
            <a:r>
              <a:rPr lang="en-US" dirty="0"/>
              <a:t> </a:t>
            </a:r>
            <a:r>
              <a:rPr lang="en-US" dirty="0" err="1"/>
              <a:t>aspoň</a:t>
            </a:r>
            <a:r>
              <a:rPr lang="en-US" dirty="0"/>
              <a:t> </a:t>
            </a:r>
            <a:r>
              <a:rPr lang="en-US" dirty="0" err="1"/>
              <a:t>jedna</a:t>
            </a:r>
            <a:r>
              <a:rPr lang="en-US" dirty="0"/>
              <a:t> je </a:t>
            </a:r>
            <a:r>
              <a:rPr lang="en-US" dirty="0" err="1"/>
              <a:t>priehľadná</a:t>
            </a:r>
            <a:r>
              <a:rPr lang="en-US" dirty="0"/>
              <a:t>. </a:t>
            </a:r>
            <a:endParaRPr lang="sk-SK" dirty="0" smtClean="0"/>
          </a:p>
          <a:p>
            <a:r>
              <a:rPr lang="en-US" dirty="0" err="1" smtClean="0"/>
              <a:t>Využívajú</a:t>
            </a:r>
            <a:r>
              <a:rPr lang="en-US" dirty="0" smtClean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konštrukcii</a:t>
            </a:r>
            <a:r>
              <a:rPr lang="en-US" dirty="0"/>
              <a:t> </a:t>
            </a:r>
            <a:r>
              <a:rPr lang="en-US" dirty="0" err="1"/>
              <a:t>displejov</a:t>
            </a:r>
            <a:r>
              <a:rPr lang="en-US" dirty="0"/>
              <a:t>, </a:t>
            </a:r>
            <a:r>
              <a:rPr lang="en-US" dirty="0" err="1"/>
              <a:t>napr</a:t>
            </a:r>
            <a:r>
              <a:rPr lang="en-US" dirty="0"/>
              <a:t>. V </a:t>
            </a:r>
            <a:r>
              <a:rPr lang="en-US" dirty="0" err="1"/>
              <a:t>televíznych</a:t>
            </a:r>
            <a:r>
              <a:rPr lang="en-US" dirty="0"/>
              <a:t> </a:t>
            </a:r>
            <a:r>
              <a:rPr lang="en-US" dirty="0" err="1"/>
              <a:t>obrazovkách</a:t>
            </a:r>
            <a:r>
              <a:rPr lang="en-US" dirty="0"/>
              <a:t> a </a:t>
            </a:r>
            <a:r>
              <a:rPr lang="en-US" dirty="0" err="1"/>
              <a:t>mobilných</a:t>
            </a:r>
            <a:r>
              <a:rPr lang="en-US" dirty="0"/>
              <a:t> </a:t>
            </a:r>
            <a:r>
              <a:rPr lang="en-US" dirty="0" err="1"/>
              <a:t>telefónoch</a:t>
            </a:r>
            <a:r>
              <a:rPr lang="en-US" dirty="0"/>
              <a:t>. </a:t>
            </a:r>
            <a:endParaRPr lang="sk-SK" dirty="0" smtClean="0"/>
          </a:p>
          <a:p>
            <a:r>
              <a:rPr lang="en-US" dirty="0" err="1" smtClean="0"/>
              <a:t>Technológia</a:t>
            </a:r>
            <a:r>
              <a:rPr lang="en-US" dirty="0" smtClean="0"/>
              <a:t> </a:t>
            </a:r>
            <a:r>
              <a:rPr lang="en-US" dirty="0" err="1"/>
              <a:t>pochádza</a:t>
            </a:r>
            <a:r>
              <a:rPr lang="en-US" dirty="0"/>
              <a:t> z </a:t>
            </a:r>
            <a:r>
              <a:rPr lang="en-US" dirty="0" err="1"/>
              <a:t>roku</a:t>
            </a:r>
            <a:r>
              <a:rPr lang="en-US" dirty="0"/>
              <a:t> </a:t>
            </a:r>
            <a:r>
              <a:rPr lang="en-US" dirty="0">
                <a:hlinkClick r:id="rId6" tooltip="1987"/>
              </a:rPr>
              <a:t>1987</a:t>
            </a:r>
            <a:r>
              <a:rPr lang="en-US" dirty="0"/>
              <a:t> , </a:t>
            </a:r>
            <a:r>
              <a:rPr lang="en-US" dirty="0" err="1"/>
              <a:t>kedy</a:t>
            </a:r>
            <a:r>
              <a:rPr lang="en-US" dirty="0"/>
              <a:t> </a:t>
            </a:r>
            <a:r>
              <a:rPr lang="en-US" dirty="0" err="1"/>
              <a:t>ju</a:t>
            </a:r>
            <a:r>
              <a:rPr lang="en-US" dirty="0"/>
              <a:t> </a:t>
            </a:r>
            <a:r>
              <a:rPr lang="en-US" dirty="0" err="1"/>
              <a:t>vyvinula</a:t>
            </a:r>
            <a:r>
              <a:rPr lang="en-US" dirty="0"/>
              <a:t> firma </a:t>
            </a:r>
            <a:r>
              <a:rPr lang="en-US" dirty="0">
                <a:hlinkClick r:id="rId7" tooltip="Kodak"/>
              </a:rPr>
              <a:t>Eastman Kodak</a:t>
            </a:r>
            <a:r>
              <a:rPr lang="en-US" dirty="0"/>
              <a:t> . </a:t>
            </a:r>
            <a:endParaRPr lang="sk-SK" dirty="0" smtClean="0"/>
          </a:p>
          <a:p>
            <a:r>
              <a:rPr lang="en-US" dirty="0" err="1" smtClean="0"/>
              <a:t>Teraz</a:t>
            </a:r>
            <a:r>
              <a:rPr lang="en-US" dirty="0" smtClean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používajú</a:t>
            </a:r>
            <a:r>
              <a:rPr lang="en-US" dirty="0"/>
              <a:t> </a:t>
            </a:r>
            <a:r>
              <a:rPr lang="en-US" dirty="0" err="1"/>
              <a:t>predovšetkým</a:t>
            </a:r>
            <a:r>
              <a:rPr lang="en-US" dirty="0"/>
              <a:t> v </a:t>
            </a:r>
            <a:r>
              <a:rPr lang="en-US" dirty="0" err="1"/>
              <a:t>prístrojoch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 </a:t>
            </a:r>
            <a:r>
              <a:rPr lang="en-US" dirty="0" err="1">
                <a:hlinkClick r:id="rId8" tooltip="mobilný telefón"/>
              </a:rPr>
              <a:t>mobilné</a:t>
            </a:r>
            <a:r>
              <a:rPr lang="en-US" dirty="0">
                <a:hlinkClick r:id="rId8" tooltip="mobilný telefón"/>
              </a:rPr>
              <a:t> </a:t>
            </a:r>
            <a:r>
              <a:rPr lang="en-US" dirty="0" err="1">
                <a:hlinkClick r:id="rId8" tooltip="mobilný telefón"/>
              </a:rPr>
              <a:t>telefóny</a:t>
            </a:r>
            <a:r>
              <a:rPr lang="en-US" dirty="0"/>
              <a:t> </a:t>
            </a:r>
            <a:r>
              <a:rPr lang="en-US" dirty="0" err="1"/>
              <a:t>alebo</a:t>
            </a:r>
            <a:r>
              <a:rPr lang="en-US" dirty="0"/>
              <a:t> </a:t>
            </a:r>
            <a:r>
              <a:rPr lang="en-US" dirty="0">
                <a:hlinkClick r:id="rId9" tooltip="MP3 prehrávač"/>
              </a:rPr>
              <a:t>MP3 </a:t>
            </a:r>
            <a:r>
              <a:rPr lang="en-US" dirty="0" err="1">
                <a:hlinkClick r:id="rId9" tooltip="MP3 prehrávač"/>
              </a:rPr>
              <a:t>prehrávače</a:t>
            </a:r>
            <a:r>
              <a:rPr lang="en-US" dirty="0"/>
              <a:t> .</a:t>
            </a:r>
          </a:p>
        </p:txBody>
      </p:sp>
    </p:spTree>
    <p:extLst>
      <p:ext uri="{BB962C8B-B14F-4D97-AF65-F5344CB8AC3E}">
        <p14:creationId xmlns:p14="http://schemas.microsoft.com/office/powerpoint/2010/main" val="38840365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87624" y="116632"/>
            <a:ext cx="7780337" cy="1344613"/>
          </a:xfrm>
          <a:ln/>
        </p:spPr>
        <p:txBody>
          <a:bodyPr lIns="0" tIns="0" rIns="0" bIns="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E" dirty="0"/>
              <a:t>Monitors: OLED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185893"/>
            <a:ext cx="8402836" cy="1379011"/>
          </a:xfrm>
          <a:ln/>
        </p:spPr>
        <p:txBody>
          <a:bodyPr lIns="0" tIns="0" rIns="0" bIns="0">
            <a:normAutofit fontScale="92500" lnSpcReduction="20000"/>
          </a:bodyPr>
          <a:lstStyle/>
          <a:p>
            <a:pPr marL="674688" indent="-674688">
              <a:buFont typeface="Times New Roman" pitchFamily="18" charset="0"/>
              <a:buChar char="•"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en-IE" dirty="0"/>
              <a:t>OLED: Organic Light Emitting </a:t>
            </a:r>
            <a:r>
              <a:rPr lang="en-IE" dirty="0" err="1" smtClean="0"/>
              <a:t>Diod</a:t>
            </a:r>
            <a:endParaRPr lang="sk-SK" dirty="0" smtClean="0"/>
          </a:p>
          <a:p>
            <a:pPr marL="674688" indent="-674688">
              <a:buClrTx/>
              <a:buSzTx/>
              <a:buFontTx/>
              <a:buNone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sk-SK" dirty="0" smtClean="0"/>
              <a:t>				</a:t>
            </a:r>
            <a:r>
              <a:rPr lang="en-IE" dirty="0" err="1" smtClean="0"/>
              <a:t>Vysoký</a:t>
            </a:r>
            <a:r>
              <a:rPr lang="en-IE" dirty="0" smtClean="0"/>
              <a:t> </a:t>
            </a:r>
            <a:r>
              <a:rPr lang="en-IE" dirty="0" err="1"/>
              <a:t>jas</a:t>
            </a:r>
            <a:r>
              <a:rPr lang="en-IE" dirty="0"/>
              <a:t> a </a:t>
            </a:r>
            <a:r>
              <a:rPr lang="en-IE" dirty="0" err="1"/>
              <a:t>kontrast</a:t>
            </a:r>
            <a:endParaRPr lang="en-IE" dirty="0"/>
          </a:p>
          <a:p>
            <a:pPr marL="674688" indent="-674688">
              <a:buClrTx/>
              <a:buSzTx/>
              <a:buFontTx/>
              <a:buNone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sk-SK" dirty="0" smtClean="0"/>
              <a:t>				</a:t>
            </a:r>
            <a:r>
              <a:rPr lang="en-IE" dirty="0" err="1" smtClean="0"/>
              <a:t>Široký</a:t>
            </a:r>
            <a:r>
              <a:rPr lang="en-IE" dirty="0" smtClean="0"/>
              <a:t> </a:t>
            </a:r>
            <a:r>
              <a:rPr lang="en-IE" dirty="0" err="1"/>
              <a:t>uhol</a:t>
            </a:r>
            <a:r>
              <a:rPr lang="en-IE" dirty="0"/>
              <a:t> </a:t>
            </a:r>
            <a:r>
              <a:rPr lang="en-IE" dirty="0" err="1"/>
              <a:t>pohľadu</a:t>
            </a:r>
            <a:endParaRPr lang="en-IE" dirty="0"/>
          </a:p>
          <a:p>
            <a:pPr marL="674688" indent="-674688">
              <a:buFont typeface="Times New Roman" pitchFamily="18" charset="0"/>
              <a:buChar char="•"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en-IE" dirty="0"/>
          </a:p>
          <a:p>
            <a:pPr marL="674688" indent="-674688">
              <a:buClrTx/>
              <a:buSzTx/>
              <a:buFontTx/>
              <a:buNone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en-IE" dirty="0"/>
          </a:p>
          <a:p>
            <a:pPr marL="674688" indent="-674688">
              <a:buClrTx/>
              <a:buSzTx/>
              <a:buFontTx/>
              <a:buNone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en-IE" dirty="0"/>
          </a:p>
          <a:p>
            <a:pPr marL="674688" indent="-674688">
              <a:buClrTx/>
              <a:buSzTx/>
              <a:buFontTx/>
              <a:buNone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en-IE" dirty="0"/>
          </a:p>
          <a:p>
            <a:pPr marL="674688" indent="-674688">
              <a:buClrTx/>
              <a:buSzTx/>
              <a:buFontTx/>
              <a:buNone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en-IE" dirty="0"/>
          </a:p>
          <a:p>
            <a:pPr marL="674688" indent="-674688">
              <a:buClrTx/>
              <a:buSzTx/>
              <a:buFontTx/>
              <a:buNone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sk-SK" sz="2000" dirty="0" smtClean="0"/>
          </a:p>
          <a:p>
            <a:pPr marL="674688" indent="-674688">
              <a:buClrTx/>
              <a:buSzTx/>
              <a:buFontTx/>
              <a:buNone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sk-SK" sz="20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5580062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827584" y="5556838"/>
            <a:ext cx="7510462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en-IE" sz="2000" dirty="0" smtClean="0"/>
              <a:t>1</a:t>
            </a:r>
            <a:r>
              <a:rPr lang="en-IE" sz="2000" dirty="0"/>
              <a:t>. </a:t>
            </a:r>
            <a:r>
              <a:rPr lang="sk-SK" sz="2000" dirty="0" smtClean="0"/>
              <a:t>katóda</a:t>
            </a:r>
            <a:r>
              <a:rPr lang="en-IE" sz="2000" dirty="0" smtClean="0"/>
              <a:t> </a:t>
            </a:r>
            <a:r>
              <a:rPr lang="en-IE" sz="2000" dirty="0"/>
              <a:t>(−), 2. </a:t>
            </a:r>
            <a:r>
              <a:rPr lang="en-IE" sz="2000" dirty="0" err="1" smtClean="0"/>
              <a:t>emitujúca</a:t>
            </a:r>
            <a:r>
              <a:rPr lang="en-IE" sz="2000" dirty="0" smtClean="0"/>
              <a:t> </a:t>
            </a:r>
            <a:r>
              <a:rPr lang="en-IE" sz="2000" dirty="0" err="1" smtClean="0"/>
              <a:t>vrstva</a:t>
            </a:r>
            <a:r>
              <a:rPr lang="en-IE" sz="2000" dirty="0" smtClean="0"/>
              <a:t>, 3.</a:t>
            </a:r>
            <a:r>
              <a:rPr lang="sk-SK" sz="2000" dirty="0" smtClean="0"/>
              <a:t>žiarenie</a:t>
            </a:r>
            <a:r>
              <a:rPr lang="en-IE" sz="2000" dirty="0" smtClean="0"/>
              <a:t>, </a:t>
            </a:r>
            <a:r>
              <a:rPr lang="en-IE" sz="2000" dirty="0"/>
              <a:t>4. </a:t>
            </a:r>
            <a:r>
              <a:rPr lang="en-IE" sz="2000" dirty="0" err="1" smtClean="0"/>
              <a:t>vodivá</a:t>
            </a:r>
            <a:r>
              <a:rPr lang="en-IE" sz="2000" dirty="0" smtClean="0"/>
              <a:t> </a:t>
            </a:r>
            <a:r>
              <a:rPr lang="en-IE" sz="2000" dirty="0" err="1" smtClean="0"/>
              <a:t>vrstva</a:t>
            </a:r>
            <a:r>
              <a:rPr lang="en-IE" sz="2000" dirty="0" smtClean="0"/>
              <a:t>, </a:t>
            </a:r>
            <a:r>
              <a:rPr lang="en-IE" sz="2000" dirty="0"/>
              <a:t>5. </a:t>
            </a:r>
            <a:r>
              <a:rPr lang="sk-SK" sz="2000" dirty="0" smtClean="0"/>
              <a:t>Anóda</a:t>
            </a:r>
            <a:r>
              <a:rPr lang="en-IE" sz="2000" dirty="0" smtClean="0"/>
              <a:t> </a:t>
            </a:r>
            <a:r>
              <a:rPr lang="en-IE" sz="2000" dirty="0"/>
              <a:t>(+)</a:t>
            </a:r>
          </a:p>
        </p:txBody>
      </p:sp>
    </p:spTree>
    <p:extLst>
      <p:ext uri="{BB962C8B-B14F-4D97-AF65-F5344CB8AC3E}">
        <p14:creationId xmlns:p14="http://schemas.microsoft.com/office/powerpoint/2010/main" val="3383658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In-Plane Switching </a:t>
            </a:r>
            <a:r>
              <a:rPr lang="en-US" sz="2800" dirty="0" err="1" smtClean="0"/>
              <a:t>technológie</a:t>
            </a:r>
            <a:r>
              <a:rPr lang="sk-SK" sz="2800" dirty="0" smtClean="0"/>
              <a:t>(IPS)</a:t>
            </a:r>
            <a:endParaRPr lang="en-US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Ide o jednu z odnoží zobrazovacích technológií LCD</a:t>
            </a:r>
            <a:r>
              <a:rPr lang="pl-PL" sz="2000" dirty="0" smtClean="0"/>
              <a:t>.</a:t>
            </a:r>
          </a:p>
          <a:p>
            <a:r>
              <a:rPr lang="en-US" sz="2000" dirty="0" err="1"/>
              <a:t>Vyniká</a:t>
            </a:r>
            <a:r>
              <a:rPr lang="en-US" sz="2000" dirty="0"/>
              <a:t> </a:t>
            </a:r>
            <a:r>
              <a:rPr lang="en-US" sz="2000" dirty="0" err="1"/>
              <a:t>prirodzeným</a:t>
            </a:r>
            <a:r>
              <a:rPr lang="en-US" sz="2000" dirty="0"/>
              <a:t> </a:t>
            </a:r>
            <a:r>
              <a:rPr lang="en-US" sz="2000" dirty="0" err="1"/>
              <a:t>podaním</a:t>
            </a:r>
            <a:r>
              <a:rPr lang="en-US" sz="2000" dirty="0"/>
              <a:t> </a:t>
            </a:r>
            <a:r>
              <a:rPr lang="en-US" sz="2000" dirty="0" err="1"/>
              <a:t>farieb</a:t>
            </a:r>
            <a:r>
              <a:rPr lang="en-US" sz="2000" dirty="0"/>
              <a:t>, </a:t>
            </a:r>
            <a:r>
              <a:rPr lang="en-US" sz="2000" dirty="0" err="1"/>
              <a:t>nízkou</a:t>
            </a:r>
            <a:r>
              <a:rPr lang="en-US" sz="2000" dirty="0"/>
              <a:t> </a:t>
            </a:r>
            <a:r>
              <a:rPr lang="en-US" sz="2000" dirty="0" err="1"/>
              <a:t>spotrebou</a:t>
            </a:r>
            <a:r>
              <a:rPr lang="en-US" sz="2000" dirty="0"/>
              <a:t> a </a:t>
            </a:r>
            <a:r>
              <a:rPr lang="en-US" sz="2000" dirty="0" err="1"/>
              <a:t>širokým</a:t>
            </a:r>
            <a:r>
              <a:rPr lang="en-US" sz="2000" dirty="0"/>
              <a:t> </a:t>
            </a:r>
            <a:r>
              <a:rPr lang="en-US" sz="2000" dirty="0" err="1" smtClean="0"/>
              <a:t>pozorovacím</a:t>
            </a:r>
            <a:r>
              <a:rPr lang="en-US" sz="2000" dirty="0" smtClean="0"/>
              <a:t> </a:t>
            </a:r>
            <a:r>
              <a:rPr lang="en-US" sz="2000" dirty="0" err="1"/>
              <a:t>uhlom</a:t>
            </a:r>
            <a:r>
              <a:rPr lang="en-US" sz="2000" dirty="0"/>
              <a:t>. Ten </a:t>
            </a:r>
            <a:r>
              <a:rPr lang="en-US" sz="2000" dirty="0" err="1"/>
              <a:t>dosahuje</a:t>
            </a:r>
            <a:r>
              <a:rPr lang="en-US" sz="2000" dirty="0"/>
              <a:t> </a:t>
            </a:r>
            <a:r>
              <a:rPr lang="en-US" sz="2000" dirty="0" err="1"/>
              <a:t>takmer</a:t>
            </a:r>
            <a:r>
              <a:rPr lang="en-US" sz="2000" dirty="0"/>
              <a:t> 180 </a:t>
            </a:r>
            <a:r>
              <a:rPr lang="en-US" sz="2000" dirty="0" err="1"/>
              <a:t>stupňov</a:t>
            </a:r>
            <a:r>
              <a:rPr lang="en-US" sz="2000" dirty="0"/>
              <a:t>. </a:t>
            </a:r>
            <a:endParaRPr lang="sk-SK" sz="2000" dirty="0" smtClean="0"/>
          </a:p>
          <a:p>
            <a:r>
              <a:rPr lang="en-US" sz="2000" dirty="0" smtClean="0"/>
              <a:t>IPS </a:t>
            </a:r>
            <a:r>
              <a:rPr lang="en-US" sz="2000" dirty="0" err="1"/>
              <a:t>získala</a:t>
            </a:r>
            <a:r>
              <a:rPr lang="en-US" sz="2000" dirty="0"/>
              <a:t> </a:t>
            </a:r>
            <a:r>
              <a:rPr lang="en-US" sz="2000" dirty="0" err="1"/>
              <a:t>svoje</a:t>
            </a:r>
            <a:r>
              <a:rPr lang="en-US" sz="2000" dirty="0"/>
              <a:t> </a:t>
            </a:r>
            <a:r>
              <a:rPr lang="en-US" sz="2000" dirty="0" err="1"/>
              <a:t>meno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základe</a:t>
            </a:r>
            <a:r>
              <a:rPr lang="en-US" sz="2000" dirty="0"/>
              <a:t> </a:t>
            </a:r>
            <a:r>
              <a:rPr lang="en-US" sz="2000" dirty="0" err="1"/>
              <a:t>správania</a:t>
            </a:r>
            <a:r>
              <a:rPr lang="en-US" sz="2000" dirty="0"/>
              <a:t> </a:t>
            </a:r>
            <a:r>
              <a:rPr lang="en-US" sz="2000" dirty="0" err="1"/>
              <a:t>tekutých</a:t>
            </a:r>
            <a:r>
              <a:rPr lang="en-US" sz="2000" dirty="0"/>
              <a:t> </a:t>
            </a:r>
            <a:r>
              <a:rPr lang="en-US" sz="2000" dirty="0" err="1"/>
              <a:t>kryštálov</a:t>
            </a:r>
            <a:r>
              <a:rPr lang="en-US" sz="2000" dirty="0"/>
              <a:t> </a:t>
            </a:r>
            <a:r>
              <a:rPr lang="en-US" sz="2000" dirty="0" err="1"/>
              <a:t>vnútri</a:t>
            </a:r>
            <a:r>
              <a:rPr lang="en-US" sz="2000" dirty="0"/>
              <a:t> </a:t>
            </a:r>
            <a:r>
              <a:rPr lang="en-US" sz="2000" dirty="0" err="1"/>
              <a:t>subpixelov</a:t>
            </a:r>
            <a:r>
              <a:rPr lang="en-US" sz="2000" dirty="0"/>
              <a:t>. </a:t>
            </a:r>
            <a:endParaRPr lang="sk-SK" sz="2000" dirty="0" smtClean="0"/>
          </a:p>
          <a:p>
            <a:r>
              <a:rPr lang="en-US" sz="2000" dirty="0" smtClean="0"/>
              <a:t>Tie </a:t>
            </a:r>
            <a:r>
              <a:rPr lang="en-US" sz="2000" dirty="0"/>
              <a:t>v </a:t>
            </a:r>
            <a:r>
              <a:rPr lang="en-US" sz="2000" dirty="0" err="1"/>
              <a:t>prípade</a:t>
            </a:r>
            <a:r>
              <a:rPr lang="en-US" sz="2000" dirty="0"/>
              <a:t> IPS </a:t>
            </a:r>
            <a:r>
              <a:rPr lang="en-US" sz="2000" dirty="0" err="1"/>
              <a:t>neprepúšťaju</a:t>
            </a:r>
            <a:r>
              <a:rPr lang="en-US" sz="2000" dirty="0"/>
              <a:t> v </a:t>
            </a:r>
            <a:r>
              <a:rPr lang="en-US" sz="2000" dirty="0" err="1"/>
              <a:t>pokojnom</a:t>
            </a:r>
            <a:r>
              <a:rPr lang="en-US" sz="2000" dirty="0"/>
              <a:t> stave </a:t>
            </a:r>
            <a:r>
              <a:rPr lang="en-US" sz="2000" dirty="0" err="1"/>
              <a:t>svetlo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en-US" sz="2000" dirty="0" smtClean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daných</a:t>
            </a:r>
            <a:r>
              <a:rPr lang="en-US" sz="2000" dirty="0"/>
              <a:t> </a:t>
            </a:r>
            <a:r>
              <a:rPr lang="en-US" sz="2000" dirty="0" err="1"/>
              <a:t>okolností</a:t>
            </a:r>
            <a:r>
              <a:rPr lang="en-US" sz="2000" dirty="0"/>
              <a:t> </a:t>
            </a:r>
            <a:r>
              <a:rPr lang="en-US" sz="2000" dirty="0" err="1"/>
              <a:t>sú</a:t>
            </a:r>
            <a:r>
              <a:rPr lang="en-US" sz="2000" dirty="0"/>
              <a:t> </a:t>
            </a:r>
            <a:r>
              <a:rPr lang="en-US" sz="2000" dirty="0" err="1"/>
              <a:t>kryštály</a:t>
            </a:r>
            <a:r>
              <a:rPr lang="en-US" sz="2000" dirty="0"/>
              <a:t> </a:t>
            </a:r>
            <a:r>
              <a:rPr lang="en-US" sz="2000" dirty="0" err="1"/>
              <a:t>usporiadané</a:t>
            </a:r>
            <a:r>
              <a:rPr lang="en-US" sz="2000" dirty="0"/>
              <a:t> do </a:t>
            </a:r>
            <a:r>
              <a:rPr lang="en-US" sz="2000" dirty="0" err="1"/>
              <a:t>roviny</a:t>
            </a:r>
            <a:r>
              <a:rPr lang="en-US" sz="2000" dirty="0"/>
              <a:t>. </a:t>
            </a:r>
            <a:endParaRPr lang="sk-SK" sz="2000" dirty="0" smtClean="0"/>
          </a:p>
          <a:p>
            <a:r>
              <a:rPr lang="en-US" sz="2000" dirty="0" err="1" smtClean="0"/>
              <a:t>Ich</a:t>
            </a:r>
            <a:r>
              <a:rPr lang="en-US" sz="2000" dirty="0" smtClean="0"/>
              <a:t> </a:t>
            </a:r>
            <a:r>
              <a:rPr lang="en-US" sz="2000" dirty="0" err="1"/>
              <a:t>natočením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zaistí</a:t>
            </a:r>
            <a:r>
              <a:rPr lang="en-US" sz="2000" dirty="0"/>
              <a:t> </a:t>
            </a:r>
            <a:r>
              <a:rPr lang="en-US" sz="2000" dirty="0" err="1"/>
              <a:t>práve</a:t>
            </a:r>
            <a:r>
              <a:rPr lang="en-US" sz="2000" dirty="0"/>
              <a:t> </a:t>
            </a:r>
            <a:r>
              <a:rPr lang="en-US" sz="2000" dirty="0" err="1"/>
              <a:t>ona</a:t>
            </a:r>
            <a:r>
              <a:rPr lang="en-US" sz="2000" dirty="0"/>
              <a:t> </a:t>
            </a:r>
            <a:r>
              <a:rPr lang="en-US" sz="2000" dirty="0" err="1"/>
              <a:t>priepustnosť</a:t>
            </a:r>
            <a:r>
              <a:rPr lang="en-US" sz="2000" dirty="0"/>
              <a:t> </a:t>
            </a:r>
            <a:r>
              <a:rPr lang="en-US" sz="2000" dirty="0" err="1"/>
              <a:t>svetla</a:t>
            </a:r>
            <a:r>
              <a:rPr lang="en-US" sz="2000" dirty="0"/>
              <a:t> (z </a:t>
            </a:r>
            <a:r>
              <a:rPr lang="en-US" sz="2000" dirty="0" err="1"/>
              <a:t>toho</a:t>
            </a:r>
            <a:r>
              <a:rPr lang="en-US" sz="2000" dirty="0"/>
              <a:t> </a:t>
            </a:r>
            <a:r>
              <a:rPr lang="en-US" sz="2000" dirty="0" err="1"/>
              <a:t>názov</a:t>
            </a:r>
            <a:r>
              <a:rPr lang="en-US" sz="2000" dirty="0"/>
              <a:t> In-Plane Switching). </a:t>
            </a:r>
            <a:r>
              <a:rPr lang="en-US" sz="2000" dirty="0" err="1"/>
              <a:t>Tento</a:t>
            </a:r>
            <a:r>
              <a:rPr lang="en-US" sz="2000" dirty="0"/>
              <a:t> </a:t>
            </a:r>
            <a:r>
              <a:rPr lang="en-US" sz="2000" dirty="0" err="1"/>
              <a:t>postup</a:t>
            </a:r>
            <a:r>
              <a:rPr lang="en-US" sz="2000" dirty="0"/>
              <a:t> so </a:t>
            </a:r>
            <a:r>
              <a:rPr lang="en-US" sz="2000" dirty="0" err="1"/>
              <a:t>sebou</a:t>
            </a:r>
            <a:r>
              <a:rPr lang="en-US" sz="2000" dirty="0"/>
              <a:t> </a:t>
            </a:r>
            <a:r>
              <a:rPr lang="en-US" sz="2000" dirty="0" err="1"/>
              <a:t>prináša</a:t>
            </a:r>
            <a:r>
              <a:rPr lang="en-US" sz="2000" dirty="0"/>
              <a:t> </a:t>
            </a:r>
            <a:r>
              <a:rPr lang="en-US" sz="2000" dirty="0" err="1"/>
              <a:t>celé</a:t>
            </a:r>
            <a:r>
              <a:rPr lang="en-US" sz="2000" dirty="0"/>
              <a:t> </a:t>
            </a:r>
            <a:r>
              <a:rPr lang="en-US" sz="2000" dirty="0" err="1"/>
              <a:t>množstvo</a:t>
            </a:r>
            <a:r>
              <a:rPr lang="en-US" sz="2000" dirty="0"/>
              <a:t> </a:t>
            </a:r>
            <a:r>
              <a:rPr lang="en-US" sz="2000" dirty="0" err="1"/>
              <a:t>výhod</a:t>
            </a:r>
            <a:r>
              <a:rPr lang="en-US" sz="2000" dirty="0"/>
              <a:t>, </a:t>
            </a:r>
            <a:r>
              <a:rPr lang="en-US" sz="2000" dirty="0" err="1"/>
              <a:t>ktoré</a:t>
            </a:r>
            <a:r>
              <a:rPr lang="en-US" sz="2000" dirty="0"/>
              <a:t> </a:t>
            </a:r>
            <a:r>
              <a:rPr lang="en-US" sz="2000" dirty="0" err="1"/>
              <a:t>ostatné</a:t>
            </a:r>
            <a:r>
              <a:rPr lang="en-US" sz="2000" dirty="0"/>
              <a:t> </a:t>
            </a:r>
            <a:r>
              <a:rPr lang="en-US" sz="2000" dirty="0" err="1"/>
              <a:t>odnože</a:t>
            </a:r>
            <a:r>
              <a:rPr lang="en-US" sz="2000" dirty="0"/>
              <a:t> </a:t>
            </a:r>
            <a:r>
              <a:rPr lang="en-US" sz="2000" dirty="0" err="1"/>
              <a:t>zobrazovacích</a:t>
            </a:r>
            <a:r>
              <a:rPr lang="en-US" sz="2000" dirty="0"/>
              <a:t> </a:t>
            </a:r>
            <a:r>
              <a:rPr lang="en-US" sz="2000" dirty="0" err="1"/>
              <a:t>technológií</a:t>
            </a:r>
            <a:r>
              <a:rPr lang="en-US" sz="2000" dirty="0"/>
              <a:t> LCD </a:t>
            </a:r>
            <a:r>
              <a:rPr lang="en-US" sz="2000" dirty="0" err="1"/>
              <a:t>neposkytujú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en-US" sz="2000" dirty="0" err="1"/>
              <a:t>Oproti</a:t>
            </a:r>
            <a:r>
              <a:rPr lang="en-US" sz="2000" dirty="0"/>
              <a:t> </a:t>
            </a:r>
            <a:r>
              <a:rPr lang="en-US" sz="2000" dirty="0" err="1"/>
              <a:t>technologicky</a:t>
            </a:r>
            <a:r>
              <a:rPr lang="en-US" sz="2000" dirty="0"/>
              <a:t> </a:t>
            </a:r>
            <a:r>
              <a:rPr lang="en-US" sz="2000" dirty="0" err="1"/>
              <a:t>starším</a:t>
            </a:r>
            <a:r>
              <a:rPr lang="en-US" sz="2000" dirty="0"/>
              <a:t> </a:t>
            </a:r>
            <a:r>
              <a:rPr lang="en-US" sz="2000" u="sng" dirty="0">
                <a:hlinkClick r:id="rId2"/>
              </a:rPr>
              <a:t>TN </a:t>
            </a:r>
            <a:r>
              <a:rPr lang="sk-SK" sz="2000" u="sng" dirty="0" smtClean="0">
                <a:hlinkClick r:id="rId2"/>
              </a:rPr>
              <a:t> </a:t>
            </a:r>
            <a:r>
              <a:rPr lang="en-US" sz="2000" u="sng" dirty="0" err="1" smtClean="0">
                <a:hlinkClick r:id="rId2"/>
              </a:rPr>
              <a:t>zobrazovačom</a:t>
            </a:r>
            <a:r>
              <a:rPr lang="en-US" sz="2000" dirty="0"/>
              <a:t> 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výrazne</a:t>
            </a:r>
            <a:r>
              <a:rPr lang="en-US" sz="2000" dirty="0"/>
              <a:t> </a:t>
            </a:r>
            <a:r>
              <a:rPr lang="en-US" sz="2000" dirty="0" err="1"/>
              <a:t>lepší</a:t>
            </a:r>
            <a:r>
              <a:rPr lang="en-US" sz="2000" dirty="0"/>
              <a:t> </a:t>
            </a:r>
            <a:r>
              <a:rPr lang="en-US" sz="2000" dirty="0" err="1"/>
              <a:t>kontrast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76588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8243"/>
            <a:ext cx="8229600" cy="1143000"/>
          </a:xfrm>
        </p:spPr>
        <p:txBody>
          <a:bodyPr/>
          <a:lstStyle/>
          <a:p>
            <a:r>
              <a:rPr lang="en-US" sz="2800" dirty="0"/>
              <a:t>In-Plane Switching </a:t>
            </a:r>
            <a:r>
              <a:rPr lang="en-US" sz="2800" dirty="0" err="1" smtClean="0"/>
              <a:t>technológie</a:t>
            </a:r>
            <a:r>
              <a:rPr lang="sk-SK" sz="2800" dirty="0" smtClean="0"/>
              <a:t>(IPS)</a:t>
            </a:r>
            <a:endParaRPr lang="en-US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3340967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V </a:t>
            </a:r>
            <a:r>
              <a:rPr lang="en-US" sz="2000" dirty="0" err="1"/>
              <a:t>prvom</a:t>
            </a:r>
            <a:r>
              <a:rPr lang="en-US" sz="2000" dirty="0"/>
              <a:t> </a:t>
            </a:r>
            <a:r>
              <a:rPr lang="en-US" sz="2000" dirty="0" err="1"/>
              <a:t>rade</a:t>
            </a:r>
            <a:r>
              <a:rPr lang="en-US" sz="2000" dirty="0"/>
              <a:t> je to </a:t>
            </a:r>
            <a:r>
              <a:rPr lang="en-US" sz="2000" dirty="0" err="1"/>
              <a:t>už</a:t>
            </a:r>
            <a:r>
              <a:rPr lang="en-US" sz="2000" dirty="0"/>
              <a:t> </a:t>
            </a:r>
            <a:r>
              <a:rPr lang="en-US" sz="2000" dirty="0" err="1"/>
              <a:t>predtým</a:t>
            </a:r>
            <a:r>
              <a:rPr lang="en-US" sz="2000" dirty="0"/>
              <a:t> </a:t>
            </a:r>
            <a:r>
              <a:rPr lang="en-US" sz="2000" dirty="0" err="1"/>
              <a:t>avizovaný</a:t>
            </a:r>
            <a:r>
              <a:rPr lang="en-US" sz="2000" dirty="0"/>
              <a:t> </a:t>
            </a:r>
            <a:r>
              <a:rPr lang="en-US" sz="2000" dirty="0" err="1"/>
              <a:t>široký</a:t>
            </a:r>
            <a:r>
              <a:rPr lang="en-US" sz="2000" dirty="0"/>
              <a:t> </a:t>
            </a:r>
            <a:r>
              <a:rPr lang="en-US" sz="2000" dirty="0" err="1"/>
              <a:t>pozorovací</a:t>
            </a:r>
            <a:r>
              <a:rPr lang="en-US" sz="2000" dirty="0"/>
              <a:t> </a:t>
            </a:r>
            <a:r>
              <a:rPr lang="en-US" sz="2000" dirty="0" err="1"/>
              <a:t>uhol</a:t>
            </a:r>
            <a:r>
              <a:rPr lang="en-US" sz="2000" dirty="0"/>
              <a:t> -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displej</a:t>
            </a:r>
            <a:r>
              <a:rPr lang="en-US" sz="2000" dirty="0"/>
              <a:t> </a:t>
            </a:r>
            <a:r>
              <a:rPr lang="en-US" sz="2000" dirty="0" err="1"/>
              <a:t>vidieť</a:t>
            </a:r>
            <a:r>
              <a:rPr lang="en-US" sz="2000" dirty="0"/>
              <a:t> </a:t>
            </a:r>
            <a:r>
              <a:rPr lang="en-US" sz="2000" dirty="0" err="1"/>
              <a:t>zo</a:t>
            </a:r>
            <a:r>
              <a:rPr lang="en-US" sz="2000" dirty="0"/>
              <a:t> </a:t>
            </a:r>
            <a:r>
              <a:rPr lang="en-US" sz="2000" dirty="0" err="1"/>
              <a:t>všetkých</a:t>
            </a:r>
            <a:r>
              <a:rPr lang="en-US" sz="2000" dirty="0"/>
              <a:t> </a:t>
            </a:r>
            <a:r>
              <a:rPr lang="en-US" sz="2000" dirty="0" err="1"/>
              <a:t>strán</a:t>
            </a:r>
            <a:r>
              <a:rPr lang="en-US" sz="2000" dirty="0"/>
              <a:t> </a:t>
            </a:r>
            <a:r>
              <a:rPr lang="en-US" sz="2000" dirty="0" err="1"/>
              <a:t>rovnako</a:t>
            </a:r>
            <a:r>
              <a:rPr lang="en-US" sz="2000" dirty="0"/>
              <a:t> </a:t>
            </a:r>
            <a:r>
              <a:rPr lang="en-US" sz="2000" dirty="0" err="1"/>
              <a:t>dobre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en-US" sz="2000" dirty="0" smtClean="0"/>
              <a:t> </a:t>
            </a:r>
            <a:r>
              <a:rPr lang="en-US" sz="2000" dirty="0" err="1"/>
              <a:t>Zároveň</a:t>
            </a:r>
            <a:r>
              <a:rPr lang="en-US" sz="2000" dirty="0"/>
              <a:t> </a:t>
            </a:r>
            <a:r>
              <a:rPr lang="en-US" sz="2000" dirty="0" err="1"/>
              <a:t>nedochádza</a:t>
            </a:r>
            <a:r>
              <a:rPr lang="en-US" sz="2000" dirty="0"/>
              <a:t> </a:t>
            </a:r>
            <a:r>
              <a:rPr lang="en-US" sz="2000" dirty="0" err="1"/>
              <a:t>takmer</a:t>
            </a:r>
            <a:r>
              <a:rPr lang="en-US" sz="2000" dirty="0"/>
              <a:t> k </a:t>
            </a:r>
            <a:r>
              <a:rPr lang="en-US" sz="2000" dirty="0" err="1"/>
              <a:t>žiadnej</a:t>
            </a:r>
            <a:r>
              <a:rPr lang="en-US" sz="2000" dirty="0"/>
              <a:t> </a:t>
            </a:r>
            <a:r>
              <a:rPr lang="en-US" sz="2000" dirty="0" err="1"/>
              <a:t>zmene</a:t>
            </a:r>
            <a:r>
              <a:rPr lang="en-US" sz="2000" dirty="0"/>
              <a:t> </a:t>
            </a:r>
            <a:r>
              <a:rPr lang="en-US" sz="2000" dirty="0" err="1"/>
              <a:t>odtieňa</a:t>
            </a:r>
            <a:r>
              <a:rPr lang="en-US" sz="2000" dirty="0"/>
              <a:t> </a:t>
            </a:r>
            <a:r>
              <a:rPr lang="en-US" sz="2000" dirty="0" err="1"/>
              <a:t>farieb</a:t>
            </a:r>
            <a:r>
              <a:rPr lang="en-US" sz="2000" dirty="0"/>
              <a:t>. </a:t>
            </a:r>
            <a:r>
              <a:rPr lang="en-US" sz="2000" dirty="0" err="1"/>
              <a:t>Oproti</a:t>
            </a:r>
            <a:r>
              <a:rPr lang="en-US" sz="2000" dirty="0"/>
              <a:t> </a:t>
            </a:r>
            <a:r>
              <a:rPr lang="en-US" sz="2000" dirty="0" err="1"/>
              <a:t>technologicky</a:t>
            </a:r>
            <a:r>
              <a:rPr lang="en-US" sz="2000" dirty="0"/>
              <a:t> </a:t>
            </a:r>
            <a:r>
              <a:rPr lang="en-US" sz="2000" dirty="0" err="1"/>
              <a:t>starším</a:t>
            </a:r>
            <a:r>
              <a:rPr lang="en-US" sz="2000" dirty="0"/>
              <a:t> </a:t>
            </a:r>
            <a:r>
              <a:rPr lang="en-US" sz="2000" u="sng" dirty="0">
                <a:hlinkClick r:id="rId2"/>
              </a:rPr>
              <a:t>TN </a:t>
            </a:r>
            <a:r>
              <a:rPr lang="en-US" sz="2000" u="sng" dirty="0" err="1">
                <a:hlinkClick r:id="rId2"/>
              </a:rPr>
              <a:t>zobrazovačom</a:t>
            </a:r>
            <a:r>
              <a:rPr lang="en-US" sz="2000" dirty="0"/>
              <a:t> 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môžete</a:t>
            </a:r>
            <a:r>
              <a:rPr lang="en-US" sz="2000" dirty="0"/>
              <a:t> </a:t>
            </a:r>
            <a:r>
              <a:rPr lang="en-US" sz="2000" dirty="0" err="1"/>
              <a:t>tešiť</a:t>
            </a:r>
            <a:r>
              <a:rPr lang="en-US" sz="2000" dirty="0"/>
              <a:t> </a:t>
            </a:r>
            <a:r>
              <a:rPr lang="en-US" sz="2000" dirty="0" err="1"/>
              <a:t>aj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výrazne</a:t>
            </a:r>
            <a:r>
              <a:rPr lang="en-US" sz="2000" dirty="0"/>
              <a:t> </a:t>
            </a:r>
            <a:r>
              <a:rPr lang="en-US" sz="2000" dirty="0" err="1"/>
              <a:t>lepší</a:t>
            </a:r>
            <a:r>
              <a:rPr lang="en-US" sz="2000" dirty="0"/>
              <a:t> </a:t>
            </a:r>
            <a:r>
              <a:rPr lang="en-US" sz="2000" dirty="0" err="1"/>
              <a:t>kontrast</a:t>
            </a:r>
            <a:r>
              <a:rPr lang="en-US" sz="2000" dirty="0"/>
              <a:t>. </a:t>
            </a:r>
            <a:endParaRPr lang="sk-SK" sz="2000" dirty="0" smtClean="0"/>
          </a:p>
          <a:p>
            <a:r>
              <a:rPr lang="en-US" sz="2000" dirty="0" smtClean="0"/>
              <a:t>To </a:t>
            </a:r>
            <a:r>
              <a:rPr lang="en-US" sz="2000" dirty="0"/>
              <a:t>je </a:t>
            </a:r>
            <a:r>
              <a:rPr lang="en-US" sz="2000" dirty="0" err="1"/>
              <a:t>spôsobené</a:t>
            </a:r>
            <a:r>
              <a:rPr lang="en-US" sz="2000" dirty="0"/>
              <a:t> </a:t>
            </a:r>
            <a:r>
              <a:rPr lang="en-US" sz="2000" dirty="0" err="1"/>
              <a:t>najmä</a:t>
            </a:r>
            <a:r>
              <a:rPr lang="en-US" sz="2000" dirty="0"/>
              <a:t> </a:t>
            </a:r>
            <a:r>
              <a:rPr lang="en-US" sz="2000" dirty="0" err="1"/>
              <a:t>vernejším</a:t>
            </a:r>
            <a:r>
              <a:rPr lang="en-US" sz="2000" dirty="0"/>
              <a:t> </a:t>
            </a:r>
            <a:r>
              <a:rPr lang="en-US" sz="2000" dirty="0" err="1"/>
              <a:t>zobrazením</a:t>
            </a:r>
            <a:r>
              <a:rPr lang="en-US" sz="2000" dirty="0"/>
              <a:t> </a:t>
            </a:r>
            <a:r>
              <a:rPr lang="en-US" sz="2000" dirty="0" err="1"/>
              <a:t>čiernej</a:t>
            </a:r>
            <a:r>
              <a:rPr lang="en-US" sz="2000" dirty="0"/>
              <a:t> </a:t>
            </a:r>
            <a:r>
              <a:rPr lang="en-US" sz="2000" dirty="0" err="1"/>
              <a:t>farby</a:t>
            </a:r>
            <a:r>
              <a:rPr lang="en-US" sz="2000" dirty="0"/>
              <a:t>. </a:t>
            </a:r>
            <a:r>
              <a:rPr lang="en-US" sz="2000" dirty="0" err="1"/>
              <a:t>Naopak</a:t>
            </a:r>
            <a:r>
              <a:rPr lang="en-US" sz="2000" dirty="0"/>
              <a:t> </a:t>
            </a:r>
            <a:r>
              <a:rPr lang="en-US" sz="2000" dirty="0" err="1"/>
              <a:t>drobnú</a:t>
            </a:r>
            <a:r>
              <a:rPr lang="en-US" sz="2000" dirty="0"/>
              <a:t> </a:t>
            </a:r>
            <a:r>
              <a:rPr lang="en-US" sz="2000" dirty="0" err="1"/>
              <a:t>nevýhodu</a:t>
            </a:r>
            <a:r>
              <a:rPr lang="en-US" sz="2000" dirty="0"/>
              <a:t> </a:t>
            </a:r>
            <a:r>
              <a:rPr lang="en-US" sz="2000" dirty="0" err="1"/>
              <a:t>predstavuje</a:t>
            </a:r>
            <a:r>
              <a:rPr lang="en-US" sz="2000" dirty="0"/>
              <a:t> </a:t>
            </a:r>
            <a:r>
              <a:rPr lang="en-US" sz="2000" dirty="0" err="1"/>
              <a:t>cena</a:t>
            </a:r>
            <a:r>
              <a:rPr lang="en-US" sz="2000" dirty="0"/>
              <a:t>. </a:t>
            </a:r>
            <a:endParaRPr lang="sk-SK" sz="2000" dirty="0" smtClean="0"/>
          </a:p>
          <a:p>
            <a:r>
              <a:rPr lang="en-US" sz="2000" dirty="0" err="1" smtClean="0"/>
              <a:t>Nielen</a:t>
            </a:r>
            <a:r>
              <a:rPr lang="en-US" sz="2000" dirty="0" smtClean="0"/>
              <a:t> </a:t>
            </a:r>
            <a:r>
              <a:rPr lang="en-US" sz="2000" dirty="0" err="1"/>
              <a:t>finančne</a:t>
            </a:r>
            <a:r>
              <a:rPr lang="en-US" sz="2000" dirty="0"/>
              <a:t>, ale </a:t>
            </a:r>
            <a:r>
              <a:rPr lang="en-US" sz="2000" dirty="0" err="1"/>
              <a:t>aj</a:t>
            </a:r>
            <a:r>
              <a:rPr lang="en-US" sz="2000" dirty="0"/>
              <a:t> </a:t>
            </a:r>
            <a:r>
              <a:rPr lang="en-US" sz="2000" dirty="0" err="1"/>
              <a:t>kvalitou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IPS </a:t>
            </a:r>
            <a:r>
              <a:rPr lang="en-US" sz="2000" dirty="0" err="1"/>
              <a:t>nachádza</a:t>
            </a:r>
            <a:r>
              <a:rPr lang="en-US" sz="2000" dirty="0"/>
              <a:t> </a:t>
            </a:r>
            <a:r>
              <a:rPr lang="en-US" sz="2000" dirty="0" err="1"/>
              <a:t>niekde</a:t>
            </a:r>
            <a:r>
              <a:rPr lang="en-US" sz="2000" dirty="0"/>
              <a:t> </a:t>
            </a:r>
            <a:r>
              <a:rPr lang="en-US" sz="2000" dirty="0" err="1"/>
              <a:t>medzi</a:t>
            </a:r>
            <a:r>
              <a:rPr lang="en-US" sz="2000" dirty="0"/>
              <a:t> </a:t>
            </a:r>
            <a:r>
              <a:rPr lang="en-US" sz="2000" dirty="0" err="1"/>
              <a:t>staršími</a:t>
            </a:r>
            <a:r>
              <a:rPr lang="en-US" sz="2000" dirty="0"/>
              <a:t> LCD </a:t>
            </a:r>
            <a:r>
              <a:rPr lang="en-US" sz="2000" dirty="0" err="1"/>
              <a:t>zobrazovacími</a:t>
            </a:r>
            <a:r>
              <a:rPr lang="en-US" sz="2000" dirty="0"/>
              <a:t> </a:t>
            </a:r>
            <a:r>
              <a:rPr lang="en-US" sz="2000" dirty="0" err="1"/>
              <a:t>technológiami</a:t>
            </a:r>
            <a:r>
              <a:rPr lang="en-US" sz="2000" dirty="0"/>
              <a:t> a </a:t>
            </a:r>
            <a:r>
              <a:rPr lang="en-US" sz="2000" u="sng" dirty="0" err="1">
                <a:hlinkClick r:id="rId3"/>
              </a:rPr>
              <a:t>prémiovou</a:t>
            </a:r>
            <a:r>
              <a:rPr lang="en-US" sz="2000" u="sng" dirty="0">
                <a:hlinkClick r:id="rId3"/>
              </a:rPr>
              <a:t> OLED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en-US" sz="2000" dirty="0" err="1"/>
              <a:t>Konkrétnejšie</a:t>
            </a:r>
            <a:r>
              <a:rPr lang="en-US" sz="2000" dirty="0"/>
              <a:t>, panel IPS je </a:t>
            </a:r>
            <a:r>
              <a:rPr lang="en-US" sz="2000" dirty="0" err="1"/>
              <a:t>typ</a:t>
            </a:r>
            <a:r>
              <a:rPr lang="en-US" sz="2000" dirty="0"/>
              <a:t> TFT LCD</a:t>
            </a:r>
          </a:p>
        </p:txBody>
      </p:sp>
      <p:sp>
        <p:nvSpPr>
          <p:cNvPr id="5" name="Obdĺžnik 4"/>
          <p:cNvSpPr/>
          <p:nvPr/>
        </p:nvSpPr>
        <p:spPr>
          <a:xfrm>
            <a:off x="1929738" y="5013176"/>
            <a:ext cx="5284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/>
                <a:solidFill>
                  <a:schemeClr val="accent3"/>
                </a:solidFill>
                <a:effectLst/>
                <a:hlinkClick r:id="rId4"/>
              </a:rPr>
              <a:t>IPS LCD podrobne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15688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Porovnanie VA ,</a:t>
            </a:r>
            <a:r>
              <a:rPr lang="sk-SK" dirty="0" err="1" smtClean="0"/>
              <a:t>IPS,tn</a:t>
            </a:r>
            <a:endParaRPr lang="en-US" dirty="0"/>
          </a:p>
        </p:txBody>
      </p:sp>
      <p:pic>
        <p:nvPicPr>
          <p:cNvPr id="2050" name="Picture 2" descr="Výsledok obrázku pre ips vs t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79694"/>
            <a:ext cx="6974007" cy="399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7755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Porovnanie</a:t>
            </a:r>
            <a:r>
              <a:rPr lang="en-GB" dirty="0" smtClean="0"/>
              <a:t> TN a IPS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5772150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5501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ýsledok obrázka pre ips vs t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715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8039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4365104"/>
            <a:ext cx="8229600" cy="1143000"/>
          </a:xfrm>
        </p:spPr>
        <p:txBody>
          <a:bodyPr/>
          <a:lstStyle/>
          <a:p>
            <a:r>
              <a:rPr lang="sk-SK" dirty="0" smtClean="0">
                <a:hlinkClick r:id="rId2"/>
              </a:rPr>
              <a:t>Parametre monitorov</a:t>
            </a:r>
            <a:endParaRPr lang="en-US" dirty="0"/>
          </a:p>
        </p:txBody>
      </p:sp>
      <p:sp>
        <p:nvSpPr>
          <p:cNvPr id="4" name="Obdĺžnik 3"/>
          <p:cNvSpPr/>
          <p:nvPr/>
        </p:nvSpPr>
        <p:spPr>
          <a:xfrm>
            <a:off x="3749464" y="2967335"/>
            <a:ext cx="1645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ALZA</a:t>
            </a:r>
            <a:endParaRPr lang="sk-SK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6693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Chladenie grafického procesora</a:t>
            </a:r>
            <a:endParaRPr lang="sk-SK" dirty="0"/>
          </a:p>
        </p:txBody>
      </p:sp>
      <p:pic>
        <p:nvPicPr>
          <p:cNvPr id="2050" name="Picture 2" descr="Výsledok vyhľadávania obrázkov pre dopyt ddr5 gif vra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820025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129535"/>
      </p:ext>
    </p:extLst>
  </p:cSld>
  <p:clrMapOvr>
    <a:masterClrMapping/>
  </p:clrMapOvr>
  <p:transition spd="slow">
    <p:wheel spokes="1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Notebooky</a:t>
            </a:r>
            <a:endParaRPr lang="sk-SK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12028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1437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ergonómia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2655"/>
          </a:xfrm>
        </p:spPr>
        <p:txBody>
          <a:bodyPr>
            <a:normAutofit/>
          </a:bodyPr>
          <a:lstStyle/>
          <a:p>
            <a:r>
              <a:rPr lang="sk-SK" sz="2000" dirty="0" smtClean="0"/>
              <a:t>F</a:t>
            </a:r>
            <a:r>
              <a:rPr lang="en-US" sz="2000" dirty="0" err="1" smtClean="0"/>
              <a:t>unkcie</a:t>
            </a:r>
            <a:r>
              <a:rPr lang="en-US" sz="2000" dirty="0" smtClean="0"/>
              <a:t> </a:t>
            </a:r>
            <a:r>
              <a:rPr lang="en-US" sz="2000" dirty="0" err="1"/>
              <a:t>zabraňujúce</a:t>
            </a:r>
            <a:r>
              <a:rPr lang="en-US" sz="2000" dirty="0"/>
              <a:t> </a:t>
            </a:r>
            <a:r>
              <a:rPr lang="en-US" sz="2000" dirty="0" err="1"/>
              <a:t>únave</a:t>
            </a:r>
            <a:r>
              <a:rPr lang="en-US" sz="2000" dirty="0"/>
              <a:t> </a:t>
            </a:r>
            <a:r>
              <a:rPr lang="en-US" sz="2000" dirty="0" err="1"/>
              <a:t>zraku</a:t>
            </a:r>
            <a:r>
              <a:rPr lang="en-US" sz="2000" dirty="0"/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3411538"/>
            <a:ext cx="100013" cy="3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3562350"/>
            <a:ext cx="95250" cy="3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755576" y="2276872"/>
            <a:ext cx="67687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err="1"/>
              <a:t>Snímač</a:t>
            </a:r>
            <a:r>
              <a:rPr lang="en-US" b="1" dirty="0"/>
              <a:t> </a:t>
            </a:r>
            <a:r>
              <a:rPr lang="en-US" b="1" dirty="0" err="1"/>
              <a:t>intenzity</a:t>
            </a:r>
            <a:r>
              <a:rPr lang="en-US" b="1" dirty="0"/>
              <a:t> </a:t>
            </a:r>
            <a:r>
              <a:rPr lang="en-US" b="1" dirty="0" err="1"/>
              <a:t>okolitého</a:t>
            </a:r>
            <a:r>
              <a:rPr lang="en-US" b="1" dirty="0"/>
              <a:t> </a:t>
            </a:r>
            <a:r>
              <a:rPr lang="en-US" b="1" dirty="0" err="1"/>
              <a:t>osvetlenia</a:t>
            </a:r>
            <a:r>
              <a:rPr lang="en-US" dirty="0"/>
              <a:t> – </a:t>
            </a:r>
            <a:r>
              <a:rPr lang="en-US" dirty="0" err="1"/>
              <a:t>Senzor</a:t>
            </a:r>
            <a:r>
              <a:rPr lang="en-US" dirty="0"/>
              <a:t> </a:t>
            </a:r>
            <a:r>
              <a:rPr lang="en-US" dirty="0" err="1"/>
              <a:t>osvietenie</a:t>
            </a:r>
            <a:r>
              <a:rPr lang="en-US" dirty="0"/>
              <a:t> </a:t>
            </a:r>
            <a:r>
              <a:rPr lang="en-US" dirty="0" err="1"/>
              <a:t>reguluje</a:t>
            </a:r>
            <a:r>
              <a:rPr lang="en-US" dirty="0"/>
              <a:t> </a:t>
            </a:r>
            <a:r>
              <a:rPr lang="en-US" dirty="0" err="1"/>
              <a:t>jas</a:t>
            </a:r>
            <a:r>
              <a:rPr lang="en-US" dirty="0"/>
              <a:t> </a:t>
            </a:r>
            <a:r>
              <a:rPr lang="en-US" dirty="0" err="1"/>
              <a:t>monitora</a:t>
            </a:r>
            <a:r>
              <a:rPr lang="en-US" dirty="0"/>
              <a:t> </a:t>
            </a:r>
            <a:r>
              <a:rPr lang="en-US" dirty="0" err="1"/>
              <a:t>podľa</a:t>
            </a:r>
            <a:r>
              <a:rPr lang="en-US" dirty="0"/>
              <a:t> </a:t>
            </a:r>
            <a:r>
              <a:rPr lang="en-US" dirty="0" err="1"/>
              <a:t>lokálnych</a:t>
            </a:r>
            <a:r>
              <a:rPr lang="en-US" dirty="0"/>
              <a:t> </a:t>
            </a:r>
            <a:r>
              <a:rPr lang="en-US" dirty="0" err="1"/>
              <a:t>podmienok</a:t>
            </a:r>
            <a:r>
              <a:rPr lang="en-US" dirty="0"/>
              <a:t>. V </a:t>
            </a:r>
            <a:r>
              <a:rPr lang="en-US" dirty="0" err="1"/>
              <a:t>noci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preto</a:t>
            </a:r>
            <a:r>
              <a:rPr lang="en-US" dirty="0"/>
              <a:t> </a:t>
            </a:r>
            <a:r>
              <a:rPr lang="en-US" dirty="0" err="1"/>
              <a:t>podsvietenie</a:t>
            </a:r>
            <a:r>
              <a:rPr lang="en-US" dirty="0"/>
              <a:t> </a:t>
            </a:r>
            <a:r>
              <a:rPr lang="en-US" dirty="0" err="1"/>
              <a:t>stlmí</a:t>
            </a:r>
            <a:r>
              <a:rPr lang="en-US" dirty="0"/>
              <a:t>, </a:t>
            </a:r>
            <a:r>
              <a:rPr lang="en-US" dirty="0" err="1"/>
              <a:t>vo</a:t>
            </a:r>
            <a:r>
              <a:rPr lang="en-US" dirty="0"/>
              <a:t> </a:t>
            </a:r>
            <a:r>
              <a:rPr lang="en-US" dirty="0" err="1"/>
              <a:t>dne</a:t>
            </a:r>
            <a:r>
              <a:rPr lang="en-US" dirty="0"/>
              <a:t> </a:t>
            </a:r>
            <a:r>
              <a:rPr lang="en-US" dirty="0" err="1"/>
              <a:t>rozjasní</a:t>
            </a:r>
            <a:r>
              <a:rPr lang="en-US" dirty="0"/>
              <a:t>, a </a:t>
            </a:r>
            <a:r>
              <a:rPr lang="en-US" dirty="0" err="1"/>
              <a:t>oči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nezaťažujú</a:t>
            </a:r>
            <a:r>
              <a:rPr lang="en-US" dirty="0"/>
              <a:t> </a:t>
            </a:r>
            <a:r>
              <a:rPr lang="en-US" dirty="0" err="1"/>
              <a:t>extrémne</a:t>
            </a:r>
            <a:r>
              <a:rPr lang="en-US" dirty="0"/>
              <a:t> </a:t>
            </a:r>
            <a:r>
              <a:rPr lang="en-US" dirty="0" err="1"/>
              <a:t>rozdiely</a:t>
            </a:r>
            <a:r>
              <a:rPr lang="en-US" dirty="0"/>
              <a:t> </a:t>
            </a:r>
            <a:r>
              <a:rPr lang="en-US" dirty="0" err="1"/>
              <a:t>medzi</a:t>
            </a:r>
            <a:r>
              <a:rPr lang="en-US" dirty="0"/>
              <a:t> </a:t>
            </a:r>
            <a:r>
              <a:rPr lang="en-US" dirty="0" err="1"/>
              <a:t>svetlom</a:t>
            </a:r>
            <a:r>
              <a:rPr lang="en-US" dirty="0"/>
              <a:t> a </a:t>
            </a:r>
            <a:r>
              <a:rPr lang="en-US" dirty="0" err="1"/>
              <a:t>tmou</a:t>
            </a:r>
            <a:r>
              <a:rPr lang="en-US" dirty="0" smtClean="0"/>
              <a:t>..</a:t>
            </a:r>
            <a:endParaRPr lang="sk-SK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/>
              <a:t>FlickerFree</a:t>
            </a:r>
            <a:r>
              <a:rPr lang="en-US" b="1" dirty="0"/>
              <a:t>/Flicker Less</a:t>
            </a:r>
            <a:r>
              <a:rPr lang="en-US" dirty="0"/>
              <a:t> – </a:t>
            </a:r>
            <a:r>
              <a:rPr lang="en-US" dirty="0" err="1"/>
              <a:t>Hoci</a:t>
            </a:r>
            <a:r>
              <a:rPr lang="en-US" dirty="0"/>
              <a:t> to </a:t>
            </a:r>
            <a:r>
              <a:rPr lang="en-US" dirty="0" err="1"/>
              <a:t>bežne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je </a:t>
            </a:r>
            <a:r>
              <a:rPr lang="en-US" dirty="0" err="1"/>
              <a:t>vidieť</a:t>
            </a:r>
            <a:r>
              <a:rPr lang="en-US" dirty="0"/>
              <a:t>, </a:t>
            </a:r>
            <a:r>
              <a:rPr lang="en-US" dirty="0" err="1"/>
              <a:t>obraz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monitore</a:t>
            </a:r>
            <a:r>
              <a:rPr lang="en-US" dirty="0"/>
              <a:t> </a:t>
            </a:r>
            <a:r>
              <a:rPr lang="en-US" dirty="0" err="1"/>
              <a:t>pulzuje</a:t>
            </a:r>
            <a:r>
              <a:rPr lang="en-US" dirty="0"/>
              <a:t> </a:t>
            </a:r>
            <a:r>
              <a:rPr lang="en-US" dirty="0" err="1"/>
              <a:t>svojou</a:t>
            </a:r>
            <a:r>
              <a:rPr lang="en-US" dirty="0"/>
              <a:t> </a:t>
            </a:r>
            <a:r>
              <a:rPr lang="en-US" dirty="0" err="1"/>
              <a:t>obnovovacou</a:t>
            </a:r>
            <a:r>
              <a:rPr lang="en-US" dirty="0"/>
              <a:t> </a:t>
            </a:r>
            <a:r>
              <a:rPr lang="en-US" dirty="0" err="1"/>
              <a:t>frekvenciou</a:t>
            </a:r>
            <a:r>
              <a:rPr lang="en-US" dirty="0"/>
              <a:t>. Monitory </a:t>
            </a:r>
            <a:r>
              <a:rPr lang="en-US" dirty="0" err="1"/>
              <a:t>označované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FlickerFree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používajú</a:t>
            </a:r>
            <a:r>
              <a:rPr lang="en-US" dirty="0"/>
              <a:t> </a:t>
            </a:r>
            <a:r>
              <a:rPr lang="en-US" dirty="0" err="1"/>
              <a:t>vyššiu</a:t>
            </a:r>
            <a:r>
              <a:rPr lang="en-US" dirty="0"/>
              <a:t> </a:t>
            </a:r>
            <a:r>
              <a:rPr lang="en-US" dirty="0" err="1"/>
              <a:t>frekvenciu</a:t>
            </a:r>
            <a:r>
              <a:rPr lang="en-US" dirty="0"/>
              <a:t>, </a:t>
            </a:r>
            <a:r>
              <a:rPr lang="en-US" dirty="0" err="1"/>
              <a:t>ktorú</a:t>
            </a:r>
            <a:r>
              <a:rPr lang="en-US" dirty="0"/>
              <a:t> </a:t>
            </a:r>
            <a:r>
              <a:rPr lang="en-US" dirty="0" err="1"/>
              <a:t>už</a:t>
            </a:r>
            <a:r>
              <a:rPr lang="en-US" dirty="0"/>
              <a:t> </a:t>
            </a:r>
            <a:r>
              <a:rPr lang="en-US" dirty="0" err="1"/>
              <a:t>ľudský</a:t>
            </a:r>
            <a:r>
              <a:rPr lang="en-US" dirty="0"/>
              <a:t> </a:t>
            </a:r>
            <a:r>
              <a:rPr lang="en-US" dirty="0" err="1"/>
              <a:t>zrak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mihotanie</a:t>
            </a:r>
            <a:r>
              <a:rPr lang="en-US" dirty="0"/>
              <a:t> </a:t>
            </a:r>
            <a:r>
              <a:rPr lang="en-US" dirty="0" err="1"/>
              <a:t>nevníma</a:t>
            </a:r>
            <a:r>
              <a:rPr lang="en-US" dirty="0" smtClean="0"/>
              <a:t>.</a:t>
            </a:r>
            <a:endParaRPr lang="sk-SK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/>
              <a:t>Filter </a:t>
            </a:r>
            <a:r>
              <a:rPr lang="en-US" b="1" dirty="0" err="1"/>
              <a:t>modrého</a:t>
            </a:r>
            <a:r>
              <a:rPr lang="en-US" b="1" dirty="0"/>
              <a:t> </a:t>
            </a:r>
            <a:r>
              <a:rPr lang="en-US" b="1" dirty="0" err="1"/>
              <a:t>svetla</a:t>
            </a:r>
            <a:r>
              <a:rPr lang="en-US" dirty="0"/>
              <a:t> – </a:t>
            </a:r>
            <a:r>
              <a:rPr lang="en-US" dirty="0" err="1"/>
              <a:t>Modré</a:t>
            </a:r>
            <a:r>
              <a:rPr lang="en-US" dirty="0"/>
              <a:t> </a:t>
            </a:r>
            <a:r>
              <a:rPr lang="en-US" dirty="0" err="1"/>
              <a:t>svetlo</a:t>
            </a:r>
            <a:r>
              <a:rPr lang="en-US" dirty="0"/>
              <a:t> </a:t>
            </a:r>
            <a:r>
              <a:rPr lang="en-US" dirty="0" err="1"/>
              <a:t>potláča</a:t>
            </a:r>
            <a:r>
              <a:rPr lang="en-US" dirty="0"/>
              <a:t> </a:t>
            </a:r>
            <a:r>
              <a:rPr lang="en-US" dirty="0" err="1"/>
              <a:t>tvorbu</a:t>
            </a:r>
            <a:r>
              <a:rPr lang="en-US" dirty="0"/>
              <a:t> </a:t>
            </a:r>
            <a:r>
              <a:rPr lang="en-US" dirty="0" err="1"/>
              <a:t>melatonínu</a:t>
            </a:r>
            <a:r>
              <a:rPr lang="en-US" dirty="0"/>
              <a:t>, </a:t>
            </a:r>
            <a:r>
              <a:rPr lang="en-US" dirty="0" err="1"/>
              <a:t>hormónu</a:t>
            </a:r>
            <a:r>
              <a:rPr lang="en-US" dirty="0"/>
              <a:t> </a:t>
            </a:r>
            <a:r>
              <a:rPr lang="en-US" dirty="0" err="1"/>
              <a:t>zodpovedného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spánok</a:t>
            </a:r>
            <a:r>
              <a:rPr lang="en-US" dirty="0"/>
              <a:t>. </a:t>
            </a:r>
            <a:r>
              <a:rPr lang="en-US" dirty="0" err="1"/>
              <a:t>Pozeranie</a:t>
            </a:r>
            <a:r>
              <a:rPr lang="en-US" dirty="0"/>
              <a:t> do </a:t>
            </a:r>
            <a:r>
              <a:rPr lang="en-US" dirty="0" err="1"/>
              <a:t>monitora</a:t>
            </a:r>
            <a:r>
              <a:rPr lang="en-US" dirty="0"/>
              <a:t> </a:t>
            </a:r>
            <a:r>
              <a:rPr lang="en-US" dirty="0" err="1"/>
              <a:t>pred</a:t>
            </a:r>
            <a:r>
              <a:rPr lang="en-US" dirty="0"/>
              <a:t> </a:t>
            </a:r>
            <a:r>
              <a:rPr lang="en-US" dirty="0" err="1"/>
              <a:t>spaním</a:t>
            </a:r>
            <a:r>
              <a:rPr lang="en-US" dirty="0"/>
              <a:t> </a:t>
            </a:r>
            <a:r>
              <a:rPr lang="en-US" dirty="0" err="1"/>
              <a:t>preto</a:t>
            </a:r>
            <a:r>
              <a:rPr lang="en-US" dirty="0"/>
              <a:t> </a:t>
            </a:r>
            <a:r>
              <a:rPr lang="en-US" dirty="0" err="1"/>
              <a:t>môže</a:t>
            </a:r>
            <a:r>
              <a:rPr lang="en-US" dirty="0"/>
              <a:t> </a:t>
            </a:r>
            <a:r>
              <a:rPr lang="en-US" dirty="0" err="1"/>
              <a:t>sťažiť</a:t>
            </a:r>
            <a:r>
              <a:rPr lang="en-US" dirty="0"/>
              <a:t> </a:t>
            </a:r>
            <a:r>
              <a:rPr lang="en-US" dirty="0" err="1"/>
              <a:t>zaspávanie</a:t>
            </a:r>
            <a:r>
              <a:rPr lang="en-US" dirty="0"/>
              <a:t> </a:t>
            </a:r>
            <a:r>
              <a:rPr lang="en-US" dirty="0" err="1"/>
              <a:t>alebo</a:t>
            </a:r>
            <a:r>
              <a:rPr lang="en-US" dirty="0"/>
              <a:t> </a:t>
            </a:r>
            <a:r>
              <a:rPr lang="en-US" dirty="0" err="1"/>
              <a:t>kvalitu</a:t>
            </a:r>
            <a:r>
              <a:rPr lang="en-US" dirty="0"/>
              <a:t> </a:t>
            </a:r>
            <a:r>
              <a:rPr lang="en-US" dirty="0" err="1"/>
              <a:t>spánku</a:t>
            </a:r>
            <a:r>
              <a:rPr lang="en-US" dirty="0"/>
              <a:t>. </a:t>
            </a:r>
            <a:r>
              <a:rPr lang="en-US" dirty="0" err="1"/>
              <a:t>Niektoré</a:t>
            </a:r>
            <a:r>
              <a:rPr lang="en-US" dirty="0"/>
              <a:t> monitory </a:t>
            </a:r>
            <a:r>
              <a:rPr lang="en-US" dirty="0" err="1"/>
              <a:t>preto</a:t>
            </a:r>
            <a:r>
              <a:rPr lang="en-US" dirty="0"/>
              <a:t> </a:t>
            </a:r>
            <a:r>
              <a:rPr lang="en-US" dirty="0" err="1"/>
              <a:t>modré</a:t>
            </a:r>
            <a:r>
              <a:rPr lang="en-US" dirty="0"/>
              <a:t> </a:t>
            </a:r>
            <a:r>
              <a:rPr lang="en-US" dirty="0" err="1"/>
              <a:t>odtiene</a:t>
            </a:r>
            <a:r>
              <a:rPr lang="en-US" dirty="0"/>
              <a:t> </a:t>
            </a:r>
            <a:r>
              <a:rPr lang="en-US" dirty="0" err="1"/>
              <a:t>tlmia</a:t>
            </a:r>
            <a:r>
              <a:rPr lang="en-US" dirty="0"/>
              <a:t>,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ste</a:t>
            </a:r>
            <a:r>
              <a:rPr lang="en-US" dirty="0"/>
              <a:t> </a:t>
            </a:r>
            <a:r>
              <a:rPr lang="en-US" dirty="0" err="1"/>
              <a:t>ľahko</a:t>
            </a:r>
            <a:r>
              <a:rPr lang="en-US" dirty="0"/>
              <a:t> </a:t>
            </a:r>
            <a:r>
              <a:rPr lang="en-US" dirty="0" err="1"/>
              <a:t>zaspali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práci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počítači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42583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/>
              <a:t>Slovník pojmov – monitory</a:t>
            </a:r>
            <a:br>
              <a:rPr lang="sk-SK"/>
            </a:b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760640"/>
          </a:xfrm>
        </p:spPr>
        <p:txBody>
          <a:bodyPr>
            <a:normAutofit/>
          </a:bodyPr>
          <a:lstStyle/>
          <a:p>
            <a:r>
              <a:rPr lang="sk-SK" sz="2000" b="1" smtClean="0"/>
              <a:t>Odozva </a:t>
            </a:r>
            <a:r>
              <a:rPr lang="sk-SK" sz="2000"/>
              <a:t>Označuje dobu, za ktorú monitor zvládne spracovať požiadavku na zmenu obrazu z počítača. </a:t>
            </a:r>
            <a:endParaRPr lang="sk-SK" sz="2000" smtClean="0"/>
          </a:p>
          <a:p>
            <a:pPr marL="0" indent="0">
              <a:buNone/>
            </a:pPr>
            <a:r>
              <a:rPr lang="sk-SK" sz="2000" smtClean="0"/>
              <a:t>      Čím </a:t>
            </a:r>
            <a:r>
              <a:rPr lang="sk-SK" sz="2000"/>
              <a:t>nižšia odozva je, tým ostrejší obraz monitor poskytuje v rýchlych scénach</a:t>
            </a:r>
            <a:r>
              <a:rPr lang="sk-SK" sz="2000" smtClean="0"/>
              <a:t>.</a:t>
            </a:r>
          </a:p>
          <a:p>
            <a:pPr marL="0" indent="0">
              <a:buNone/>
            </a:pPr>
            <a:r>
              <a:rPr lang="sk-SK" sz="2000" smtClean="0"/>
              <a:t>       </a:t>
            </a:r>
            <a:r>
              <a:rPr lang="sk-SK" sz="2000"/>
              <a:t>Doba odozvy je dôležitá pre hráčov počítačových hier. </a:t>
            </a:r>
            <a:endParaRPr lang="sk-SK" sz="2000" smtClean="0"/>
          </a:p>
          <a:p>
            <a:pPr marL="0" indent="0">
              <a:buNone/>
            </a:pPr>
            <a:r>
              <a:rPr lang="sk-SK" sz="2000" smtClean="0"/>
              <a:t>       Pri </a:t>
            </a:r>
            <a:r>
              <a:rPr lang="sk-SK" sz="2000"/>
              <a:t>herných monitoroch by nemala činiť viac ako 4 ms</a:t>
            </a:r>
            <a:r>
              <a:rPr lang="sk-SK" sz="2000" smtClean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sk-SK" sz="2000" b="1" smtClean="0"/>
              <a:t>Farebná hĺbka </a:t>
            </a:r>
            <a:r>
              <a:rPr lang="sk-SK" sz="2000"/>
              <a:t>Farebná hĺbka označuje, koľko bitov je použitých na vyjadrenie jedného farebného bodu obrazu</a:t>
            </a:r>
            <a:r>
              <a:rPr lang="sk-SK" sz="2000" smtClean="0"/>
              <a:t>.</a:t>
            </a:r>
          </a:p>
          <a:p>
            <a:pPr marL="0" indent="0">
              <a:buNone/>
            </a:pPr>
            <a:r>
              <a:rPr lang="sk-SK" sz="2000"/>
              <a:t> </a:t>
            </a:r>
            <a:r>
              <a:rPr lang="sk-SK" sz="2000" smtClean="0"/>
              <a:t>      </a:t>
            </a:r>
            <a:r>
              <a:rPr lang="sk-SK" sz="2000"/>
              <a:t>Od toho sa odvíja počet farieb, ktoré je monitor schopný spracovať. </a:t>
            </a:r>
            <a:endParaRPr lang="sk-SK" sz="2000" smtClean="0"/>
          </a:p>
          <a:p>
            <a:pPr marL="0" indent="0">
              <a:buNone/>
            </a:pPr>
            <a:r>
              <a:rPr lang="sk-SK" sz="2000"/>
              <a:t> </a:t>
            </a:r>
            <a:r>
              <a:rPr lang="sk-SK" sz="2000" smtClean="0"/>
              <a:t>       Čím </a:t>
            </a:r>
            <a:r>
              <a:rPr lang="sk-SK" sz="2000"/>
              <a:t>viac bitov, tým viac farieb, ale aj väčšia dátová veľkosť. </a:t>
            </a:r>
            <a:endParaRPr lang="sk-SK" sz="2000" smtClean="0"/>
          </a:p>
          <a:p>
            <a:pPr marL="0" indent="0">
              <a:buNone/>
            </a:pPr>
            <a:r>
              <a:rPr lang="sk-SK" sz="2000"/>
              <a:t> </a:t>
            </a:r>
            <a:r>
              <a:rPr lang="sk-SK" sz="2000" smtClean="0"/>
              <a:t>       TN </a:t>
            </a:r>
            <a:r>
              <a:rPr lang="sk-SK" sz="2000"/>
              <a:t>monitory spravidla zobrazujú 6-bitové farby (262 000 farieb), </a:t>
            </a:r>
            <a:endParaRPr lang="sk-SK" sz="2000" smtClean="0"/>
          </a:p>
          <a:p>
            <a:pPr marL="0" indent="0">
              <a:buNone/>
            </a:pPr>
            <a:r>
              <a:rPr lang="sk-SK" sz="2000"/>
              <a:t> </a:t>
            </a:r>
            <a:r>
              <a:rPr lang="sk-SK" sz="2000" smtClean="0"/>
              <a:t>        IPS/XVa monitory </a:t>
            </a:r>
            <a:r>
              <a:rPr lang="sk-SK" sz="2000" b="1"/>
              <a:t> </a:t>
            </a:r>
            <a:r>
              <a:rPr lang="sk-SK" sz="2000"/>
              <a:t>8 a viacbitové farby (16 200 000 farieb a viac</a:t>
            </a:r>
            <a:r>
              <a:rPr lang="sk-SK" sz="2000" smtClean="0"/>
              <a:t>).</a:t>
            </a:r>
          </a:p>
          <a:p>
            <a:pPr>
              <a:buFont typeface="Wingdings" pitchFamily="2" charset="2"/>
              <a:buChar char="§"/>
            </a:pPr>
            <a:r>
              <a:rPr lang="sk-SK" sz="2000" b="1" smtClean="0"/>
              <a:t>Pozorovacie uhly P</a:t>
            </a:r>
            <a:r>
              <a:rPr lang="sk-SK" sz="2000" smtClean="0"/>
              <a:t>ozorovací </a:t>
            </a:r>
            <a:r>
              <a:rPr lang="sk-SK" sz="2000"/>
              <a:t>uhol je maximálny uhol, z ktorého je ešte možné sledovať obraz na monitore bez toho, aby došlo k zmene farieb alebo kontrastu. Čím väčší pozorovací uhol, tým lepšie. </a:t>
            </a:r>
            <a:endParaRPr lang="sk-SK" sz="2000" smtClean="0"/>
          </a:p>
          <a:p>
            <a:pPr marL="0" indent="0">
              <a:buNone/>
            </a:pPr>
            <a:r>
              <a:rPr lang="sk-SK" sz="2000"/>
              <a:t> </a:t>
            </a:r>
            <a:r>
              <a:rPr lang="sk-SK" sz="2000" smtClean="0"/>
              <a:t>     Veľkosť </a:t>
            </a:r>
            <a:r>
              <a:rPr lang="sk-SK" sz="2000"/>
              <a:t>pozorovacích uhlov je spojená s typom panelu monitora. </a:t>
            </a:r>
            <a:endParaRPr lang="sk-SK" sz="2000" smtClean="0"/>
          </a:p>
          <a:p>
            <a:pPr marL="0" indent="0">
              <a:buNone/>
            </a:pPr>
            <a:r>
              <a:rPr lang="sk-SK" sz="2000"/>
              <a:t> </a:t>
            </a:r>
            <a:r>
              <a:rPr lang="sk-SK" sz="2000" smtClean="0"/>
              <a:t>     Monitory </a:t>
            </a:r>
            <a:r>
              <a:rPr lang="sk-SK" sz="2000"/>
              <a:t>s panelmi IPS a S-IPS majú pozorovacie uhly najväčšie (až 178 stupňov), </a:t>
            </a:r>
            <a:endParaRPr lang="sk-SK" sz="2000" smtClean="0"/>
          </a:p>
        </p:txBody>
      </p:sp>
    </p:spTree>
    <p:extLst>
      <p:ext uri="{BB962C8B-B14F-4D97-AF65-F5344CB8AC3E}">
        <p14:creationId xmlns:p14="http://schemas.microsoft.com/office/powerpoint/2010/main" val="7018772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Ako vyberať LCD monitory</a:t>
            </a:r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899592" y="1412776"/>
            <a:ext cx="7560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sk-SK" sz="2000"/>
              <a:t>Pre klasické domáce využitie je teda plne dostačujúce LCD monitor s uhlopriečkou 19 až 22 palcov. </a:t>
            </a:r>
            <a:endParaRPr lang="sk-SK" sz="2000" smtClean="0"/>
          </a:p>
          <a:p>
            <a:pPr marL="285750" indent="-285750">
              <a:buFont typeface="Wingdings" pitchFamily="2" charset="2"/>
              <a:buChar char="q"/>
            </a:pPr>
            <a:r>
              <a:rPr lang="sk-SK" sz="2000" smtClean="0"/>
              <a:t>Pri </a:t>
            </a:r>
            <a:r>
              <a:rPr lang="sk-SK" sz="2000"/>
              <a:t>bežnej práci s multimédiami vám postačí prístroj s odozvou cca 10 ms</a:t>
            </a:r>
            <a:r>
              <a:rPr lang="sk-SK" sz="2000" smtClean="0"/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k-SK" sz="2000"/>
              <a:t>Čo sa týka veľkosti kancelárskeho monitora: čím väčšie, tým lepšie. </a:t>
            </a:r>
            <a:r>
              <a:rPr lang="sk-SK" sz="2000" smtClean="0"/>
              <a:t>(27 ‘‘)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k-SK" sz="2000" smtClean="0"/>
              <a:t>Dnes </a:t>
            </a:r>
            <a:r>
              <a:rPr lang="sk-SK" sz="2000"/>
              <a:t>je u hráčov obľúbený monitor s uhlopriečkou 22 </a:t>
            </a:r>
            <a:r>
              <a:rPr lang="sk-SK" sz="2000" smtClean="0"/>
              <a:t>",</a:t>
            </a:r>
            <a:r>
              <a:rPr lang="sk-SK" sz="2000"/>
              <a:t> čo najkratšiu dobu odozvy, najlepšie okolo 2 ms. </a:t>
            </a:r>
            <a:endParaRPr lang="sk-SK" sz="2000" smtClean="0"/>
          </a:p>
          <a:p>
            <a:pPr marL="285750" indent="-285750">
              <a:buFont typeface="Wingdings" pitchFamily="2" charset="2"/>
              <a:buChar char="q"/>
            </a:pPr>
            <a:r>
              <a:rPr lang="sk-SK" sz="2000"/>
              <a:t>Pokiaľ zháňate profesionálny monitor pre grafické účely, hľadajte medzi S-IPS alebo S-PVA panely s minimálne 10-bitovým spracovaním obrazu. </a:t>
            </a:r>
            <a:endParaRPr lang="sk-SK" sz="2000" smtClean="0"/>
          </a:p>
          <a:p>
            <a:pPr marL="285750" indent="-285750">
              <a:buFont typeface="Wingdings" pitchFamily="2" charset="2"/>
              <a:buChar char="q"/>
            </a:pPr>
            <a:r>
              <a:rPr lang="sk-SK" sz="2000" smtClean="0"/>
              <a:t>Najdôležitejšími </a:t>
            </a:r>
            <a:r>
              <a:rPr lang="sk-SK" sz="2000"/>
              <a:t>faktormi u grafických monitorov sú pozorovacie uhly, podsvietenie, gamut a farebné podanie. </a:t>
            </a:r>
            <a:endParaRPr lang="sk-SK" sz="2000" smtClean="0"/>
          </a:p>
          <a:p>
            <a:pPr marL="285750" indent="-285750">
              <a:buFont typeface="Wingdings" pitchFamily="2" charset="2"/>
              <a:buChar char="q"/>
            </a:pPr>
            <a:r>
              <a:rPr lang="sk-SK" sz="2000"/>
              <a:t>LCD alebo LED monitory?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k-SK" sz="2000"/>
              <a:t>V skutočnosti ide stále o rovnaké </a:t>
            </a:r>
            <a:r>
              <a:rPr lang="sk-SK" sz="2000" b="1">
                <a:hlinkClick r:id="rId2"/>
              </a:rPr>
              <a:t>LCD monitory</a:t>
            </a:r>
            <a:r>
              <a:rPr lang="sk-SK" sz="2000"/>
              <a:t> , teda o displeja z tekutých kryštálov </a:t>
            </a:r>
            <a:r>
              <a:rPr lang="sk-SK" sz="2000" smtClean="0"/>
              <a:t>podsvietené LED diódami</a:t>
            </a:r>
            <a:endParaRPr lang="sk-SK" sz="2000"/>
          </a:p>
        </p:txBody>
      </p:sp>
      <p:pic>
        <p:nvPicPr>
          <p:cNvPr id="1026" name="Picture 2" descr="https://www.digilidi.cz/files/pr-clanky/Jak_vybrat_monitor/obrazek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96595"/>
            <a:ext cx="1621418" cy="144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0434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Ako vyberať LCD monitory</a:t>
            </a:r>
            <a:endParaRPr lang="sk-SK"/>
          </a:p>
        </p:txBody>
      </p:sp>
      <p:sp>
        <p:nvSpPr>
          <p:cNvPr id="3" name="BlokTextu 2"/>
          <p:cNvSpPr txBox="1"/>
          <p:nvPr/>
        </p:nvSpPr>
        <p:spPr>
          <a:xfrm>
            <a:off x="971600" y="1484784"/>
            <a:ext cx="7560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itchFamily="2" charset="2"/>
              <a:buChar char="q"/>
            </a:pPr>
            <a:r>
              <a:rPr lang="sk-SK"/>
              <a:t>Typy panelov - TN, IPS / PLS, PVA / MVA</a:t>
            </a:r>
          </a:p>
          <a:p>
            <a:pPr marL="285750" indent="-285750" fontAlgn="base">
              <a:buFont typeface="Wingdings" pitchFamily="2" charset="2"/>
              <a:buChar char="q"/>
            </a:pPr>
            <a:r>
              <a:rPr lang="sk-SK" b="1" smtClean="0"/>
              <a:t>Jas</a:t>
            </a:r>
            <a:r>
              <a:rPr lang="sk-SK"/>
              <a:t> nám udáva hodnotu svietivosti a kontrast schopnosť zobraziť sýtu čiernu a jasnú bielu</a:t>
            </a:r>
            <a:r>
              <a:rPr lang="sk-SK" smtClean="0"/>
              <a:t>.</a:t>
            </a:r>
          </a:p>
          <a:p>
            <a:pPr marL="285750" indent="-285750" fontAlgn="base">
              <a:buFont typeface="Wingdings" pitchFamily="2" charset="2"/>
              <a:buChar char="q"/>
            </a:pPr>
            <a:r>
              <a:rPr lang="sk-SK"/>
              <a:t> Minimálna hodnota jasu by sa mala pohybovať v rozmedzí 10 až 20% maximálneho jasu monitora a pre správne vnímanie farebných odtieňov by sa mal pohybovať v medziach od 80 - 160 cd / m2.</a:t>
            </a:r>
          </a:p>
          <a:p>
            <a:pPr marL="285750" indent="-285750" fontAlgn="base">
              <a:buFont typeface="Wingdings" pitchFamily="2" charset="2"/>
              <a:buChar char="q"/>
            </a:pPr>
            <a:r>
              <a:rPr lang="sk-SK" b="1"/>
              <a:t>Kontrast</a:t>
            </a:r>
            <a:r>
              <a:rPr lang="sk-SK"/>
              <a:t> sa dnes uvádza tzv. Dynamický a môže byť rôzne navyšovanie na </a:t>
            </a:r>
            <a:r>
              <a:rPr lang="sk-SK">
                <a:solidFill>
                  <a:srgbClr val="FF0000"/>
                </a:solidFill>
              </a:rPr>
              <a:t>milióny: 1. </a:t>
            </a:r>
            <a:endParaRPr lang="sk-SK" smtClean="0">
              <a:solidFill>
                <a:srgbClr val="FF0000"/>
              </a:solidFill>
            </a:endParaRPr>
          </a:p>
          <a:p>
            <a:pPr marL="285750" indent="-285750" fontAlgn="base">
              <a:buFont typeface="Wingdings" pitchFamily="2" charset="2"/>
              <a:buChar char="q"/>
            </a:pPr>
            <a:r>
              <a:rPr lang="sk-SK" smtClean="0"/>
              <a:t>Čím </a:t>
            </a:r>
            <a:r>
              <a:rPr lang="sk-SK"/>
              <a:t>vyššie číslo, tým viac bude čierna čierna a biela biela. </a:t>
            </a:r>
            <a:endParaRPr lang="sk-SK" smtClean="0"/>
          </a:p>
          <a:p>
            <a:pPr marL="285750" indent="-285750" fontAlgn="base">
              <a:buFont typeface="Wingdings" pitchFamily="2" charset="2"/>
              <a:buChar char="q"/>
            </a:pPr>
            <a:r>
              <a:rPr lang="sk-SK" smtClean="0"/>
              <a:t>Obecne </a:t>
            </a:r>
            <a:r>
              <a:rPr lang="sk-SK"/>
              <a:t>platí čím viac tým lepšie. </a:t>
            </a:r>
            <a:endParaRPr lang="sk-SK" smtClean="0"/>
          </a:p>
          <a:p>
            <a:pPr marL="285750" indent="-285750" fontAlgn="base">
              <a:buFont typeface="Wingdings" pitchFamily="2" charset="2"/>
              <a:buChar char="q"/>
            </a:pPr>
            <a:r>
              <a:rPr lang="sk-SK" smtClean="0"/>
              <a:t>Pre </a:t>
            </a:r>
            <a:r>
              <a:rPr lang="sk-SK"/>
              <a:t>kancelársku prácu bude dostačujúci 400-900, pre hranie hier či sledovanie filmov je to potom 1 500 a viac.</a:t>
            </a:r>
          </a:p>
          <a:p>
            <a:pPr fontAlgn="base"/>
            <a:endParaRPr lang="sk-SK"/>
          </a:p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90926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mtClean="0"/>
              <a:t>OLED technológia</a:t>
            </a:r>
            <a:br>
              <a:rPr lang="sk-SK" smtClean="0"/>
            </a:br>
            <a:r>
              <a:rPr lang="sk-SK" sz="3100" b="1"/>
              <a:t>Organic Light Emitting Diode</a:t>
            </a:r>
            <a:r>
              <a:rPr lang="sk-SK" sz="3100"/>
              <a:t>"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413132" y="1772816"/>
            <a:ext cx="871296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mtClean="0"/>
              <a:t> </a:t>
            </a:r>
            <a:r>
              <a:rPr lang="sk-SK" sz="2000" smtClean="0"/>
              <a:t>Jedná </a:t>
            </a:r>
            <a:r>
              <a:rPr lang="sk-SK" sz="2000"/>
              <a:t>sa o typ displeja, ktorý využíva technológiu organických elektroluminiscenčných diód.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2000" smtClean="0"/>
              <a:t>Táto </a:t>
            </a:r>
            <a:r>
              <a:rPr lang="sk-SK" sz="2000"/>
              <a:t>vrstva organického </a:t>
            </a:r>
            <a:r>
              <a:rPr lang="sk-SK" sz="2000" smtClean="0"/>
              <a:t>polovodiča</a:t>
            </a:r>
            <a:r>
              <a:rPr lang="sk-SK" sz="2000"/>
              <a:t> sa nachádza medzi dvoma </a:t>
            </a:r>
            <a:r>
              <a:rPr lang="sk-SK" sz="2000" smtClean="0"/>
              <a:t>elektródami, </a:t>
            </a:r>
            <a:r>
              <a:rPr lang="sk-SK" sz="2000"/>
              <a:t>pričom jedna z elektród býva priehľadná. </a:t>
            </a:r>
            <a:endParaRPr lang="sk-SK" sz="2000" smtClean="0"/>
          </a:p>
          <a:p>
            <a:pPr marL="285750" indent="-285750">
              <a:buFont typeface="Arial" pitchFamily="34" charset="0"/>
              <a:buChar char="•"/>
            </a:pPr>
            <a:r>
              <a:rPr lang="sk-SK" sz="2000" smtClean="0"/>
              <a:t>OLED </a:t>
            </a:r>
            <a:r>
              <a:rPr lang="sk-SK" sz="2000"/>
              <a:t>sa používa v celej škále výrobkov, od miniatúrnych displejov v MP3 prehrávačoch, mobilných telefónoch až po veľkorozmerové ploché zobrazovacie displeje a televízie.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2000"/>
              <a:t>Na rozdiel od bežných LCD televízorov nie je OLED panel akokoľvek podsvietený, ale </a:t>
            </a:r>
            <a:r>
              <a:rPr lang="sk-SK" sz="2000" b="1"/>
              <a:t>jednotlivé body vyžarujú svetlo sami o sebe</a:t>
            </a:r>
            <a:r>
              <a:rPr lang="sk-SK" sz="2000"/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2000" smtClean="0"/>
              <a:t>Toto </a:t>
            </a:r>
            <a:r>
              <a:rPr lang="sk-SK" sz="2000"/>
              <a:t>je dosiahnuté </a:t>
            </a:r>
            <a:r>
              <a:rPr lang="sk-SK" sz="2000" smtClean="0"/>
              <a:t> </a:t>
            </a:r>
            <a:r>
              <a:rPr lang="sk-SK" sz="2000"/>
              <a:t>vďaka viacvrstvovej bunke OLED , z ktorých sa panel skladá. </a:t>
            </a:r>
            <a:endParaRPr lang="sk-SK" sz="2000" smtClean="0"/>
          </a:p>
          <a:p>
            <a:pPr marL="285750" indent="-285750">
              <a:buFont typeface="Arial" pitchFamily="34" charset="0"/>
              <a:buChar char="•"/>
            </a:pPr>
            <a:r>
              <a:rPr lang="sk-SK" sz="2000" smtClean="0"/>
              <a:t>Táto </a:t>
            </a:r>
            <a:r>
              <a:rPr lang="sk-SK" sz="2000"/>
              <a:t>OLED bunka sa skladá z niekoľkých vrstiev, medzi ktorými je veľmi dôležitá tzv. EML (Emissive Layer), </a:t>
            </a:r>
            <a:endParaRPr lang="sk-SK" sz="2000" smtClean="0"/>
          </a:p>
          <a:p>
            <a:pPr marL="285750" indent="-285750">
              <a:buFont typeface="Arial" pitchFamily="34" charset="0"/>
              <a:buChar char="•"/>
            </a:pPr>
            <a:r>
              <a:rPr lang="sk-SK" sz="2000" smtClean="0"/>
              <a:t>Vrstva  </a:t>
            </a:r>
            <a:r>
              <a:rPr lang="sk-SK" sz="2000"/>
              <a:t>je zložená z organických polymérnych materiálov, ktoré sú schopné po vybudení vyžarovať požadované svetlo o určitej farbe</a:t>
            </a:r>
            <a:r>
              <a:rPr lang="sk-SK" sz="2400"/>
              <a:t>. </a:t>
            </a:r>
            <a:endParaRPr lang="sk-SK" sz="2400" smtClean="0"/>
          </a:p>
        </p:txBody>
      </p:sp>
      <p:sp>
        <p:nvSpPr>
          <p:cNvPr id="3" name="AutoShape 2" descr="Výsledok vyhľadávania obrázkov pre dopyt oled fluorescenčné vrstv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22127"/>
            <a:ext cx="1961812" cy="145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453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Rozdelenie OLED monitorov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988841"/>
            <a:ext cx="8229600" cy="230425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sk-SK" smtClean="0"/>
              <a:t>displeje </a:t>
            </a:r>
            <a:r>
              <a:rPr lang="sk-SK"/>
              <a:t>pasívne a aktívne</a:t>
            </a:r>
            <a:r>
              <a:rPr lang="sk-SK" smtClean="0"/>
              <a:t>;</a:t>
            </a:r>
          </a:p>
          <a:p>
            <a:pPr marL="514350" indent="-514350">
              <a:buAutoNum type="arabicPeriod"/>
            </a:pPr>
            <a:r>
              <a:rPr lang="sk-SK" smtClean="0"/>
              <a:t> </a:t>
            </a:r>
            <a:r>
              <a:rPr lang="sk-SK"/>
              <a:t>displeja jednofarebné (monochromatické), viacfarebné a farebné; </a:t>
            </a:r>
            <a:endParaRPr lang="sk-SK" smtClean="0"/>
          </a:p>
          <a:p>
            <a:pPr marL="514350" indent="-514350">
              <a:buAutoNum type="arabicPeriod" startAt="3"/>
            </a:pPr>
            <a:r>
              <a:rPr lang="sk-SK" smtClean="0"/>
              <a:t>použitých svietiacich  materiálov.</a:t>
            </a:r>
          </a:p>
          <a:p>
            <a:pPr marL="0" indent="0">
              <a:buNone/>
            </a:pPr>
            <a:r>
              <a:rPr lang="sk-SK"/>
              <a:t> </a:t>
            </a:r>
            <a:r>
              <a:rPr lang="sk-SK" smtClean="0"/>
              <a:t>	</a:t>
            </a:r>
            <a:r>
              <a:rPr lang="sk-SK" sz="2600"/>
              <a:t>Fluorescenčné a fosforescenčné farbivá</a:t>
            </a:r>
          </a:p>
          <a:p>
            <a:pPr marL="0" indent="0">
              <a:buNone/>
            </a:pPr>
            <a:endParaRPr lang="sk-SK"/>
          </a:p>
          <a:p>
            <a:pPr marL="0" indent="0">
              <a:buNone/>
              <a:defRPr/>
            </a:pPr>
            <a:endParaRPr lang="sk-SK"/>
          </a:p>
          <a:p>
            <a:pPr marL="0" indent="0">
              <a:buNone/>
              <a:defRPr/>
            </a:pPr>
            <a:endParaRPr lang="sk-SK"/>
          </a:p>
          <a:p>
            <a:pPr marL="514350" indent="-514350">
              <a:buAutoNum type="arabicPeriod" startAt="3"/>
            </a:pPr>
            <a:endParaRPr lang="sk-SK" smtClean="0"/>
          </a:p>
          <a:p>
            <a:pPr marL="0" indent="0">
              <a:buNone/>
              <a:defRPr/>
            </a:pPr>
            <a:endParaRPr lang="sk-SK"/>
          </a:p>
          <a:p>
            <a:endParaRPr lang="sk-SK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57" y="4365104"/>
            <a:ext cx="2952328" cy="209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9271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/>
              <a:t>Výhody OLED technológie:</a:t>
            </a:r>
            <a:r>
              <a:rPr lang="sk-SK"/>
              <a:t/>
            </a:r>
            <a:br>
              <a:rPr lang="sk-SK"/>
            </a:b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124744"/>
            <a:ext cx="8928992" cy="4525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sk-SK" sz="2000" smtClean="0"/>
              <a:t> </a:t>
            </a:r>
            <a:r>
              <a:rPr lang="sk-SK" sz="2000"/>
              <a:t>Rýchlosť panelu je zhruba 1000× vyššia</a:t>
            </a:r>
            <a:br>
              <a:rPr lang="sk-SK" sz="2000"/>
            </a:br>
            <a:r>
              <a:rPr lang="sk-SK" sz="2000"/>
              <a:t>  než IPS panely s LED podsvietením</a:t>
            </a:r>
            <a:r>
              <a:rPr lang="sk-SK" sz="200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sk-SK" sz="2000" smtClean="0"/>
              <a:t> </a:t>
            </a:r>
            <a:r>
              <a:rPr lang="sk-SK" sz="2000"/>
              <a:t>Podstatne lepšie pozorovacie uhly</a:t>
            </a:r>
            <a:r>
              <a:rPr lang="sk-SK" sz="200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sk-SK" sz="2000" smtClean="0"/>
              <a:t> </a:t>
            </a:r>
            <a:r>
              <a:rPr lang="sk-SK" sz="2000"/>
              <a:t>Dokonalé zobrazenie čiernej farby</a:t>
            </a:r>
            <a:r>
              <a:rPr lang="sk-SK" sz="200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sk-SK" sz="2000" smtClean="0"/>
              <a:t> </a:t>
            </a:r>
            <a:r>
              <a:rPr lang="sk-SK" sz="2000"/>
              <a:t>Celkovo nižšia priemerná spotreba</a:t>
            </a:r>
            <a:r>
              <a:rPr lang="sk-SK" sz="200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sk-SK" sz="2000" smtClean="0"/>
              <a:t>Panely </a:t>
            </a:r>
            <a:r>
              <a:rPr lang="sk-SK" sz="2000"/>
              <a:t>možno vyrábať prehnuté, v budúcnosti</a:t>
            </a:r>
            <a:br>
              <a:rPr lang="sk-SK" sz="2000"/>
            </a:br>
            <a:r>
              <a:rPr lang="sk-SK" sz="2000"/>
              <a:t>  kľudne ohýbateľné, alebo trebárs zrolovateľné</a:t>
            </a:r>
            <a:r>
              <a:rPr lang="sk-SK" sz="200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sk-SK" sz="2000" smtClean="0"/>
              <a:t> </a:t>
            </a:r>
            <a:r>
              <a:rPr lang="sk-SK" sz="2000"/>
              <a:t>Rýchlosť panelu je zhruba 1000× </a:t>
            </a:r>
            <a:r>
              <a:rPr lang="sk-SK" sz="2000" smtClean="0"/>
              <a:t>vyššia</a:t>
            </a:r>
            <a:r>
              <a:rPr lang="sk-SK" sz="2000"/>
              <a:t/>
            </a:r>
            <a:br>
              <a:rPr lang="sk-SK" sz="2000"/>
            </a:br>
            <a:r>
              <a:rPr lang="sk-SK" sz="2000"/>
              <a:t>  </a:t>
            </a:r>
            <a:r>
              <a:rPr lang="sk-SK" sz="2000" smtClean="0"/>
              <a:t>než </a:t>
            </a:r>
            <a:r>
              <a:rPr lang="sk-SK" sz="2000"/>
              <a:t>panely s LED podsvietením</a:t>
            </a:r>
            <a:r>
              <a:rPr lang="sk-SK" sz="200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sk-SK" sz="2000" smtClean="0"/>
              <a:t> </a:t>
            </a:r>
            <a:r>
              <a:rPr lang="sk-SK" sz="2000"/>
              <a:t>Podstatne lepšie pozorovacie uhly</a:t>
            </a:r>
            <a:r>
              <a:rPr lang="sk-SK" sz="200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sk-SK" sz="2000" smtClean="0"/>
              <a:t> </a:t>
            </a:r>
            <a:r>
              <a:rPr lang="sk-SK" sz="2000"/>
              <a:t>Dokonalé zobrazenie čiernej farby</a:t>
            </a:r>
            <a:r>
              <a:rPr lang="sk-SK" sz="200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sk-SK" sz="2000" smtClean="0"/>
              <a:t>Celkovo </a:t>
            </a:r>
            <a:r>
              <a:rPr lang="sk-SK" sz="2000"/>
              <a:t>nižšia priemerná spotreba</a:t>
            </a:r>
            <a:r>
              <a:rPr lang="sk-SK" sz="200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sk-SK" sz="2000" smtClean="0"/>
              <a:t> </a:t>
            </a:r>
            <a:r>
              <a:rPr lang="sk-SK" sz="2000"/>
              <a:t>Panely možno vyrábať prehnuté, v budúcnosti</a:t>
            </a:r>
            <a:br>
              <a:rPr lang="sk-SK" sz="2000"/>
            </a:br>
            <a:r>
              <a:rPr lang="sk-SK" sz="2000"/>
              <a:t>  kľudne ohýbateľné, alebo trebárs zrolovateľné.</a:t>
            </a:r>
          </a:p>
        </p:txBody>
      </p:sp>
      <p:pic>
        <p:nvPicPr>
          <p:cNvPr id="5122" name="Picture 2" descr="Samsung QE55Q7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22627"/>
            <a:ext cx="2831001" cy="280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0074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k-SK" smtClean="0"/>
              <a:t>Ako funguje OLED?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544616"/>
          </a:xfrm>
        </p:spPr>
        <p:txBody>
          <a:bodyPr>
            <a:normAutofit fontScale="85000" lnSpcReduction="20000"/>
          </a:bodyPr>
          <a:lstStyle/>
          <a:p>
            <a:r>
              <a:rPr lang="sk-SK" sz="2000"/>
              <a:t>Rovnako ako u LCD sa aj v prípade OLED displejov vytvára výsledná farba zložením z troch základných RGB farieb (Red - červená, Green - zelená, Blue - modrá), každý pixel je teda zložený z troch farebných subpixelov. Štruktúru jednotlivých pixelov ukazuje nasledujúca schéma</a:t>
            </a:r>
            <a:r>
              <a:rPr lang="sk-SK" sz="2000" smtClean="0"/>
              <a:t>:</a:t>
            </a:r>
          </a:p>
          <a:p>
            <a:endParaRPr lang="sk-SK" sz="2000"/>
          </a:p>
          <a:p>
            <a:endParaRPr lang="sk-SK" sz="2000" smtClean="0"/>
          </a:p>
          <a:p>
            <a:endParaRPr lang="sk-SK" sz="2000"/>
          </a:p>
          <a:p>
            <a:endParaRPr lang="sk-SK" sz="2000" smtClean="0"/>
          </a:p>
          <a:p>
            <a:endParaRPr lang="sk-SK" sz="2000"/>
          </a:p>
          <a:p>
            <a:endParaRPr lang="sk-SK" sz="2000" smtClean="0"/>
          </a:p>
          <a:p>
            <a:endParaRPr lang="sk-SK" sz="2000"/>
          </a:p>
          <a:p>
            <a:endParaRPr lang="sk-SK" sz="2000" smtClean="0"/>
          </a:p>
          <a:p>
            <a:r>
              <a:rPr lang="sk-SK" sz="2000"/>
              <a:t>Na vrchnú katódu a spodná anódu je nutné priviesť napätie v rozmedzí 2-10 V, </a:t>
            </a:r>
            <a:endParaRPr lang="sk-SK" sz="2000" smtClean="0"/>
          </a:p>
          <a:p>
            <a:r>
              <a:rPr lang="sk-SK" sz="2000" smtClean="0"/>
              <a:t>čím </a:t>
            </a:r>
            <a:r>
              <a:rPr lang="sk-SK" sz="2000"/>
              <a:t>začnú elektróny prúdiť z katódy cez transportné vrstvu elektrónov, usmerňujúce ich k príslušným </a:t>
            </a:r>
            <a:r>
              <a:rPr lang="sk-SK" sz="2000" smtClean="0"/>
              <a:t>subpixelom</a:t>
            </a:r>
            <a:r>
              <a:rPr lang="sk-SK" sz="2000"/>
              <a:t>, tvorených organickými emitormi. </a:t>
            </a:r>
            <a:endParaRPr lang="sk-SK" sz="2000" smtClean="0"/>
          </a:p>
          <a:p>
            <a:r>
              <a:rPr lang="sk-SK" sz="2000" smtClean="0"/>
              <a:t>Tie </a:t>
            </a:r>
            <a:r>
              <a:rPr lang="sk-SK" sz="2000"/>
              <a:t>začnú emitovať fotóny čiže svietiť o príslušnej vlnovej dĺžke, v prípade RGB modelu sa jedná o červenú, zelenú a modrú farbu</a:t>
            </a:r>
            <a:r>
              <a:rPr lang="sk-SK" sz="2000" smtClean="0"/>
              <a:t>.</a:t>
            </a:r>
          </a:p>
          <a:p>
            <a:r>
              <a:rPr lang="sk-SK" sz="2000"/>
              <a:t> V anóde sa vytvára elektrónovej diery, ktorých prenos je usmerňovaný transportný vrstvou dier. </a:t>
            </a:r>
            <a:endParaRPr lang="sk-SK" sz="2000" smtClean="0"/>
          </a:p>
          <a:p>
            <a:r>
              <a:rPr lang="sk-SK" sz="2000" smtClean="0"/>
              <a:t>Povrch </a:t>
            </a:r>
            <a:r>
              <a:rPr lang="sk-SK" sz="2000"/>
              <a:t>obrazovky je nakoniec pokrytý ochrannou vrstvou materiálu, ktorým môže byť priehľadný plast, sklo či iné</a:t>
            </a:r>
          </a:p>
          <a:p>
            <a:endParaRPr lang="sk-SK" sz="20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95" y="1700808"/>
            <a:ext cx="480747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5847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704850"/>
            <a:ext cx="8524875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1377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sk-SK" dirty="0" smtClean="0"/>
              <a:t>Detail chladenia prvkov  počítača</a:t>
            </a:r>
            <a:endParaRPr lang="sk-SK" dirty="0"/>
          </a:p>
        </p:txBody>
      </p:sp>
      <p:pic>
        <p:nvPicPr>
          <p:cNvPr id="23554" name="Picture 2" descr="http://pc.zoznam.sk/sites/default/files/resize/images/2014-06-26-18.07-500x3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86230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424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043608" y="1484784"/>
            <a:ext cx="720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sk-SK"/>
              <a:t>Rozlišujú sa dva základné typy OLED: jeden používa malé </a:t>
            </a:r>
            <a:r>
              <a:rPr lang="sk-SK">
                <a:hlinkClick r:id="rId2" tooltip="Molekula"/>
              </a:rPr>
              <a:t>molekuly</a:t>
            </a:r>
            <a:r>
              <a:rPr lang="sk-SK"/>
              <a:t> a druhý </a:t>
            </a:r>
            <a:r>
              <a:rPr lang="sk-SK">
                <a:hlinkClick r:id="rId3" tooltip="Polymér"/>
              </a:rPr>
              <a:t>polyméry</a:t>
            </a:r>
            <a:r>
              <a:rPr lang="sk-SK"/>
              <a:t>. </a:t>
            </a:r>
            <a:endParaRPr lang="sk-SK" smtClean="0"/>
          </a:p>
          <a:p>
            <a:pPr marL="285750" indent="-285750">
              <a:buFont typeface="Wingdings" pitchFamily="2" charset="2"/>
              <a:buChar char="q"/>
            </a:pPr>
            <a:r>
              <a:rPr lang="sk-SK" smtClean="0"/>
              <a:t>Pridaním </a:t>
            </a:r>
            <a:r>
              <a:rPr lang="sk-SK"/>
              <a:t>pohyblivých </a:t>
            </a:r>
            <a:r>
              <a:rPr lang="sk-SK">
                <a:hlinkClick r:id="rId4" tooltip="Ión"/>
              </a:rPr>
              <a:t>iónov</a:t>
            </a:r>
            <a:r>
              <a:rPr lang="sk-SK"/>
              <a:t> do OLED vrstvy sa vytvorí </a:t>
            </a:r>
            <a:r>
              <a:rPr lang="sk-SK">
                <a:hlinkClick r:id="rId5" tooltip="Svetlo"/>
              </a:rPr>
              <a:t>svetlo</a:t>
            </a:r>
            <a:r>
              <a:rPr lang="sk-SK"/>
              <a:t> emitujúca elektrochemická bunka (LEC) </a:t>
            </a:r>
            <a:endParaRPr lang="sk-SK" smtClean="0"/>
          </a:p>
          <a:p>
            <a:pPr marL="285750" indent="-285750">
              <a:buFont typeface="Wingdings" pitchFamily="2" charset="2"/>
              <a:buChar char="q"/>
            </a:pPr>
            <a:r>
              <a:rPr lang="sk-SK" smtClean="0"/>
              <a:t>OLED </a:t>
            </a:r>
            <a:r>
              <a:rPr lang="sk-SK"/>
              <a:t>displeje sa podľa spôsobu zapojenia delia aj na pasívne (PMOLED) alebo aktívne (AMOLED</a:t>
            </a:r>
            <a:r>
              <a:rPr lang="sk-SK" smtClean="0"/>
              <a:t>).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k-SK" smtClean="0"/>
              <a:t> </a:t>
            </a:r>
            <a:r>
              <a:rPr lang="sk-SK"/>
              <a:t>Pre OLED s aktívnou maticou (Active-matrix OLEDs - AMOLED) je nutný tenký film </a:t>
            </a:r>
            <a:r>
              <a:rPr lang="sk-SK">
                <a:hlinkClick r:id="rId6" tooltip="Tranzistor"/>
              </a:rPr>
              <a:t>tranzistorov</a:t>
            </a:r>
            <a:r>
              <a:rPr lang="sk-SK"/>
              <a:t> na spodnej vrstve elektród pre zapínanie a vypínanie každého </a:t>
            </a:r>
            <a:r>
              <a:rPr lang="sk-SK">
                <a:hlinkClick r:id="rId7" tooltip="Pixel"/>
              </a:rPr>
              <a:t>pixelu</a:t>
            </a:r>
            <a:r>
              <a:rPr lang="sk-SK"/>
              <a:t>, </a:t>
            </a:r>
            <a:endParaRPr lang="sk-SK" smtClean="0"/>
          </a:p>
          <a:p>
            <a:pPr marL="285750" indent="-285750">
              <a:buFont typeface="Wingdings" pitchFamily="2" charset="2"/>
              <a:buChar char="q"/>
            </a:pPr>
            <a:r>
              <a:rPr lang="sk-SK" smtClean="0"/>
              <a:t>toto </a:t>
            </a:r>
            <a:r>
              <a:rPr lang="sk-SK"/>
              <a:t>riešenie ale poskytuje výhodu vyššieho rozlíšenia alebo tvorbu veľkých rozmerov </a:t>
            </a:r>
            <a:r>
              <a:rPr lang="sk-SK">
                <a:hlinkClick r:id="rId8" tooltip="Displej"/>
              </a:rPr>
              <a:t>displejov</a:t>
            </a:r>
            <a:r>
              <a:rPr lang="sk-SK" smtClean="0"/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k-SK" smtClean="0"/>
              <a:t>V </a:t>
            </a:r>
            <a:r>
              <a:rPr lang="sk-SK"/>
              <a:t> súčasnosti sa javí ako </a:t>
            </a:r>
            <a:r>
              <a:rPr lang="sk-SK" smtClean="0"/>
              <a:t>najschopnejšianáhradná </a:t>
            </a:r>
            <a:r>
              <a:rPr lang="sk-SK"/>
              <a:t>technológia OLED, </a:t>
            </a:r>
            <a:r>
              <a:rPr lang="sk-SK" smtClean="0"/>
              <a:t>prinášajúca </a:t>
            </a:r>
            <a:r>
              <a:rPr lang="sk-SK"/>
              <a:t>veľa výhod v podobe nižšej spotreby, lepšieho farebného podania alebo menšie hrúbky.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547664" y="54868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smtClean="0"/>
              <a:t>OLED Rozdelenie</a:t>
            </a:r>
            <a:endParaRPr lang="sk-SK" sz="2800"/>
          </a:p>
        </p:txBody>
      </p:sp>
    </p:spTree>
    <p:extLst>
      <p:ext uri="{BB962C8B-B14F-4D97-AF65-F5344CB8AC3E}">
        <p14:creationId xmlns:p14="http://schemas.microsoft.com/office/powerpoint/2010/main" val="15648868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08920"/>
            <a:ext cx="379095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ĺžnik 2"/>
          <p:cNvSpPr/>
          <p:nvPr/>
        </p:nvSpPr>
        <p:spPr>
          <a:xfrm>
            <a:off x="584920" y="620688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itchFamily="2" charset="2"/>
              <a:buChar char="ü"/>
            </a:pPr>
            <a:r>
              <a:rPr lang="sk-SK" i="1" smtClean="0"/>
              <a:t>Pri pasívnej  matici </a:t>
            </a:r>
            <a:r>
              <a:rPr lang="sk-SK" i="1"/>
              <a:t>sa musí presne v daný moment vhodne budiť riadkové a stĺpcové vodiče. </a:t>
            </a:r>
            <a:endParaRPr lang="sk-SK" i="1" smtClean="0"/>
          </a:p>
          <a:p>
            <a:pPr marL="285750" indent="-285750" fontAlgn="base">
              <a:buFont typeface="Wingdings" pitchFamily="2" charset="2"/>
              <a:buChar char="ü"/>
            </a:pPr>
            <a:r>
              <a:rPr lang="sk-SK" i="1" smtClean="0"/>
              <a:t>To </a:t>
            </a:r>
            <a:r>
              <a:rPr lang="sk-SK" i="1"/>
              <a:t>si vyžaduje zložitejšie logiku, ale pri malom množstve riadiacich signálov.</a:t>
            </a:r>
            <a:endParaRPr lang="sk-SK"/>
          </a:p>
          <a:p>
            <a:pPr fontAlgn="base"/>
            <a:r>
              <a:rPr lang="sk-SK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626339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907" y="3717032"/>
            <a:ext cx="4008153" cy="328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ĺžnik 1"/>
          <p:cNvSpPr/>
          <p:nvPr/>
        </p:nvSpPr>
        <p:spPr>
          <a:xfrm>
            <a:off x="179512" y="260648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sk-SK"/>
              <a:t>Pre oblasti s vysokým rozlíšením a grafickými nároky sú určené OLED modely s aktívnou maticou, kde každý bod je ovládaný plne oddelene</a:t>
            </a:r>
            <a:r>
              <a:rPr lang="sk-SK" smtClean="0"/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k-SK"/>
              <a:t> Tá má na rozdiel od svojej pasívnej </a:t>
            </a:r>
            <a:r>
              <a:rPr lang="sk-SK" smtClean="0"/>
              <a:t>varianty má  integrovanú prepojovaciu </a:t>
            </a:r>
            <a:r>
              <a:rPr lang="sk-SK"/>
              <a:t>elektronickú vrstvu </a:t>
            </a:r>
            <a:r>
              <a:rPr lang="sk-SK" smtClean="0"/>
              <a:t>pre  </a:t>
            </a:r>
            <a:r>
              <a:rPr lang="sk-SK"/>
              <a:t>jednotlivými pixely. </a:t>
            </a:r>
            <a:endParaRPr lang="sk-SK" smtClean="0"/>
          </a:p>
          <a:p>
            <a:pPr marL="285750" indent="-285750">
              <a:buFont typeface="Wingdings" pitchFamily="2" charset="2"/>
              <a:buChar char="q"/>
            </a:pPr>
            <a:r>
              <a:rPr lang="sk-SK" smtClean="0"/>
              <a:t>Tá </a:t>
            </a:r>
            <a:r>
              <a:rPr lang="sk-SK"/>
              <a:t>pre každý </a:t>
            </a:r>
            <a:r>
              <a:rPr lang="sk-SK" smtClean="0"/>
              <a:t>zobrazovaný  </a:t>
            </a:r>
            <a:r>
              <a:rPr lang="sk-SK"/>
              <a:t>bod obsahuje najmenej dva tranzistory a kondenzátor, čo však vo svojom dôsledku výrazne zvyšuje výrobné náklady</a:t>
            </a:r>
            <a:r>
              <a:rPr lang="sk-SK" smtClean="0"/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k-SK"/>
              <a:t> Na druhú stranu jednotlivé pixely môžu byť úplne nezávisle adresované a tým aj ľubovoľne regulovaný ich jas a rýchlosť rozsvietenie a zhasnutie</a:t>
            </a:r>
            <a:r>
              <a:rPr lang="sk-SK" smtClean="0"/>
              <a:t>.</a:t>
            </a:r>
            <a:r>
              <a:rPr lang="sk-SK"/>
              <a:t> </a:t>
            </a:r>
            <a:endParaRPr lang="sk-SK" smtClean="0"/>
          </a:p>
          <a:p>
            <a:pPr marL="285750" indent="-285750">
              <a:buFont typeface="Wingdings" pitchFamily="2" charset="2"/>
              <a:buChar char="q"/>
            </a:pPr>
            <a:r>
              <a:rPr lang="sk-SK" smtClean="0"/>
              <a:t>Riadiaci </a:t>
            </a:r>
            <a:r>
              <a:rPr lang="sk-SK"/>
              <a:t>mechanizmus displeja býva dnes už priamo umiestnený na spoločnom substráte </a:t>
            </a:r>
            <a:r>
              <a:rPr lang="sk-SK" smtClean="0"/>
              <a:t>so zobrazovacou </a:t>
            </a:r>
            <a:r>
              <a:rPr lang="sk-SK"/>
              <a:t>maticou</a:t>
            </a:r>
            <a:r>
              <a:rPr lang="sk-SK" smtClean="0"/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k-SK" i="1" u="sng" smtClean="0"/>
              <a:t>Pri  aktívnej matici </a:t>
            </a:r>
            <a:r>
              <a:rPr lang="sk-SK" i="1" u="sng"/>
              <a:t>je každý pixel ovládaný vlastným riadiacim signálom a ovládanie je tak principiálne jednoduché, ale obsahuje veľké množstvo signálov</a:t>
            </a:r>
            <a:r>
              <a:rPr lang="sk-SK" i="1" u="sng" smtClean="0"/>
              <a:t>,</a:t>
            </a:r>
            <a:endParaRPr lang="sk-SK" u="sng"/>
          </a:p>
        </p:txBody>
      </p:sp>
    </p:spTree>
    <p:extLst>
      <p:ext uri="{BB962C8B-B14F-4D97-AF65-F5344CB8AC3E}">
        <p14:creationId xmlns:p14="http://schemas.microsoft.com/office/powerpoint/2010/main" val="1244056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83568" y="1268760"/>
            <a:ext cx="75608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sk-SK" sz="2400"/>
              <a:t>Značnú nevýhodou je životnosť organických emitorov, kritická je v tomto ohľade najmä modrá farba. </a:t>
            </a:r>
            <a:endParaRPr lang="sk-SK" sz="240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sz="2400" smtClean="0"/>
              <a:t>Postupom </a:t>
            </a:r>
            <a:r>
              <a:rPr lang="sk-SK" sz="2400"/>
              <a:t>času totiž začína klesať jas organické vrstvy emitorov, čo vedie k nerovnomernosti farebného podania obrazu. </a:t>
            </a:r>
            <a:endParaRPr lang="sk-SK" sz="240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sz="2400" smtClean="0"/>
              <a:t>Problém </a:t>
            </a:r>
            <a:r>
              <a:rPr lang="sk-SK" sz="2400"/>
              <a:t>je o to zložitejšia, že jednotlivé farby emitorov starnú rôznou rýchlosťou, čo vedie k nutnosti vhodne dolaďovať obraz reguláciou. </a:t>
            </a:r>
            <a:endParaRPr lang="sk-SK" sz="240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sz="2400" smtClean="0"/>
              <a:t>Výrobcovia </a:t>
            </a:r>
            <a:r>
              <a:rPr lang="sk-SK" sz="2400"/>
              <a:t>udávajú životnosť modrej vrstvy zhruba od 10 tisíc hodín vyššie, pričom táto hranica sa neustálym vývojom zvyšuje. </a:t>
            </a:r>
            <a:endParaRPr lang="sk-SK" sz="240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sz="2400" smtClean="0"/>
              <a:t>Zostávajúce </a:t>
            </a:r>
            <a:r>
              <a:rPr lang="sk-SK" sz="2400"/>
              <a:t>dvojice organických vrstiev má životnosť niekoľkonásobne dlhšia.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835696" y="260648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u="sng" smtClean="0"/>
              <a:t>Nedostatky OLED Technológie</a:t>
            </a:r>
            <a:endParaRPr lang="sk-SK" sz="2800" u="sng"/>
          </a:p>
        </p:txBody>
      </p:sp>
    </p:spTree>
    <p:extLst>
      <p:ext uri="{BB962C8B-B14F-4D97-AF65-F5344CB8AC3E}">
        <p14:creationId xmlns:p14="http://schemas.microsoft.com/office/powerpoint/2010/main" val="32146808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051720" y="188640"/>
            <a:ext cx="525658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b="1" smtClean="0"/>
              <a:t>Technológia   OLED/LCD</a:t>
            </a:r>
            <a:endParaRPr lang="sk-SK" sz="2000" b="1"/>
          </a:p>
        </p:txBody>
      </p:sp>
      <p:sp>
        <p:nvSpPr>
          <p:cNvPr id="3" name="BlokTextu 2"/>
          <p:cNvSpPr txBox="1"/>
          <p:nvPr/>
        </p:nvSpPr>
        <p:spPr>
          <a:xfrm>
            <a:off x="755576" y="1052736"/>
            <a:ext cx="7272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sk-SK"/>
              <a:t>je možné na OLED televízor pozerať z ľubovoľného </a:t>
            </a:r>
            <a:r>
              <a:rPr lang="sk-SK" smtClean="0"/>
              <a:t>uhla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k-SK"/>
              <a:t> LCD televízorov sľubujú pozorovacie uhly až 178 stupňov, </a:t>
            </a:r>
            <a:endParaRPr lang="sk-SK" smtClean="0"/>
          </a:p>
          <a:p>
            <a:pPr marL="285750" indent="-285750">
              <a:buFont typeface="Wingdings" pitchFamily="2" charset="2"/>
              <a:buChar char="q"/>
            </a:pPr>
            <a:r>
              <a:rPr lang="sk-SK"/>
              <a:t>Daná bunka , ktorá má zobrazovať čiernu farbu, jednoducho </a:t>
            </a:r>
            <a:r>
              <a:rPr lang="sk-SK" smtClean="0"/>
              <a:t>vypnú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k-SK"/>
              <a:t>LCD panely sú totiž neustále podsvietené</a:t>
            </a:r>
            <a:r>
              <a:rPr lang="sk-SK" smtClean="0"/>
              <a:t>,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k-SK"/>
              <a:t>OLED má nižšiu spotrebu ako LCD televízory </a:t>
            </a:r>
            <a:endParaRPr lang="sk-SK" smtClean="0"/>
          </a:p>
          <a:p>
            <a:pPr marL="285750" indent="-285750">
              <a:buFont typeface="Wingdings" pitchFamily="2" charset="2"/>
              <a:buChar char="q"/>
            </a:pPr>
            <a:r>
              <a:rPr lang="sk-SK"/>
              <a:t>Ak OLED panel ale zobrazuje čisto bielu farbu, jeho spotreba dramaticky rastie a môže dosiahnuť aj 3x vyššej spotreby voči LCD </a:t>
            </a:r>
            <a:r>
              <a:rPr lang="sk-SK" smtClean="0"/>
              <a:t>panelu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k-SK"/>
              <a:t>Odozva OLED technológia sa udáva v rádoch mikrosekúnd, čo sú hodnoty, ktoré už ľudské oko nie je schopné rozoznať. </a:t>
            </a:r>
            <a:endParaRPr lang="sk-SK" smtClean="0"/>
          </a:p>
          <a:p>
            <a:pPr marL="285750" indent="-285750">
              <a:buFont typeface="Wingdings" pitchFamily="2" charset="2"/>
              <a:buChar char="q"/>
            </a:pPr>
            <a:endParaRPr lang="sk-SK"/>
          </a:p>
        </p:txBody>
      </p:sp>
      <p:pic>
        <p:nvPicPr>
          <p:cNvPr id="1026" name="Picture 2" descr="OLED vs LC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105" y="4058548"/>
            <a:ext cx="33337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060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ýsledok vyhľadávania obrázkov pre dopyt oled displ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9" y="535177"/>
            <a:ext cx="7364375" cy="53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0921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Monitors: Resolution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295400" y="1600200"/>
          <a:ext cx="6858000" cy="4641603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</a:tblGrid>
              <a:tr h="221656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Standard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Resolution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Typical Use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24866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XGA (Extended Graphics Array)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1024x768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15- and 17-inch CRT monitors</a:t>
                      </a:r>
                      <a:br>
                        <a:rPr lang="en-US" sz="1400" b="1"/>
                      </a:br>
                      <a:r>
                        <a:rPr lang="en-US" sz="1400" b="1"/>
                        <a:t>15-inch LCD monitors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2550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SXGA (Super XGA)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1280x1024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15- and 17-inch CRT monitors</a:t>
                      </a:r>
                      <a:br>
                        <a:rPr lang="en-US" sz="1400" b="1"/>
                      </a:br>
                      <a:r>
                        <a:rPr lang="en-US" sz="1400" b="1"/>
                        <a:t>17-and 19-inch LCD monitors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24866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UXGA (Ultra XGA)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1600x1200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19-, 20-, 21-inch CRT monitors</a:t>
                      </a:r>
                      <a:br>
                        <a:rPr lang="en-US" sz="1400" b="1"/>
                      </a:br>
                      <a:r>
                        <a:rPr lang="en-US" sz="1400" b="1"/>
                        <a:t>20-inch LCD monitors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939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QXGA (Quad XGA)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2048x1536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21-inch and larger CRT monitors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4224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WXGA (Wide XGA)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1280x800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Wide aspect 15.4-inch laptops</a:t>
                      </a:r>
                      <a:br>
                        <a:rPr lang="en-US" sz="1400" b="1"/>
                      </a:br>
                      <a:r>
                        <a:rPr lang="en-US" sz="1400" b="1"/>
                        <a:t>LCD displays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939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WSXGA+ (Wide SXGA plus)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1680x1050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Wide aspect 20-inch LCD monitors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3581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WUXGA (Wide Ultra XGA)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1920x1200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Wide aspect 22-inch and larger LCD monitors </a:t>
                      </a:r>
                    </a:p>
                  </a:txBody>
                  <a:tcPr marL="10797" marR="10797" marT="10797" marB="107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7454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dirty="0" smtClean="0"/>
              <a:t>Čo je plazma?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k-SK" sz="1800" dirty="0" smtClean="0"/>
              <a:t>     </a:t>
            </a:r>
            <a:r>
              <a:rPr lang="sk-SK" sz="2400" dirty="0" smtClean="0"/>
              <a:t>Plazma predstavuje popri plynoch, tekutinách a tuhých látkach štvrtá kategória skupenstva. Je to čiastočne ionizovaný plyn, v ktorom je istý pomer voľných elektrónov, ktoré nie sú viazané na atómy. Plazma je elektricky vodivá, jej správanie môže byť regulované pomocou magnetických a elektrických polí.</a:t>
            </a:r>
          </a:p>
          <a:p>
            <a:pPr>
              <a:buFont typeface="Wingdings" pitchFamily="2" charset="2"/>
              <a:buNone/>
              <a:defRPr/>
            </a:pP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108312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4"/>
                </a:solidFill>
              </a:rPr>
              <a:t>Obrazovky – Plazma - PD</a:t>
            </a:r>
            <a:endParaRPr lang="cs-CZ" b="1" dirty="0">
              <a:solidFill>
                <a:schemeClr val="accent4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Tvořeny komůrkami (buňkami), které jsou naplněny vzácnými plyny. </a:t>
            </a:r>
          </a:p>
          <a:p>
            <a:pPr lvl="1"/>
            <a:r>
              <a:rPr lang="cs-CZ" dirty="0" smtClean="0"/>
              <a:t>Mezi buňkami jsou černé linky potlačující odraz světla pro zajištění lepšího kontrastu a barev.</a:t>
            </a:r>
          </a:p>
          <a:p>
            <a:pPr lvl="1"/>
            <a:r>
              <a:rPr lang="cs-CZ" dirty="0" smtClean="0"/>
              <a:t>Počet komůrek udává rozlišení. Moderní plazmy dosahují </a:t>
            </a:r>
            <a:r>
              <a:rPr lang="cs-CZ" dirty="0"/>
              <a:t>rozlišení až 4K - </a:t>
            </a:r>
            <a:r>
              <a:rPr lang="cs-CZ" dirty="0" smtClean="0"/>
              <a:t>4096x2160 ( </a:t>
            </a:r>
            <a:r>
              <a:rPr lang="cs-CZ" dirty="0"/>
              <a:t>Panasonic </a:t>
            </a:r>
            <a:r>
              <a:rPr lang="cs-CZ" dirty="0" smtClean="0"/>
              <a:t>TH-152UX1). </a:t>
            </a:r>
            <a:r>
              <a:rPr lang="cs-CZ" dirty="0"/>
              <a:t>Běžné </a:t>
            </a:r>
            <a:r>
              <a:rPr lang="cs-CZ" dirty="0" smtClean="0"/>
              <a:t>1920×1080. 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4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4"/>
                </a:solidFill>
              </a:rPr>
              <a:t>Obrazovky – Plazma - PD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Plasmové panely jsou založeny na:</a:t>
            </a:r>
          </a:p>
          <a:p>
            <a:pPr lvl="1"/>
            <a:r>
              <a:rPr lang="cs-CZ" dirty="0" smtClean="0"/>
              <a:t>Barevných fluorescenčních reflektorech, které vytvářejí vlastní obraz.</a:t>
            </a:r>
          </a:p>
          <a:p>
            <a:pPr lvl="2"/>
            <a:r>
              <a:rPr lang="cs-CZ" dirty="0" smtClean="0"/>
              <a:t>Každý pixel je tvořen trojicí luminoforů RGB.</a:t>
            </a:r>
          </a:p>
          <a:p>
            <a:pPr lvl="2"/>
            <a:r>
              <a:rPr lang="cs-CZ" dirty="0" smtClean="0"/>
              <a:t>Původně všechny symetrické v současné době asymetrické z důvodu lepšího podání barev.  </a:t>
            </a:r>
          </a:p>
        </p:txBody>
      </p:sp>
    </p:spTree>
    <p:extLst>
      <p:ext uri="{BB962C8B-B14F-4D97-AF65-F5344CB8AC3E}">
        <p14:creationId xmlns:p14="http://schemas.microsoft.com/office/powerpoint/2010/main" val="116235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Zapínanie chladenia</a:t>
            </a:r>
            <a:endParaRPr lang="sk-SK" dirty="0"/>
          </a:p>
        </p:txBody>
      </p:sp>
      <p:pic>
        <p:nvPicPr>
          <p:cNvPr id="12290" name="Picture 2" descr="Výsledok vyhľadávania obrázkov pre dopyt video memory v pc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64002"/>
            <a:ext cx="7951084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1980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4"/>
                </a:solidFill>
              </a:rPr>
              <a:t>Výhody a </a:t>
            </a:r>
            <a:r>
              <a:rPr lang="cs-CZ" b="1" dirty="0" smtClean="0">
                <a:solidFill>
                  <a:schemeClr val="accent4"/>
                </a:solidFill>
              </a:rPr>
              <a:t>nevýhody - PD</a:t>
            </a:r>
            <a:endParaRPr lang="cs-CZ" b="1" dirty="0">
              <a:solidFill>
                <a:schemeClr val="accent4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accent2"/>
                </a:solidFill>
              </a:rPr>
              <a:t>Výhody</a:t>
            </a:r>
          </a:p>
          <a:p>
            <a:pPr lvl="1"/>
            <a:r>
              <a:rPr lang="cs-CZ" dirty="0"/>
              <a:t>Pozorovací úhly 160 - 170 </a:t>
            </a:r>
            <a:r>
              <a:rPr lang="cs-CZ" dirty="0" smtClean="0"/>
              <a:t>°</a:t>
            </a:r>
          </a:p>
          <a:p>
            <a:pPr lvl="1"/>
            <a:r>
              <a:rPr lang="cs-CZ" dirty="0" smtClean="0"/>
              <a:t>Kontrast</a:t>
            </a:r>
          </a:p>
          <a:p>
            <a:pPr lvl="1"/>
            <a:r>
              <a:rPr lang="cs-CZ" dirty="0" smtClean="0"/>
              <a:t>Rychlá odezva</a:t>
            </a:r>
          </a:p>
          <a:p>
            <a:pPr lvl="1"/>
            <a:r>
              <a:rPr lang="cs-CZ" dirty="0" smtClean="0"/>
              <a:t>Věrné podání barev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Nevýhody</a:t>
            </a:r>
          </a:p>
          <a:p>
            <a:pPr lvl="1"/>
            <a:r>
              <a:rPr lang="cs-CZ" dirty="0" smtClean="0"/>
              <a:t>Spotřeba</a:t>
            </a:r>
          </a:p>
          <a:p>
            <a:pPr lvl="1"/>
            <a:r>
              <a:rPr lang="cs-CZ" dirty="0" smtClean="0"/>
              <a:t>Živostnost</a:t>
            </a:r>
          </a:p>
          <a:p>
            <a:pPr lvl="1"/>
            <a:r>
              <a:rPr lang="cs-CZ" dirty="0" smtClean="0"/>
              <a:t>Rozteč pixelů &lt;0,3</a:t>
            </a:r>
          </a:p>
          <a:p>
            <a:pPr lvl="1"/>
            <a:r>
              <a:rPr lang="cs-CZ" dirty="0" smtClean="0"/>
              <a:t>Nelze vytvořit </a:t>
            </a:r>
            <a:r>
              <a:rPr lang="cs-CZ" dirty="0"/>
              <a:t>menší obrazovky </a:t>
            </a:r>
            <a:r>
              <a:rPr lang="cs-CZ" dirty="0" smtClean="0"/>
              <a:t>(&lt; </a:t>
            </a:r>
            <a:r>
              <a:rPr lang="cs-CZ" dirty="0"/>
              <a:t>80 </a:t>
            </a:r>
            <a:r>
              <a:rPr lang="cs-CZ" dirty="0" smtClean="0"/>
              <a:t>cm)</a:t>
            </a:r>
          </a:p>
        </p:txBody>
      </p:sp>
    </p:spTree>
    <p:extLst>
      <p:ext uri="{BB962C8B-B14F-4D97-AF65-F5344CB8AC3E}">
        <p14:creationId xmlns:p14="http://schemas.microsoft.com/office/powerpoint/2010/main" val="43605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2671"/>
            <a:ext cx="6984775" cy="528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0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PLASMA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err="1"/>
              <a:t>Plazma</a:t>
            </a:r>
            <a:r>
              <a:rPr lang="en-US" dirty="0"/>
              <a:t> (</a:t>
            </a:r>
            <a:r>
              <a:rPr lang="en-US" dirty="0" err="1">
                <a:hlinkClick r:id="rId2" tooltip="Plazmový monitor/zobrazovač (stránka neexistuje)"/>
              </a:rPr>
              <a:t>plazmový</a:t>
            </a:r>
            <a:r>
              <a:rPr lang="en-US" dirty="0">
                <a:hlinkClick r:id="rId2" tooltip="Plazmový monitor/zobrazovač (stránka neexistuje)"/>
              </a:rPr>
              <a:t> monitor/</a:t>
            </a:r>
            <a:r>
              <a:rPr lang="en-US" dirty="0" err="1">
                <a:hlinkClick r:id="rId2" tooltip="Plazmový monitor/zobrazovač (stránka neexistuje)"/>
              </a:rPr>
              <a:t>zobrazovač</a:t>
            </a:r>
            <a:r>
              <a:rPr lang="en-US" dirty="0"/>
              <a:t>) – </a:t>
            </a:r>
            <a:r>
              <a:rPr lang="en-US" dirty="0" err="1"/>
              <a:t>plazmový</a:t>
            </a:r>
            <a:r>
              <a:rPr lang="en-US" dirty="0"/>
              <a:t> </a:t>
            </a:r>
            <a:r>
              <a:rPr lang="en-US" dirty="0" err="1"/>
              <a:t>displej</a:t>
            </a:r>
            <a:r>
              <a:rPr lang="en-US" dirty="0"/>
              <a:t>/</a:t>
            </a:r>
            <a:r>
              <a:rPr lang="en-US" dirty="0" err="1"/>
              <a:t>zobrazovač</a:t>
            </a:r>
            <a:r>
              <a:rPr lang="en-US" dirty="0"/>
              <a:t> (PDP) je </a:t>
            </a:r>
            <a:r>
              <a:rPr lang="en-US" dirty="0" err="1"/>
              <a:t>typ</a:t>
            </a:r>
            <a:r>
              <a:rPr lang="en-US" dirty="0"/>
              <a:t> </a:t>
            </a:r>
            <a:r>
              <a:rPr lang="en-US" dirty="0" err="1"/>
              <a:t>plochého</a:t>
            </a:r>
            <a:r>
              <a:rPr lang="en-US" dirty="0"/>
              <a:t> </a:t>
            </a:r>
            <a:r>
              <a:rPr lang="en-US" dirty="0" err="1"/>
              <a:t>zobrazovacieho</a:t>
            </a:r>
            <a:r>
              <a:rPr lang="en-US" dirty="0"/>
              <a:t> </a:t>
            </a:r>
            <a:r>
              <a:rPr lang="en-US" dirty="0" err="1"/>
              <a:t>panela</a:t>
            </a:r>
            <a:r>
              <a:rPr lang="en-US" dirty="0"/>
              <a:t> </a:t>
            </a:r>
            <a:r>
              <a:rPr lang="en-US" dirty="0" err="1"/>
              <a:t>typický</a:t>
            </a:r>
            <a:r>
              <a:rPr lang="en-US" dirty="0"/>
              <a:t> pre </a:t>
            </a:r>
            <a:r>
              <a:rPr lang="en-US" dirty="0" err="1"/>
              <a:t>veľkoplošné</a:t>
            </a:r>
            <a:r>
              <a:rPr lang="en-US" dirty="0"/>
              <a:t> </a:t>
            </a:r>
            <a:r>
              <a:rPr lang="en-US" dirty="0" err="1"/>
              <a:t>televízory</a:t>
            </a:r>
            <a:r>
              <a:rPr lang="en-US" dirty="0"/>
              <a:t> (32 </a:t>
            </a:r>
            <a:r>
              <a:rPr lang="en-US" dirty="0" err="1"/>
              <a:t>palcov</a:t>
            </a:r>
            <a:r>
              <a:rPr lang="en-US" dirty="0"/>
              <a:t> </a:t>
            </a:r>
            <a:r>
              <a:rPr lang="en-US" dirty="0" err="1"/>
              <a:t>alebo</a:t>
            </a:r>
            <a:r>
              <a:rPr lang="en-US" dirty="0"/>
              <a:t> </a:t>
            </a:r>
            <a:r>
              <a:rPr lang="en-US" dirty="0" err="1"/>
              <a:t>väčší</a:t>
            </a:r>
            <a:r>
              <a:rPr lang="en-US" dirty="0"/>
              <a:t>). </a:t>
            </a:r>
            <a:r>
              <a:rPr lang="en-US" dirty="0" err="1"/>
              <a:t>Pozostáva</a:t>
            </a:r>
            <a:r>
              <a:rPr lang="en-US" dirty="0"/>
              <a:t> z </a:t>
            </a:r>
            <a:r>
              <a:rPr lang="en-US" dirty="0" err="1"/>
              <a:t>mnohých</a:t>
            </a:r>
            <a:r>
              <a:rPr lang="en-US" dirty="0"/>
              <a:t> </a:t>
            </a:r>
            <a:r>
              <a:rPr lang="en-US" dirty="0" err="1"/>
              <a:t>maličkých</a:t>
            </a:r>
            <a:r>
              <a:rPr lang="en-US" dirty="0"/>
              <a:t> </a:t>
            </a:r>
            <a:r>
              <a:rPr lang="en-US" dirty="0" err="1"/>
              <a:t>buniek</a:t>
            </a:r>
            <a:r>
              <a:rPr lang="en-US" dirty="0"/>
              <a:t> </a:t>
            </a:r>
            <a:r>
              <a:rPr lang="en-US" dirty="0" err="1"/>
              <a:t>medzi</a:t>
            </a:r>
            <a:r>
              <a:rPr lang="en-US" dirty="0"/>
              <a:t> </a:t>
            </a:r>
            <a:r>
              <a:rPr lang="en-US" dirty="0" err="1"/>
              <a:t>dvoma</a:t>
            </a:r>
            <a:r>
              <a:rPr lang="en-US" dirty="0"/>
              <a:t> </a:t>
            </a:r>
            <a:r>
              <a:rPr lang="en-US" dirty="0" err="1"/>
              <a:t>panelmi</a:t>
            </a:r>
            <a:r>
              <a:rPr lang="en-US" dirty="0"/>
              <a:t> </a:t>
            </a:r>
            <a:r>
              <a:rPr lang="en-US" dirty="0" err="1"/>
              <a:t>zo</a:t>
            </a:r>
            <a:r>
              <a:rPr lang="en-US" dirty="0"/>
              <a:t> </a:t>
            </a:r>
            <a:r>
              <a:rPr lang="en-US" dirty="0" err="1"/>
              <a:t>skla</a:t>
            </a:r>
            <a:r>
              <a:rPr lang="en-US" dirty="0"/>
              <a:t>, v </a:t>
            </a:r>
            <a:r>
              <a:rPr lang="en-US" dirty="0" err="1"/>
              <a:t>ktorých</a:t>
            </a:r>
            <a:r>
              <a:rPr lang="en-US" dirty="0"/>
              <a:t> je </a:t>
            </a:r>
            <a:r>
              <a:rPr lang="en-US" dirty="0" err="1"/>
              <a:t>zmes</a:t>
            </a:r>
            <a:r>
              <a:rPr lang="en-US" dirty="0"/>
              <a:t> </a:t>
            </a:r>
            <a:r>
              <a:rPr lang="en-US" dirty="0" err="1"/>
              <a:t>vzácnych</a:t>
            </a:r>
            <a:r>
              <a:rPr lang="en-US" dirty="0"/>
              <a:t> </a:t>
            </a:r>
            <a:r>
              <a:rPr lang="en-US" dirty="0" err="1"/>
              <a:t>plynov</a:t>
            </a:r>
            <a:r>
              <a:rPr lang="en-US" dirty="0"/>
              <a:t> (</a:t>
            </a:r>
            <a:r>
              <a:rPr lang="en-US" dirty="0" err="1"/>
              <a:t>neón</a:t>
            </a:r>
            <a:r>
              <a:rPr lang="en-US" dirty="0"/>
              <a:t>, </a:t>
            </a:r>
            <a:r>
              <a:rPr lang="en-US" dirty="0" err="1"/>
              <a:t>argón</a:t>
            </a:r>
            <a:r>
              <a:rPr lang="en-US" dirty="0"/>
              <a:t>…). </a:t>
            </a:r>
            <a:r>
              <a:rPr lang="en-US" dirty="0" err="1"/>
              <a:t>Plyn</a:t>
            </a:r>
            <a:r>
              <a:rPr lang="en-US" dirty="0"/>
              <a:t> v </a:t>
            </a:r>
            <a:r>
              <a:rPr lang="en-US" dirty="0" err="1"/>
              <a:t>bunkách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pôsobením</a:t>
            </a:r>
            <a:r>
              <a:rPr lang="en-US" dirty="0"/>
              <a:t> </a:t>
            </a:r>
            <a:r>
              <a:rPr lang="en-US" dirty="0" err="1"/>
              <a:t>elektrického</a:t>
            </a:r>
            <a:r>
              <a:rPr lang="en-US" dirty="0"/>
              <a:t> </a:t>
            </a:r>
            <a:r>
              <a:rPr lang="en-US" dirty="0" err="1"/>
              <a:t>prúdu</a:t>
            </a:r>
            <a:r>
              <a:rPr lang="en-US" dirty="0"/>
              <a:t> </a:t>
            </a:r>
            <a:r>
              <a:rPr lang="en-US" dirty="0" err="1"/>
              <a:t>meni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plazmu</a:t>
            </a:r>
            <a:r>
              <a:rPr lang="en-US" dirty="0"/>
              <a:t>, </a:t>
            </a:r>
            <a:r>
              <a:rPr lang="en-US" dirty="0" err="1"/>
              <a:t>ktorá</a:t>
            </a:r>
            <a:r>
              <a:rPr lang="en-US" dirty="0"/>
              <a:t> </a:t>
            </a:r>
            <a:r>
              <a:rPr lang="en-US" dirty="0" err="1"/>
              <a:t>potom</a:t>
            </a:r>
            <a:r>
              <a:rPr lang="en-US" dirty="0"/>
              <a:t> </a:t>
            </a:r>
            <a:r>
              <a:rPr lang="en-US" dirty="0" err="1"/>
              <a:t>vyžaruje</a:t>
            </a:r>
            <a:r>
              <a:rPr lang="en-US" dirty="0"/>
              <a:t> </a:t>
            </a:r>
            <a:r>
              <a:rPr lang="en-US" dirty="0" err="1"/>
              <a:t>svetlo</a:t>
            </a:r>
            <a:r>
              <a:rPr lang="en-US" dirty="0"/>
              <a:t>. </a:t>
            </a:r>
            <a:r>
              <a:rPr lang="en-US" dirty="0" err="1"/>
              <a:t>Plazmové</a:t>
            </a:r>
            <a:r>
              <a:rPr lang="en-US" dirty="0"/>
              <a:t> </a:t>
            </a:r>
            <a:r>
              <a:rPr lang="en-US" dirty="0" err="1"/>
              <a:t>displeje</a:t>
            </a:r>
            <a:r>
              <a:rPr lang="en-US" dirty="0"/>
              <a:t> by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nemali</a:t>
            </a:r>
            <a:r>
              <a:rPr lang="en-US" dirty="0"/>
              <a:t> </a:t>
            </a:r>
            <a:r>
              <a:rPr lang="en-US" dirty="0" err="1"/>
              <a:t>zamieňať</a:t>
            </a:r>
            <a:r>
              <a:rPr lang="en-US" dirty="0"/>
              <a:t> s LCD. </a:t>
            </a:r>
            <a:r>
              <a:rPr lang="en-US" dirty="0" err="1"/>
              <a:t>Technológia</a:t>
            </a:r>
            <a:r>
              <a:rPr lang="en-US" dirty="0"/>
              <a:t> </a:t>
            </a:r>
            <a:r>
              <a:rPr lang="en-US" dirty="0" err="1"/>
              <a:t>poskytuje</a:t>
            </a:r>
            <a:r>
              <a:rPr lang="en-US" dirty="0"/>
              <a:t> </a:t>
            </a:r>
            <a:r>
              <a:rPr lang="en-US" dirty="0" err="1"/>
              <a:t>vysoký</a:t>
            </a:r>
            <a:r>
              <a:rPr lang="en-US" dirty="0"/>
              <a:t> </a:t>
            </a:r>
            <a:r>
              <a:rPr lang="en-US" dirty="0" err="1"/>
              <a:t>kontrast</a:t>
            </a:r>
            <a:r>
              <a:rPr lang="en-US" dirty="0"/>
              <a:t> a </a:t>
            </a:r>
            <a:r>
              <a:rPr lang="en-US" dirty="0" err="1"/>
              <a:t>jas.</a:t>
            </a:r>
            <a:r>
              <a:rPr lang="en-US" dirty="0"/>
              <a:t> </a:t>
            </a:r>
            <a:r>
              <a:rPr lang="en-US" dirty="0" err="1"/>
              <a:t>Cenovo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stále</a:t>
            </a:r>
            <a:r>
              <a:rPr lang="en-US" dirty="0"/>
              <a:t> </a:t>
            </a:r>
            <a:r>
              <a:rPr lang="en-US" dirty="0" err="1"/>
              <a:t>viac</a:t>
            </a:r>
            <a:r>
              <a:rPr lang="en-US" dirty="0"/>
              <a:t> </a:t>
            </a:r>
            <a:r>
              <a:rPr lang="en-US" dirty="0" err="1"/>
              <a:t>približuje</a:t>
            </a:r>
            <a:r>
              <a:rPr lang="en-US" dirty="0"/>
              <a:t> k LCD.</a:t>
            </a:r>
          </a:p>
        </p:txBody>
      </p:sp>
    </p:spTree>
    <p:extLst>
      <p:ext uri="{BB962C8B-B14F-4D97-AF65-F5344CB8AC3E}">
        <p14:creationId xmlns:p14="http://schemas.microsoft.com/office/powerpoint/2010/main" val="31381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230246" cy="489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2332037"/>
            <a:ext cx="8964488" cy="1312987"/>
          </a:xfrm>
        </p:spPr>
        <p:txBody>
          <a:bodyPr/>
          <a:lstStyle/>
          <a:p>
            <a:r>
              <a:rPr lang="sk-SK" dirty="0" smtClean="0"/>
              <a:t>P</a:t>
            </a:r>
            <a:r>
              <a:rPr lang="en-US" dirty="0" err="1" smtClean="0"/>
              <a:t>lazmové</a:t>
            </a:r>
            <a:r>
              <a:rPr lang="en-US" dirty="0" smtClean="0"/>
              <a:t> </a:t>
            </a:r>
            <a:r>
              <a:rPr lang="en-US" dirty="0" err="1"/>
              <a:t>telky</a:t>
            </a:r>
            <a:r>
              <a:rPr lang="en-US" dirty="0"/>
              <a:t>, </a:t>
            </a:r>
            <a:r>
              <a:rPr lang="en-US" dirty="0" err="1"/>
              <a:t>ktoré</a:t>
            </a:r>
            <a:r>
              <a:rPr lang="en-US" dirty="0"/>
              <a:t> </a:t>
            </a:r>
            <a:r>
              <a:rPr lang="en-US" dirty="0" err="1"/>
              <a:t>už</a:t>
            </a:r>
            <a:r>
              <a:rPr lang="en-US" dirty="0"/>
              <a:t> ale 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nikto</a:t>
            </a:r>
            <a:r>
              <a:rPr lang="en-US" dirty="0"/>
              <a:t> </a:t>
            </a:r>
            <a:r>
              <a:rPr lang="en-US" dirty="0" err="1"/>
              <a:t>nevyrába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3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1143000"/>
          </a:xfrm>
        </p:spPr>
        <p:txBody>
          <a:bodyPr/>
          <a:lstStyle/>
          <a:p>
            <a:r>
              <a:rPr lang="sk-SK" dirty="0" smtClean="0"/>
              <a:t>QLED-</a:t>
            </a:r>
            <a:r>
              <a:rPr lang="en-US" dirty="0"/>
              <a:t>Quantum Dot LED</a:t>
            </a:r>
            <a:r>
              <a:rPr lang="en-US" dirty="0" smtClean="0"/>
              <a:t>.</a:t>
            </a:r>
            <a:r>
              <a:rPr lang="sk-SK" dirty="0" smtClean="0"/>
              <a:t>(QD)</a:t>
            </a:r>
            <a:r>
              <a:rPr lang="en-US" dirty="0"/>
              <a:t> 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 fontScale="77500" lnSpcReduction="20000"/>
          </a:bodyPr>
          <a:lstStyle/>
          <a:p>
            <a:r>
              <a:rPr lang="pl-PL" sz="1800" dirty="0"/>
              <a:t>QLED pracuje s klasickou LCD technológiou, </a:t>
            </a:r>
            <a:endParaRPr lang="pl-PL" sz="1800" dirty="0" smtClean="0"/>
          </a:p>
          <a:p>
            <a:r>
              <a:rPr lang="en-US" sz="1800" dirty="0" err="1"/>
              <a:t>Výsledkom</a:t>
            </a:r>
            <a:r>
              <a:rPr lang="en-US" sz="1800" dirty="0"/>
              <a:t> je </a:t>
            </a:r>
            <a:r>
              <a:rPr lang="en-US" sz="1800" dirty="0" err="1"/>
              <a:t>obraz</a:t>
            </a:r>
            <a:r>
              <a:rPr lang="en-US" sz="1800" dirty="0"/>
              <a:t>, </a:t>
            </a:r>
            <a:r>
              <a:rPr lang="en-US" sz="1800" dirty="0" err="1"/>
              <a:t>ktorý</a:t>
            </a:r>
            <a:r>
              <a:rPr lang="en-US" sz="1800" dirty="0"/>
              <a:t> </a:t>
            </a:r>
            <a:r>
              <a:rPr lang="en-US" sz="1800" dirty="0" err="1"/>
              <a:t>svojimi</a:t>
            </a:r>
            <a:r>
              <a:rPr lang="en-US" sz="1800" dirty="0"/>
              <a:t> </a:t>
            </a:r>
            <a:r>
              <a:rPr lang="en-US" sz="1800" dirty="0" err="1"/>
              <a:t>farbami</a:t>
            </a:r>
            <a:r>
              <a:rPr lang="en-US" sz="1800" dirty="0"/>
              <a:t> a </a:t>
            </a:r>
            <a:r>
              <a:rPr lang="en-US" sz="1800" dirty="0" err="1"/>
              <a:t>plnou</a:t>
            </a:r>
            <a:r>
              <a:rPr lang="en-US" sz="1800" dirty="0"/>
              <a:t> </a:t>
            </a:r>
            <a:r>
              <a:rPr lang="en-US" sz="1800" dirty="0" err="1"/>
              <a:t>čiernou</a:t>
            </a:r>
            <a:r>
              <a:rPr lang="en-US" sz="1800" dirty="0"/>
              <a:t> </a:t>
            </a:r>
            <a:r>
              <a:rPr lang="en-US" sz="1800" dirty="0" err="1"/>
              <a:t>dokáže</a:t>
            </a:r>
            <a:r>
              <a:rPr lang="en-US" sz="1800" dirty="0"/>
              <a:t> </a:t>
            </a:r>
            <a:r>
              <a:rPr lang="en-US" sz="1800" dirty="0" err="1"/>
              <a:t>konkurovať</a:t>
            </a:r>
            <a:r>
              <a:rPr lang="en-US" sz="1800" dirty="0"/>
              <a:t> </a:t>
            </a:r>
            <a:r>
              <a:rPr lang="en-US" sz="1800" dirty="0" err="1"/>
              <a:t>aj</a:t>
            </a:r>
            <a:r>
              <a:rPr lang="en-US" sz="1800" dirty="0"/>
              <a:t> OLED </a:t>
            </a:r>
            <a:r>
              <a:rPr lang="en-US" sz="1800" dirty="0" err="1"/>
              <a:t>panelom</a:t>
            </a:r>
            <a:r>
              <a:rPr lang="en-US" sz="1800" dirty="0"/>
              <a:t>. </a:t>
            </a:r>
            <a:endParaRPr lang="sk-SK" sz="1800" dirty="0" smtClean="0"/>
          </a:p>
          <a:p>
            <a:r>
              <a:rPr lang="en-US" sz="1800" dirty="0"/>
              <a:t>OLED </a:t>
            </a:r>
            <a:r>
              <a:rPr lang="en-US" sz="1800" dirty="0" err="1"/>
              <a:t>televízor</a:t>
            </a:r>
            <a:r>
              <a:rPr lang="en-US" sz="1800" dirty="0"/>
              <a:t> </a:t>
            </a:r>
            <a:r>
              <a:rPr lang="en-US" sz="1800" dirty="0" err="1"/>
              <a:t>nepotrebuje</a:t>
            </a:r>
            <a:r>
              <a:rPr lang="en-US" sz="1800" dirty="0"/>
              <a:t> </a:t>
            </a:r>
            <a:r>
              <a:rPr lang="en-US" sz="1800" dirty="0" err="1"/>
              <a:t>žiadne</a:t>
            </a:r>
            <a:r>
              <a:rPr lang="en-US" sz="1800" dirty="0"/>
              <a:t> </a:t>
            </a:r>
            <a:r>
              <a:rPr lang="en-US" sz="1800" dirty="0" err="1"/>
              <a:t>podsvietenie</a:t>
            </a:r>
            <a:r>
              <a:rPr lang="en-US" sz="1800" dirty="0"/>
              <a:t>. OLED v </a:t>
            </a:r>
            <a:r>
              <a:rPr lang="en-US" sz="1800" dirty="0" err="1"/>
              <a:t>paneli</a:t>
            </a:r>
            <a:r>
              <a:rPr lang="en-US" sz="1800" dirty="0"/>
              <a:t> </a:t>
            </a:r>
            <a:r>
              <a:rPr lang="en-US" sz="1800" dirty="0" err="1"/>
              <a:t>produkujú</a:t>
            </a:r>
            <a:r>
              <a:rPr lang="en-US" sz="1800" dirty="0"/>
              <a:t> </a:t>
            </a:r>
            <a:r>
              <a:rPr lang="en-US" sz="1800" dirty="0" err="1"/>
              <a:t>vlastné</a:t>
            </a:r>
            <a:r>
              <a:rPr lang="en-US" sz="1800" dirty="0"/>
              <a:t> </a:t>
            </a:r>
            <a:r>
              <a:rPr lang="en-US" sz="1800" dirty="0" err="1"/>
              <a:t>svetlo</a:t>
            </a:r>
            <a:r>
              <a:rPr lang="en-US" sz="1800" dirty="0"/>
              <a:t> – </a:t>
            </a:r>
            <a:r>
              <a:rPr lang="en-US" sz="1800" dirty="0" err="1"/>
              <a:t>každý</a:t>
            </a:r>
            <a:r>
              <a:rPr lang="en-US" sz="1800" dirty="0"/>
              <a:t> pixel v </a:t>
            </a:r>
            <a:r>
              <a:rPr lang="en-US" sz="1800" dirty="0" err="1"/>
              <a:t>paneli</a:t>
            </a:r>
            <a:r>
              <a:rPr lang="en-US" sz="1800" dirty="0"/>
              <a:t> </a:t>
            </a:r>
            <a:r>
              <a:rPr lang="en-US" sz="1800" dirty="0" err="1"/>
              <a:t>produkuje</a:t>
            </a:r>
            <a:r>
              <a:rPr lang="en-US" sz="1800" dirty="0"/>
              <a:t> </a:t>
            </a:r>
            <a:r>
              <a:rPr lang="en-US" sz="1800" dirty="0" err="1"/>
              <a:t>vlastné</a:t>
            </a:r>
            <a:r>
              <a:rPr lang="en-US" sz="1800" dirty="0"/>
              <a:t> </a:t>
            </a:r>
            <a:r>
              <a:rPr lang="en-US" sz="1800" dirty="0" err="1"/>
              <a:t>svetlo</a:t>
            </a:r>
            <a:r>
              <a:rPr lang="en-US" sz="1800" dirty="0"/>
              <a:t> i </a:t>
            </a:r>
            <a:r>
              <a:rPr lang="en-US" sz="1800" dirty="0" err="1"/>
              <a:t>farby</a:t>
            </a:r>
            <a:endParaRPr lang="sk-SK" sz="1800" dirty="0" smtClean="0"/>
          </a:p>
          <a:p>
            <a:r>
              <a:rPr lang="en-US" u="sng" dirty="0"/>
              <a:t>QLED </a:t>
            </a:r>
            <a:r>
              <a:rPr lang="en-US" u="sng" dirty="0" err="1"/>
              <a:t>televízory</a:t>
            </a:r>
            <a:r>
              <a:rPr lang="en-US" u="sng" dirty="0"/>
              <a:t> </a:t>
            </a:r>
            <a:r>
              <a:rPr lang="en-US" u="sng" dirty="0" err="1"/>
              <a:t>na</a:t>
            </a:r>
            <a:r>
              <a:rPr lang="en-US" u="sng" dirty="0"/>
              <a:t> </a:t>
            </a:r>
            <a:r>
              <a:rPr lang="en-US" u="sng" dirty="0" err="1"/>
              <a:t>svoje</a:t>
            </a:r>
            <a:r>
              <a:rPr lang="en-US" u="sng" dirty="0"/>
              <a:t> </a:t>
            </a:r>
            <a:r>
              <a:rPr lang="en-US" u="sng" dirty="0" err="1"/>
              <a:t>fungovanie</a:t>
            </a:r>
            <a:r>
              <a:rPr lang="en-US" u="sng" dirty="0"/>
              <a:t> </a:t>
            </a:r>
            <a:r>
              <a:rPr lang="en-US" u="sng" dirty="0" err="1"/>
              <a:t>vyžadujú</a:t>
            </a:r>
            <a:r>
              <a:rPr lang="en-US" u="sng" dirty="0"/>
              <a:t> </a:t>
            </a:r>
            <a:r>
              <a:rPr lang="en-US" u="sng" dirty="0" err="1"/>
              <a:t>podsvietenie</a:t>
            </a:r>
            <a:r>
              <a:rPr lang="en-US" u="sng" dirty="0"/>
              <a:t> LED </a:t>
            </a:r>
            <a:r>
              <a:rPr lang="en-US" u="sng" dirty="0" err="1"/>
              <a:t>diódami</a:t>
            </a:r>
            <a:r>
              <a:rPr lang="en-US" u="sng" dirty="0" smtClean="0"/>
              <a:t>.</a:t>
            </a:r>
            <a:endParaRPr lang="sk-SK" u="sng" dirty="0" smtClean="0"/>
          </a:p>
          <a:p>
            <a:r>
              <a:rPr lang="en-US" sz="2000" dirty="0"/>
              <a:t>QLED </a:t>
            </a:r>
            <a:r>
              <a:rPr lang="en-US" sz="2000" dirty="0" err="1"/>
              <a:t>má</a:t>
            </a:r>
            <a:r>
              <a:rPr lang="en-US" sz="2000" dirty="0"/>
              <a:t> </a:t>
            </a:r>
            <a:r>
              <a:rPr lang="en-US" sz="2000" dirty="0" err="1"/>
              <a:t>špeciálny</a:t>
            </a:r>
            <a:r>
              <a:rPr lang="en-US" sz="2000" dirty="0"/>
              <a:t> LCD panel, </a:t>
            </a:r>
            <a:r>
              <a:rPr lang="en-US" sz="2000" dirty="0" err="1"/>
              <a:t>ktorého</a:t>
            </a:r>
            <a:r>
              <a:rPr lang="en-US" sz="2000" dirty="0"/>
              <a:t> </a:t>
            </a:r>
            <a:r>
              <a:rPr lang="en-US" sz="2000" dirty="0" err="1"/>
              <a:t>jednotlivé</a:t>
            </a:r>
            <a:r>
              <a:rPr lang="en-US" sz="2000" dirty="0"/>
              <a:t> </a:t>
            </a:r>
            <a:r>
              <a:rPr lang="en-US" sz="2000" dirty="0" err="1"/>
              <a:t>pixely</a:t>
            </a:r>
            <a:r>
              <a:rPr lang="en-US" sz="2000" dirty="0"/>
              <a:t> </a:t>
            </a:r>
            <a:r>
              <a:rPr lang="en-US" sz="2000" dirty="0" err="1"/>
              <a:t>tvoria</a:t>
            </a:r>
            <a:r>
              <a:rPr lang="en-US" sz="2000" dirty="0"/>
              <a:t> </a:t>
            </a:r>
            <a:r>
              <a:rPr lang="en-US" sz="2000" dirty="0" err="1"/>
              <a:t>nové</a:t>
            </a:r>
            <a:r>
              <a:rPr lang="en-US" sz="2000" dirty="0"/>
              <a:t> </a:t>
            </a:r>
            <a:r>
              <a:rPr lang="en-US" sz="2000" dirty="0" err="1"/>
              <a:t>tzv</a:t>
            </a:r>
            <a:r>
              <a:rPr lang="en-US" sz="2000" dirty="0"/>
              <a:t>. </a:t>
            </a:r>
            <a:r>
              <a:rPr lang="en-US" sz="2000" dirty="0" err="1"/>
              <a:t>Quatum</a:t>
            </a:r>
            <a:r>
              <a:rPr lang="en-US" sz="2000" dirty="0"/>
              <a:t> dot body s </a:t>
            </a:r>
            <a:r>
              <a:rPr lang="en-US" sz="2000" dirty="0" err="1"/>
              <a:t>kovovým</a:t>
            </a:r>
            <a:r>
              <a:rPr lang="en-US" sz="2000" dirty="0"/>
              <a:t> </a:t>
            </a:r>
            <a:r>
              <a:rPr lang="en-US" sz="2000" dirty="0" err="1"/>
              <a:t>obalom</a:t>
            </a:r>
            <a:r>
              <a:rPr lang="en-US" sz="2000" dirty="0"/>
              <a:t> i </a:t>
            </a:r>
            <a:r>
              <a:rPr lang="en-US" sz="2000" dirty="0" err="1" smtClean="0"/>
              <a:t>jadrom</a:t>
            </a:r>
            <a:endParaRPr lang="sk-SK" sz="2000" dirty="0" smtClean="0"/>
          </a:p>
          <a:p>
            <a:r>
              <a:rPr lang="en-US" sz="2000" dirty="0" err="1"/>
              <a:t>Vďaka</a:t>
            </a:r>
            <a:r>
              <a:rPr lang="en-US" sz="2000" dirty="0"/>
              <a:t> </a:t>
            </a:r>
            <a:r>
              <a:rPr lang="en-US" sz="2000" dirty="0" err="1"/>
              <a:t>tomu</a:t>
            </a:r>
            <a:r>
              <a:rPr lang="en-US" sz="2000" dirty="0"/>
              <a:t> </a:t>
            </a:r>
            <a:r>
              <a:rPr lang="en-US" sz="2000" dirty="0" err="1"/>
              <a:t>dokážu</a:t>
            </a:r>
            <a:r>
              <a:rPr lang="en-US" sz="2000" dirty="0"/>
              <a:t> so </a:t>
            </a:r>
            <a:r>
              <a:rPr lang="en-US" sz="2000" dirty="0" err="1"/>
              <a:t>silným</a:t>
            </a:r>
            <a:r>
              <a:rPr lang="en-US" sz="2000" dirty="0"/>
              <a:t> </a:t>
            </a:r>
            <a:r>
              <a:rPr lang="en-US" sz="2000" dirty="0" err="1"/>
              <a:t>podsvietením</a:t>
            </a:r>
            <a:r>
              <a:rPr lang="en-US" sz="2000" dirty="0"/>
              <a:t> </a:t>
            </a:r>
            <a:r>
              <a:rPr lang="en-US" sz="2000" dirty="0" err="1"/>
              <a:t>produkovať</a:t>
            </a:r>
            <a:r>
              <a:rPr lang="en-US" sz="2000" dirty="0"/>
              <a:t> </a:t>
            </a:r>
            <a:r>
              <a:rPr lang="en-US" sz="2000" dirty="0" err="1"/>
              <a:t>výborné</a:t>
            </a:r>
            <a:r>
              <a:rPr lang="en-US" sz="2000" dirty="0"/>
              <a:t> </a:t>
            </a:r>
            <a:r>
              <a:rPr lang="en-US" sz="2000" dirty="0" err="1"/>
              <a:t>výsledky</a:t>
            </a:r>
            <a:r>
              <a:rPr lang="en-US" sz="2000" dirty="0"/>
              <a:t>, </a:t>
            </a:r>
            <a:r>
              <a:rPr lang="en-US" sz="2000" dirty="0" err="1"/>
              <a:t>vrátane</a:t>
            </a:r>
            <a:r>
              <a:rPr lang="en-US" sz="2000" dirty="0"/>
              <a:t> </a:t>
            </a:r>
            <a:r>
              <a:rPr lang="en-US" sz="2000" dirty="0" err="1"/>
              <a:t>bohatých</a:t>
            </a:r>
            <a:r>
              <a:rPr lang="en-US" sz="2000" dirty="0"/>
              <a:t> </a:t>
            </a:r>
            <a:r>
              <a:rPr lang="en-US" sz="2000" dirty="0" err="1"/>
              <a:t>farieb</a:t>
            </a:r>
            <a:r>
              <a:rPr lang="en-US" sz="2000" dirty="0"/>
              <a:t>, </a:t>
            </a:r>
            <a:r>
              <a:rPr lang="en-US" sz="2000" dirty="0" err="1"/>
              <a:t>výborného</a:t>
            </a:r>
            <a:r>
              <a:rPr lang="en-US" sz="2000" dirty="0"/>
              <a:t> </a:t>
            </a:r>
            <a:r>
              <a:rPr lang="en-US" sz="2000" dirty="0" err="1"/>
              <a:t>jasu</a:t>
            </a:r>
            <a:r>
              <a:rPr lang="en-US" sz="2000" dirty="0"/>
              <a:t> a super </a:t>
            </a:r>
            <a:r>
              <a:rPr lang="en-US" sz="2000" dirty="0" err="1"/>
              <a:t>kontrastu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en-US" sz="2000" dirty="0" err="1"/>
              <a:t>Medzi</a:t>
            </a:r>
            <a:r>
              <a:rPr lang="en-US" sz="2000" dirty="0"/>
              <a:t> </a:t>
            </a:r>
            <a:r>
              <a:rPr lang="en-US" sz="2000" dirty="0" err="1"/>
              <a:t>zásadné</a:t>
            </a:r>
            <a:r>
              <a:rPr lang="en-US" sz="2000" dirty="0"/>
              <a:t> </a:t>
            </a:r>
            <a:r>
              <a:rPr lang="en-US" sz="2000" dirty="0" err="1"/>
              <a:t>rozdiely</a:t>
            </a:r>
            <a:r>
              <a:rPr lang="en-US" sz="2000" dirty="0"/>
              <a:t> </a:t>
            </a:r>
            <a:r>
              <a:rPr lang="en-US" sz="2000" dirty="0" err="1"/>
              <a:t>možno</a:t>
            </a:r>
            <a:r>
              <a:rPr lang="en-US" sz="2000" dirty="0"/>
              <a:t> </a:t>
            </a:r>
            <a:r>
              <a:rPr lang="en-US" sz="2000" dirty="0" err="1"/>
              <a:t>zaradiť</a:t>
            </a:r>
            <a:r>
              <a:rPr lang="en-US" sz="2000" dirty="0"/>
              <a:t> </a:t>
            </a:r>
            <a:r>
              <a:rPr lang="en-US" sz="2000" dirty="0" err="1"/>
              <a:t>aj</a:t>
            </a:r>
            <a:r>
              <a:rPr lang="en-US" sz="2000" dirty="0"/>
              <a:t> </a:t>
            </a:r>
            <a:r>
              <a:rPr lang="en-US" sz="2000" dirty="0" err="1"/>
              <a:t>odozvu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en-US" sz="2000" dirty="0" smtClean="0"/>
              <a:t> </a:t>
            </a:r>
            <a:r>
              <a:rPr lang="en-US" sz="2000" dirty="0"/>
              <a:t>OLED panel </a:t>
            </a:r>
            <a:r>
              <a:rPr lang="en-US" sz="2000" dirty="0" err="1"/>
              <a:t>vďaka</a:t>
            </a:r>
            <a:r>
              <a:rPr lang="en-US" sz="2000" dirty="0"/>
              <a:t> </a:t>
            </a:r>
            <a:r>
              <a:rPr lang="en-US" sz="2000" dirty="0" err="1"/>
              <a:t>samostatne</a:t>
            </a:r>
            <a:r>
              <a:rPr lang="en-US" sz="2000" dirty="0"/>
              <a:t> </a:t>
            </a:r>
            <a:r>
              <a:rPr lang="en-US" sz="2000" dirty="0" err="1"/>
              <a:t>riadeným</a:t>
            </a:r>
            <a:r>
              <a:rPr lang="en-US" sz="2000" dirty="0"/>
              <a:t> </a:t>
            </a:r>
            <a:r>
              <a:rPr lang="en-US" sz="2000" dirty="0" err="1"/>
              <a:t>pixlom</a:t>
            </a:r>
            <a:r>
              <a:rPr lang="en-US" sz="2000" dirty="0"/>
              <a:t> </a:t>
            </a:r>
            <a:r>
              <a:rPr lang="en-US" sz="2000" dirty="0" err="1"/>
              <a:t>dokáže</a:t>
            </a:r>
            <a:r>
              <a:rPr lang="en-US" sz="2000" dirty="0"/>
              <a:t> </a:t>
            </a:r>
            <a:r>
              <a:rPr lang="en-US" sz="2000" dirty="0" err="1"/>
              <a:t>zapínať</a:t>
            </a:r>
            <a:r>
              <a:rPr lang="en-US" sz="2000" dirty="0"/>
              <a:t> a </a:t>
            </a:r>
            <a:r>
              <a:rPr lang="en-US" sz="2000" dirty="0" err="1"/>
              <a:t>vypínať</a:t>
            </a:r>
            <a:r>
              <a:rPr lang="en-US" sz="2000" dirty="0"/>
              <a:t> </a:t>
            </a:r>
            <a:r>
              <a:rPr lang="en-US" sz="2000" dirty="0" err="1"/>
              <a:t>prakticky</a:t>
            </a:r>
            <a:r>
              <a:rPr lang="en-US" sz="2000" dirty="0"/>
              <a:t> </a:t>
            </a:r>
            <a:r>
              <a:rPr lang="en-US" sz="2000" dirty="0" err="1"/>
              <a:t>okamžite</a:t>
            </a:r>
            <a:r>
              <a:rPr lang="en-US" sz="2000" dirty="0"/>
              <a:t>. </a:t>
            </a:r>
            <a:endParaRPr lang="sk-SK" sz="2000" dirty="0" smtClean="0"/>
          </a:p>
          <a:p>
            <a:r>
              <a:rPr lang="en-US" sz="2000" dirty="0" smtClean="0"/>
              <a:t>Toto </a:t>
            </a:r>
            <a:r>
              <a:rPr lang="en-US" sz="2000" dirty="0"/>
              <a:t>LCD </a:t>
            </a:r>
            <a:r>
              <a:rPr lang="en-US" sz="2000" dirty="0" err="1"/>
              <a:t>technológia</a:t>
            </a:r>
            <a:r>
              <a:rPr lang="en-US" sz="2000" dirty="0"/>
              <a:t> s LED </a:t>
            </a:r>
            <a:r>
              <a:rPr lang="en-US" sz="2000" dirty="0" err="1"/>
              <a:t>podsvietením</a:t>
            </a:r>
            <a:r>
              <a:rPr lang="en-US" sz="2000" dirty="0"/>
              <a:t> </a:t>
            </a:r>
            <a:r>
              <a:rPr lang="en-US" sz="2000" dirty="0" err="1"/>
              <a:t>nedokáže</a:t>
            </a:r>
            <a:r>
              <a:rPr lang="en-US" sz="2000" dirty="0"/>
              <a:t> </a:t>
            </a:r>
            <a:r>
              <a:rPr lang="en-US" sz="2000" dirty="0" err="1"/>
              <a:t>nikdy</a:t>
            </a:r>
            <a:r>
              <a:rPr lang="en-US" sz="2000" dirty="0"/>
              <a:t> </a:t>
            </a:r>
            <a:r>
              <a:rPr lang="en-US" sz="2000" dirty="0" err="1"/>
              <a:t>dosiahnuť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en-US" sz="1800" dirty="0"/>
              <a:t>LCD </a:t>
            </a:r>
            <a:r>
              <a:rPr lang="en-US" sz="1800" dirty="0" err="1"/>
              <a:t>televízor</a:t>
            </a:r>
            <a:r>
              <a:rPr lang="en-US" sz="1800" dirty="0"/>
              <a:t> </a:t>
            </a:r>
            <a:r>
              <a:rPr lang="en-US" sz="1800" dirty="0" err="1"/>
              <a:t>môže</a:t>
            </a:r>
            <a:r>
              <a:rPr lang="en-US" sz="1800" dirty="0"/>
              <a:t> </a:t>
            </a:r>
            <a:r>
              <a:rPr lang="en-US" sz="1800" dirty="0" err="1"/>
              <a:t>mať</a:t>
            </a:r>
            <a:r>
              <a:rPr lang="en-US" sz="1800" dirty="0"/>
              <a:t> </a:t>
            </a:r>
            <a:r>
              <a:rPr lang="en-US" sz="1800" dirty="0" err="1"/>
              <a:t>aj</a:t>
            </a:r>
            <a:r>
              <a:rPr lang="en-US" sz="1800" dirty="0"/>
              <a:t> 100 </a:t>
            </a:r>
            <a:r>
              <a:rPr lang="en-US" sz="1800" dirty="0" err="1"/>
              <a:t>či</a:t>
            </a:r>
            <a:r>
              <a:rPr lang="en-US" sz="1800" dirty="0"/>
              <a:t> </a:t>
            </a:r>
            <a:r>
              <a:rPr lang="en-US" sz="1800" dirty="0" err="1"/>
              <a:t>viac</a:t>
            </a:r>
            <a:r>
              <a:rPr lang="en-US" sz="1800" dirty="0"/>
              <a:t> </a:t>
            </a:r>
            <a:r>
              <a:rPr lang="en-US" sz="1800" dirty="0" err="1" smtClean="0"/>
              <a:t>palcov</a:t>
            </a:r>
            <a:endParaRPr lang="sk-SK" sz="1800" dirty="0" smtClean="0"/>
          </a:p>
          <a:p>
            <a:r>
              <a:rPr lang="en-US" sz="1800" dirty="0" err="1"/>
              <a:t>Naopak</a:t>
            </a:r>
            <a:r>
              <a:rPr lang="en-US" sz="1800" dirty="0"/>
              <a:t>, LCD </a:t>
            </a:r>
            <a:r>
              <a:rPr lang="en-US" sz="1800" dirty="0" err="1"/>
              <a:t>panely</a:t>
            </a:r>
            <a:r>
              <a:rPr lang="en-US" sz="1800" dirty="0"/>
              <a:t> s LED </a:t>
            </a:r>
            <a:r>
              <a:rPr lang="en-US" sz="1800" dirty="0" err="1"/>
              <a:t>podsvietením</a:t>
            </a:r>
            <a:r>
              <a:rPr lang="en-US" sz="1800" dirty="0"/>
              <a:t> </a:t>
            </a:r>
            <a:r>
              <a:rPr lang="en-US" sz="1800" dirty="0" err="1"/>
              <a:t>nedokážu</a:t>
            </a:r>
            <a:r>
              <a:rPr lang="en-US" sz="1800" dirty="0"/>
              <a:t> </a:t>
            </a:r>
            <a:r>
              <a:rPr lang="en-US" sz="1800" dirty="0" err="1"/>
              <a:t>produkovať</a:t>
            </a:r>
            <a:r>
              <a:rPr lang="en-US" sz="1800" dirty="0"/>
              <a:t> </a:t>
            </a:r>
            <a:r>
              <a:rPr lang="en-US" sz="1800" dirty="0" err="1"/>
              <a:t>rovnaký</a:t>
            </a:r>
            <a:r>
              <a:rPr lang="en-US" sz="1800" dirty="0"/>
              <a:t> </a:t>
            </a:r>
            <a:r>
              <a:rPr lang="en-US" sz="1800" dirty="0" err="1"/>
              <a:t>jas</a:t>
            </a:r>
            <a:r>
              <a:rPr lang="en-US" sz="1800" dirty="0"/>
              <a:t> </a:t>
            </a:r>
            <a:r>
              <a:rPr lang="en-US" sz="1800" dirty="0" err="1"/>
              <a:t>ani</a:t>
            </a:r>
            <a:r>
              <a:rPr lang="en-US" sz="1800" dirty="0"/>
              <a:t> </a:t>
            </a:r>
            <a:r>
              <a:rPr lang="en-US" sz="1800" dirty="0" err="1"/>
              <a:t>počas</a:t>
            </a:r>
            <a:r>
              <a:rPr lang="en-US" sz="1800" dirty="0"/>
              <a:t> 10 </a:t>
            </a:r>
            <a:r>
              <a:rPr lang="en-US" sz="1800" dirty="0" err="1"/>
              <a:t>rokov</a:t>
            </a:r>
            <a:r>
              <a:rPr lang="en-US" sz="1800" dirty="0"/>
              <a:t>. </a:t>
            </a:r>
            <a:endParaRPr lang="sk-SK" sz="1800" dirty="0" smtClean="0"/>
          </a:p>
          <a:p>
            <a:r>
              <a:rPr lang="sk-SK" sz="1800" dirty="0" smtClean="0"/>
              <a:t>Cena</a:t>
            </a:r>
            <a:r>
              <a:rPr lang="en-US" sz="1800" dirty="0" smtClean="0"/>
              <a:t> </a:t>
            </a:r>
            <a:r>
              <a:rPr lang="en-US" sz="1800" dirty="0"/>
              <a:t>QLED </a:t>
            </a:r>
            <a:r>
              <a:rPr lang="sk-SK" sz="1800" dirty="0" smtClean="0"/>
              <a:t>je menšia ako </a:t>
            </a:r>
            <a:r>
              <a:rPr lang="en-US" sz="1800" dirty="0" err="1" smtClean="0"/>
              <a:t>televízor</a:t>
            </a:r>
            <a:r>
              <a:rPr lang="sk-SK" sz="1800" dirty="0" smtClean="0"/>
              <a:t> zo </a:t>
            </a:r>
            <a:r>
              <a:rPr lang="en-US" sz="1800" dirty="0" err="1" smtClean="0"/>
              <a:t>spodnej</a:t>
            </a:r>
            <a:r>
              <a:rPr lang="en-US" sz="1800" dirty="0" smtClean="0"/>
              <a:t> </a:t>
            </a:r>
            <a:r>
              <a:rPr lang="en-US" sz="1800" dirty="0" err="1" smtClean="0"/>
              <a:t>hranici</a:t>
            </a:r>
            <a:r>
              <a:rPr lang="sk-SK" sz="1800" dirty="0" smtClean="0"/>
              <a:t>e </a:t>
            </a:r>
            <a:r>
              <a:rPr lang="en-US" sz="1800" dirty="0" err="1" smtClean="0"/>
              <a:t>cien</a:t>
            </a:r>
            <a:r>
              <a:rPr lang="en-US" sz="1800" dirty="0" smtClean="0"/>
              <a:t> </a:t>
            </a:r>
            <a:r>
              <a:rPr lang="en-US" sz="1800" dirty="0"/>
              <a:t>OLED </a:t>
            </a:r>
            <a:r>
              <a:rPr lang="en-US" sz="1800" dirty="0" err="1"/>
              <a:t>televízorov</a:t>
            </a:r>
            <a:r>
              <a:rPr lang="en-US" sz="18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8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1143000"/>
          </a:xfrm>
        </p:spPr>
        <p:txBody>
          <a:bodyPr/>
          <a:lstStyle/>
          <a:p>
            <a:r>
              <a:rPr lang="sk-SK" dirty="0" smtClean="0"/>
              <a:t>QLED-</a:t>
            </a:r>
            <a:r>
              <a:rPr lang="en-US" dirty="0"/>
              <a:t>Quantum Dot LED</a:t>
            </a:r>
            <a:r>
              <a:rPr lang="en-US" dirty="0" smtClean="0"/>
              <a:t>.</a:t>
            </a:r>
            <a:r>
              <a:rPr lang="sk-SK" dirty="0" smtClean="0"/>
              <a:t>(QD)</a:t>
            </a:r>
            <a:r>
              <a:rPr lang="en-US" dirty="0"/>
              <a:t> 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71447" y="1268760"/>
            <a:ext cx="8579296" cy="2692896"/>
          </a:xfrm>
        </p:spPr>
        <p:txBody>
          <a:bodyPr>
            <a:normAutofit/>
          </a:bodyPr>
          <a:lstStyle/>
          <a:p>
            <a:r>
              <a:rPr lang="sk-SK" sz="1600" b="1" dirty="0" smtClean="0"/>
              <a:t>QD</a:t>
            </a:r>
            <a:r>
              <a:rPr lang="en-US" sz="1600" dirty="0"/>
              <a:t> </a:t>
            </a:r>
            <a:r>
              <a:rPr lang="en-US" sz="1600" dirty="0" err="1"/>
              <a:t>displej</a:t>
            </a:r>
            <a:r>
              <a:rPr lang="en-US" sz="1600" dirty="0"/>
              <a:t> je </a:t>
            </a:r>
            <a:r>
              <a:rPr lang="en-US" sz="1600" dirty="0" err="1"/>
              <a:t>zobrazovacie</a:t>
            </a:r>
            <a:r>
              <a:rPr lang="en-US" sz="1600" dirty="0"/>
              <a:t> </a:t>
            </a:r>
            <a:r>
              <a:rPr lang="en-US" sz="1600" dirty="0" err="1"/>
              <a:t>zariadenie</a:t>
            </a:r>
            <a:r>
              <a:rPr lang="en-US" sz="1600" dirty="0"/>
              <a:t>, </a:t>
            </a:r>
            <a:r>
              <a:rPr lang="en-US" sz="1600" dirty="0" err="1"/>
              <a:t>ktoré</a:t>
            </a:r>
            <a:r>
              <a:rPr lang="en-US" sz="1600" dirty="0"/>
              <a:t> </a:t>
            </a:r>
            <a:r>
              <a:rPr lang="en-US" sz="1600" dirty="0" err="1"/>
              <a:t>využíva</a:t>
            </a:r>
            <a:r>
              <a:rPr lang="en-US" sz="1600" dirty="0"/>
              <a:t> </a:t>
            </a:r>
            <a:r>
              <a:rPr lang="en-US" sz="1600" dirty="0" err="1"/>
              <a:t>kvantovej</a:t>
            </a:r>
            <a:r>
              <a:rPr lang="en-US" sz="1600" dirty="0"/>
              <a:t> </a:t>
            </a:r>
            <a:r>
              <a:rPr lang="en-US" sz="1600" dirty="0" err="1"/>
              <a:t>bodky</a:t>
            </a:r>
            <a:r>
              <a:rPr lang="en-US" sz="1600" dirty="0"/>
              <a:t> ( </a:t>
            </a:r>
            <a:r>
              <a:rPr lang="en-US" sz="1600" b="1" dirty="0"/>
              <a:t>QD</a:t>
            </a:r>
            <a:r>
              <a:rPr lang="en-US" sz="1600" dirty="0"/>
              <a:t> ), </a:t>
            </a:r>
            <a:r>
              <a:rPr lang="en-US" sz="1600" dirty="0" err="1"/>
              <a:t>polovodičové</a:t>
            </a:r>
            <a:r>
              <a:rPr lang="en-US" sz="1600" dirty="0"/>
              <a:t> </a:t>
            </a:r>
            <a:r>
              <a:rPr lang="en-US" sz="1600" dirty="0" err="1"/>
              <a:t>nanokryštály</a:t>
            </a:r>
            <a:r>
              <a:rPr lang="en-US" sz="1600" dirty="0"/>
              <a:t>, </a:t>
            </a:r>
            <a:r>
              <a:rPr lang="en-US" sz="1600" dirty="0" err="1"/>
              <a:t>ktoré</a:t>
            </a:r>
            <a:r>
              <a:rPr lang="en-US" sz="1600" dirty="0"/>
              <a:t> </a:t>
            </a:r>
            <a:r>
              <a:rPr lang="en-US" sz="1600" dirty="0" err="1"/>
              <a:t>môžu</a:t>
            </a:r>
            <a:r>
              <a:rPr lang="en-US" sz="1600" dirty="0"/>
              <a:t> </a:t>
            </a:r>
            <a:r>
              <a:rPr lang="en-US" sz="1600" dirty="0" err="1"/>
              <a:t>produkovať</a:t>
            </a:r>
            <a:r>
              <a:rPr lang="en-US" sz="1600" dirty="0"/>
              <a:t> </a:t>
            </a:r>
            <a:r>
              <a:rPr lang="en-US" sz="1600" dirty="0" err="1" smtClean="0"/>
              <a:t>čist</a:t>
            </a:r>
            <a:r>
              <a:rPr lang="sk-SK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/>
              <a:t>monochromatické</a:t>
            </a:r>
            <a:r>
              <a:rPr lang="en-US" sz="1600" dirty="0"/>
              <a:t> </a:t>
            </a:r>
            <a:r>
              <a:rPr lang="en-US" sz="1600" dirty="0" err="1"/>
              <a:t>červené</a:t>
            </a:r>
            <a:r>
              <a:rPr lang="en-US" sz="1600" dirty="0"/>
              <a:t>, </a:t>
            </a:r>
            <a:r>
              <a:rPr lang="en-US" sz="1600" dirty="0" err="1"/>
              <a:t>zelené</a:t>
            </a:r>
            <a:r>
              <a:rPr lang="en-US" sz="1600" dirty="0"/>
              <a:t> a </a:t>
            </a:r>
            <a:r>
              <a:rPr lang="en-US" sz="1600" dirty="0" err="1"/>
              <a:t>modré</a:t>
            </a:r>
            <a:r>
              <a:rPr lang="en-US" sz="1600" dirty="0"/>
              <a:t> </a:t>
            </a:r>
            <a:r>
              <a:rPr lang="sk-SK" sz="1600" dirty="0" smtClean="0"/>
              <a:t>svetlo</a:t>
            </a:r>
            <a:endParaRPr lang="sk-SK" sz="1600" dirty="0"/>
          </a:p>
          <a:p>
            <a:endParaRPr lang="sk-SK" sz="1600" dirty="0" smtClean="0"/>
          </a:p>
          <a:p>
            <a:r>
              <a:rPr lang="en-US" sz="1600" dirty="0"/>
              <a:t> </a:t>
            </a:r>
            <a:r>
              <a:rPr lang="en-US" sz="1600" dirty="0" err="1"/>
              <a:t>Fotoelektrické</a:t>
            </a:r>
            <a:r>
              <a:rPr lang="en-US" sz="1600" dirty="0"/>
              <a:t> </a:t>
            </a:r>
            <a:r>
              <a:rPr lang="en-US" sz="1600" dirty="0" err="1"/>
              <a:t>častice</a:t>
            </a:r>
            <a:r>
              <a:rPr lang="en-US" sz="1600" dirty="0"/>
              <a:t> s </a:t>
            </a:r>
            <a:r>
              <a:rPr lang="en-US" sz="1600" b="1" dirty="0" err="1"/>
              <a:t>kvantovými</a:t>
            </a:r>
            <a:r>
              <a:rPr lang="en-US" sz="1600" b="1" dirty="0"/>
              <a:t> </a:t>
            </a:r>
            <a:r>
              <a:rPr lang="en-US" sz="1600" b="1" dirty="0" err="1"/>
              <a:t>bodmi</a:t>
            </a:r>
            <a:r>
              <a:rPr lang="en-US" sz="1600" dirty="0"/>
              <a:t> 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používajú</a:t>
            </a:r>
            <a:r>
              <a:rPr lang="en-US" sz="1600" dirty="0"/>
              <a:t> v LCD-</a:t>
            </a:r>
            <a:r>
              <a:rPr lang="en-US" sz="1600" dirty="0" err="1"/>
              <a:t>podsvietených</a:t>
            </a:r>
            <a:r>
              <a:rPr lang="en-US" sz="1600" dirty="0"/>
              <a:t> LCD </a:t>
            </a:r>
            <a:r>
              <a:rPr lang="en-US" sz="1600" dirty="0" err="1"/>
              <a:t>displejoch</a:t>
            </a:r>
            <a:r>
              <a:rPr lang="en-US" sz="1600" dirty="0"/>
              <a:t>, </a:t>
            </a:r>
            <a:r>
              <a:rPr lang="en-US" sz="1600" dirty="0" err="1"/>
              <a:t>kde</a:t>
            </a:r>
            <a:r>
              <a:rPr lang="en-US" sz="1600" dirty="0"/>
              <a:t> </a:t>
            </a:r>
            <a:r>
              <a:rPr lang="en-US" sz="1600" dirty="0" err="1"/>
              <a:t>vrstva</a:t>
            </a:r>
            <a:r>
              <a:rPr lang="en-US" sz="1600" dirty="0"/>
              <a:t> </a:t>
            </a:r>
            <a:r>
              <a:rPr lang="en-US" sz="1600" b="1" dirty="0"/>
              <a:t>QD</a:t>
            </a:r>
            <a:r>
              <a:rPr lang="en-US" sz="1600" dirty="0"/>
              <a:t> </a:t>
            </a:r>
            <a:r>
              <a:rPr lang="en-US" sz="1600" dirty="0" err="1"/>
              <a:t>konvertuje</a:t>
            </a:r>
            <a:r>
              <a:rPr lang="en-US" sz="1600" dirty="0"/>
              <a:t> </a:t>
            </a:r>
            <a:r>
              <a:rPr lang="en-US" sz="1600" dirty="0" err="1"/>
              <a:t>podsvietenie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vyžarovanie</a:t>
            </a:r>
            <a:r>
              <a:rPr lang="en-US" sz="1600" dirty="0"/>
              <a:t> </a:t>
            </a:r>
            <a:r>
              <a:rPr lang="en-US" sz="1600" dirty="0" err="1"/>
              <a:t>čistých</a:t>
            </a:r>
            <a:r>
              <a:rPr lang="en-US" sz="1600" dirty="0"/>
              <a:t> </a:t>
            </a:r>
            <a:r>
              <a:rPr lang="en-US" sz="1600" dirty="0" err="1"/>
              <a:t>základných</a:t>
            </a:r>
            <a:r>
              <a:rPr lang="en-US" sz="1600" dirty="0"/>
              <a:t> </a:t>
            </a:r>
            <a:r>
              <a:rPr lang="en-US" sz="1600" dirty="0" err="1"/>
              <a:t>farieb</a:t>
            </a:r>
            <a:r>
              <a:rPr lang="en-US" sz="1600" dirty="0"/>
              <a:t>; </a:t>
            </a:r>
            <a:endParaRPr lang="sk-SK" sz="1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25" y="2996952"/>
            <a:ext cx="5683939" cy="271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827584" y="587727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Jednoducho</a:t>
            </a:r>
            <a:r>
              <a:rPr lang="en-US" dirty="0"/>
              <a:t> </a:t>
            </a:r>
            <a:r>
              <a:rPr lang="en-US" dirty="0" err="1"/>
              <a:t>povedané</a:t>
            </a:r>
            <a:r>
              <a:rPr lang="en-US" dirty="0"/>
              <a:t>, </a:t>
            </a:r>
            <a:r>
              <a:rPr lang="en-US" dirty="0" err="1"/>
              <a:t>kvantové</a:t>
            </a:r>
            <a:r>
              <a:rPr lang="en-US" dirty="0"/>
              <a:t> body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malé</a:t>
            </a:r>
            <a:r>
              <a:rPr lang="en-US" dirty="0"/>
              <a:t> </a:t>
            </a:r>
            <a:r>
              <a:rPr lang="en-US" dirty="0" err="1"/>
              <a:t>častice</a:t>
            </a:r>
            <a:r>
              <a:rPr lang="en-US" dirty="0"/>
              <a:t>, </a:t>
            </a:r>
            <a:r>
              <a:rPr lang="en-US" dirty="0" err="1"/>
              <a:t>ktoré</a:t>
            </a:r>
            <a:r>
              <a:rPr lang="en-US" dirty="0"/>
              <a:t> </a:t>
            </a:r>
            <a:r>
              <a:rPr lang="en-US" dirty="0" err="1"/>
              <a:t>svietia</a:t>
            </a:r>
            <a:r>
              <a:rPr lang="en-US" dirty="0"/>
              <a:t>, </a:t>
            </a:r>
            <a:r>
              <a:rPr lang="en-US" dirty="0" err="1"/>
              <a:t>keď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ne </a:t>
            </a:r>
            <a:r>
              <a:rPr lang="en-US" dirty="0" err="1"/>
              <a:t>svieti</a:t>
            </a:r>
            <a:r>
              <a:rPr lang="en-US" dirty="0"/>
              <a:t> </a:t>
            </a:r>
            <a:r>
              <a:rPr lang="en-US" dirty="0" err="1"/>
              <a:t>svetlo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9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QDTV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64" y="1484784"/>
            <a:ext cx="843965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06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QLED TV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/>
          </a:bodyPr>
          <a:lstStyle/>
          <a:p>
            <a:r>
              <a:rPr lang="en-US" dirty="0"/>
              <a:t>Quantum dot TV </a:t>
            </a:r>
            <a:r>
              <a:rPr lang="en-US" dirty="0" err="1"/>
              <a:t>využívajú</a:t>
            </a:r>
            <a:r>
              <a:rPr lang="en-US" dirty="0"/>
              <a:t> </a:t>
            </a:r>
            <a:r>
              <a:rPr lang="en-US" dirty="0" err="1"/>
              <a:t>vylepšený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farebných</a:t>
            </a:r>
            <a:r>
              <a:rPr lang="en-US" dirty="0"/>
              <a:t> </a:t>
            </a:r>
            <a:r>
              <a:rPr lang="en-US" dirty="0" err="1"/>
              <a:t>filtrov</a:t>
            </a:r>
            <a:r>
              <a:rPr lang="en-US" dirty="0"/>
              <a:t> (</a:t>
            </a:r>
            <a:r>
              <a:rPr lang="en-US" dirty="0" err="1"/>
              <a:t>kvantových</a:t>
            </a:r>
            <a:r>
              <a:rPr lang="en-US" dirty="0"/>
              <a:t> </a:t>
            </a:r>
            <a:r>
              <a:rPr lang="en-US" dirty="0" err="1"/>
              <a:t>bodiek</a:t>
            </a:r>
            <a:r>
              <a:rPr lang="en-US" dirty="0"/>
              <a:t>), </a:t>
            </a:r>
            <a:r>
              <a:rPr lang="en-US" dirty="0" err="1"/>
              <a:t>ktorý</a:t>
            </a:r>
            <a:r>
              <a:rPr lang="en-US" dirty="0"/>
              <a:t> </a:t>
            </a:r>
            <a:r>
              <a:rPr lang="en-US" dirty="0" err="1"/>
              <a:t>prekrýva</a:t>
            </a:r>
            <a:r>
              <a:rPr lang="en-US" dirty="0"/>
              <a:t> LCD panel. </a:t>
            </a:r>
            <a:endParaRPr lang="sk-SK" dirty="0" smtClean="0"/>
          </a:p>
          <a:p>
            <a:r>
              <a:rPr lang="en-US" dirty="0" err="1" smtClean="0"/>
              <a:t>Vďaka</a:t>
            </a:r>
            <a:r>
              <a:rPr lang="en-US" dirty="0" smtClean="0"/>
              <a:t> </a:t>
            </a:r>
            <a:r>
              <a:rPr lang="en-US" dirty="0" err="1"/>
              <a:t>filtru</a:t>
            </a:r>
            <a:r>
              <a:rPr lang="en-US" dirty="0"/>
              <a:t> </a:t>
            </a:r>
            <a:r>
              <a:rPr lang="en-US" dirty="0" err="1"/>
              <a:t>dokážu</a:t>
            </a:r>
            <a:r>
              <a:rPr lang="en-US" dirty="0"/>
              <a:t> Quantum dot TV </a:t>
            </a:r>
            <a:r>
              <a:rPr lang="en-US" dirty="0" err="1"/>
              <a:t>zobraziť</a:t>
            </a:r>
            <a:r>
              <a:rPr lang="en-US" dirty="0"/>
              <a:t> </a:t>
            </a:r>
            <a:r>
              <a:rPr lang="en-US" dirty="0" err="1"/>
              <a:t>viac</a:t>
            </a:r>
            <a:r>
              <a:rPr lang="en-US" dirty="0"/>
              <a:t> </a:t>
            </a:r>
            <a:r>
              <a:rPr lang="en-US" dirty="0" err="1"/>
              <a:t>farieb</a:t>
            </a:r>
            <a:r>
              <a:rPr lang="en-US" dirty="0"/>
              <a:t>, a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poskytnúť</a:t>
            </a:r>
            <a:r>
              <a:rPr lang="en-US" dirty="0"/>
              <a:t> </a:t>
            </a:r>
            <a:r>
              <a:rPr lang="en-US" dirty="0" err="1"/>
              <a:t>reálnejší</a:t>
            </a:r>
            <a:r>
              <a:rPr lang="en-US" dirty="0"/>
              <a:t> </a:t>
            </a:r>
            <a:r>
              <a:rPr lang="en-US" dirty="0" err="1"/>
              <a:t>obraz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bežné</a:t>
            </a:r>
            <a:r>
              <a:rPr lang="en-US" dirty="0"/>
              <a:t> </a:t>
            </a:r>
            <a:r>
              <a:rPr lang="en-US" dirty="0" err="1"/>
              <a:t>televízory</a:t>
            </a:r>
            <a:r>
              <a:rPr lang="en-US" dirty="0"/>
              <a:t>. </a:t>
            </a:r>
            <a:endParaRPr lang="sk-SK" dirty="0" smtClean="0"/>
          </a:p>
          <a:p>
            <a:r>
              <a:rPr lang="en-US" dirty="0" err="1" smtClean="0"/>
              <a:t>Samozrejmou</a:t>
            </a:r>
            <a:r>
              <a:rPr lang="en-US" dirty="0" smtClean="0"/>
              <a:t> </a:t>
            </a:r>
            <a:r>
              <a:rPr lang="en-US" dirty="0" err="1"/>
              <a:t>súčasťou</a:t>
            </a:r>
            <a:r>
              <a:rPr lang="en-US" dirty="0"/>
              <a:t> </a:t>
            </a:r>
            <a:r>
              <a:rPr lang="en-US" dirty="0" err="1"/>
              <a:t>všetkých</a:t>
            </a:r>
            <a:r>
              <a:rPr lang="en-US" dirty="0"/>
              <a:t> Quantum dot </a:t>
            </a:r>
            <a:r>
              <a:rPr lang="en-US" dirty="0" err="1"/>
              <a:t>televízorov</a:t>
            </a:r>
            <a:r>
              <a:rPr lang="en-US" dirty="0"/>
              <a:t> </a:t>
            </a:r>
            <a:r>
              <a:rPr lang="en-US" dirty="0" err="1"/>
              <a:t>sú</a:t>
            </a:r>
            <a:r>
              <a:rPr lang="en-US" dirty="0"/>
              <a:t> </a:t>
            </a:r>
            <a:r>
              <a:rPr lang="en-US" dirty="0" err="1">
                <a:hlinkClick r:id="rId2"/>
              </a:rPr>
              <a:t>technológia</a:t>
            </a:r>
            <a:r>
              <a:rPr lang="en-US" dirty="0">
                <a:hlinkClick r:id="rId2"/>
              </a:rPr>
              <a:t> HDR</a:t>
            </a:r>
            <a:r>
              <a:rPr lang="en-US" dirty="0"/>
              <a:t> a </a:t>
            </a:r>
            <a:r>
              <a:rPr lang="en-US" dirty="0" err="1"/>
              <a:t>rozlíšenie</a:t>
            </a:r>
            <a:r>
              <a:rPr lang="en-US" dirty="0"/>
              <a:t> Ultra HD 4K.</a:t>
            </a:r>
          </a:p>
          <a:p>
            <a:pPr marL="3657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0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r>
              <a:rPr lang="sk-SK" dirty="0" smtClean="0"/>
              <a:t>G</a:t>
            </a:r>
            <a:r>
              <a:rPr lang="en-US" dirty="0" err="1" smtClean="0"/>
              <a:t>igantický</a:t>
            </a:r>
            <a:r>
              <a:rPr lang="en-US" dirty="0" smtClean="0"/>
              <a:t> </a:t>
            </a:r>
            <a:r>
              <a:rPr lang="en-US" dirty="0" err="1"/>
              <a:t>displej</a:t>
            </a:r>
            <a:r>
              <a:rPr lang="en-US" dirty="0"/>
              <a:t> NVIDIA BFGD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 </a:t>
            </a:r>
            <a:r>
              <a:rPr lang="sk-SK" dirty="0" smtClean="0"/>
              <a:t>    </a:t>
            </a:r>
            <a:r>
              <a:rPr lang="en-US" dirty="0" smtClean="0"/>
              <a:t>(</a:t>
            </a:r>
            <a:r>
              <a:rPr lang="en-US" dirty="0"/>
              <a:t>Big Format Gaming Display)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2050" name="Picture 2" descr="Nvidia BFGD; CES 2018; Big Format Gaming Displ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8423"/>
            <a:ext cx="7143750" cy="40100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229600" cy="54483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ct val="35000"/>
              </a:spcBef>
              <a:buNone/>
            </a:pPr>
            <a:r>
              <a:rPr lang="cs-CZ" sz="1800" dirty="0" smtClean="0"/>
              <a:t>	</a:t>
            </a:r>
            <a:r>
              <a:rPr lang="cs-CZ" sz="1800" dirty="0" err="1" smtClean="0"/>
              <a:t>Väčššina</a:t>
            </a:r>
            <a:r>
              <a:rPr lang="cs-CZ" sz="1800" dirty="0" smtClean="0"/>
              <a:t> </a:t>
            </a:r>
            <a:r>
              <a:rPr lang="cs-CZ" sz="1800" dirty="0" err="1" smtClean="0"/>
              <a:t>videokariet</a:t>
            </a:r>
            <a:r>
              <a:rPr lang="cs-CZ" sz="1800" dirty="0" smtClean="0"/>
              <a:t> umožňuje </a:t>
            </a:r>
            <a:r>
              <a:rPr lang="cs-CZ" sz="1800" dirty="0" err="1" smtClean="0"/>
              <a:t>prácu</a:t>
            </a:r>
            <a:r>
              <a:rPr lang="cs-CZ" sz="1800" dirty="0" smtClean="0"/>
              <a:t> v </a:t>
            </a:r>
            <a:r>
              <a:rPr lang="cs-CZ" sz="1800" dirty="0" err="1" smtClean="0"/>
              <a:t>dvoch</a:t>
            </a:r>
            <a:r>
              <a:rPr lang="cs-CZ" sz="1800" dirty="0" smtClean="0"/>
              <a:t> základných </a:t>
            </a:r>
            <a:r>
              <a:rPr lang="cs-CZ" sz="1800" dirty="0" err="1" smtClean="0"/>
              <a:t>režimoch</a:t>
            </a:r>
            <a:r>
              <a:rPr lang="cs-CZ" sz="1800" dirty="0" smtClean="0"/>
              <a:t>:</a:t>
            </a:r>
            <a:endParaRPr lang="cs-CZ" sz="1800" dirty="0"/>
          </a:p>
          <a:p>
            <a:pPr marL="1257300" lvl="2" indent="-342900">
              <a:lnSpc>
                <a:spcPct val="90000"/>
              </a:lnSpc>
              <a:spcBef>
                <a:spcPct val="35000"/>
              </a:spcBef>
              <a:buFont typeface="Wingdings" pitchFamily="2" charset="2"/>
              <a:buAutoNum type="alphaLcParenR"/>
            </a:pPr>
            <a:r>
              <a:rPr lang="cs-CZ" sz="1800" b="1" dirty="0"/>
              <a:t>textový režim</a:t>
            </a:r>
            <a:endParaRPr lang="cs-CZ" sz="1800" dirty="0"/>
          </a:p>
          <a:p>
            <a:pPr marL="1676400" lvl="3" indent="-304800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v"/>
            </a:pPr>
            <a:r>
              <a:rPr lang="cs-CZ" sz="1600" dirty="0"/>
              <a:t>Režim, </a:t>
            </a:r>
            <a:r>
              <a:rPr lang="cs-CZ" sz="1600" dirty="0" err="1" smtClean="0"/>
              <a:t>ktorý</a:t>
            </a:r>
            <a:r>
              <a:rPr lang="cs-CZ" sz="1600" dirty="0" smtClean="0"/>
              <a:t> </a:t>
            </a:r>
            <a:r>
              <a:rPr lang="cs-CZ" sz="1600" dirty="0"/>
              <a:t>umožňuje </a:t>
            </a:r>
            <a:r>
              <a:rPr lang="cs-CZ" sz="1600" dirty="0" err="1" smtClean="0"/>
              <a:t>zobrazovať</a:t>
            </a:r>
            <a:r>
              <a:rPr lang="cs-CZ" sz="1600" dirty="0" smtClean="0"/>
              <a:t> </a:t>
            </a:r>
            <a:r>
              <a:rPr lang="cs-CZ" sz="1600" dirty="0" err="1" smtClean="0"/>
              <a:t>iba</a:t>
            </a:r>
            <a:r>
              <a:rPr lang="cs-CZ" sz="1600" dirty="0" smtClean="0"/>
              <a:t> </a:t>
            </a:r>
            <a:r>
              <a:rPr lang="cs-CZ" sz="1600" dirty="0" err="1" smtClean="0"/>
              <a:t>preddefinované</a:t>
            </a:r>
            <a:r>
              <a:rPr lang="cs-CZ" sz="1600" dirty="0" smtClean="0"/>
              <a:t> znaky, </a:t>
            </a:r>
            <a:r>
              <a:rPr lang="cs-CZ" sz="1600" dirty="0" err="1" smtClean="0"/>
              <a:t>ako</a:t>
            </a:r>
            <a:r>
              <a:rPr lang="cs-CZ" sz="1600" dirty="0" smtClean="0"/>
              <a:t> sú </a:t>
            </a:r>
            <a:r>
              <a:rPr lang="cs-CZ" sz="1600" dirty="0"/>
              <a:t>písmena (A, a, B, b, C, c, ...), číslice (1, 2, 3, ...), </a:t>
            </a:r>
            <a:r>
              <a:rPr lang="cs-CZ" sz="1600" dirty="0" err="1" smtClean="0"/>
              <a:t>špeciálne</a:t>
            </a:r>
            <a:r>
              <a:rPr lang="cs-CZ" sz="1600" dirty="0" smtClean="0"/>
              <a:t> </a:t>
            </a:r>
            <a:r>
              <a:rPr lang="cs-CZ" sz="1600" dirty="0"/>
              <a:t>znaky (&amp;, ^, %, ...) </a:t>
            </a:r>
            <a:br>
              <a:rPr lang="cs-CZ" sz="1600" dirty="0"/>
            </a:br>
            <a:r>
              <a:rPr lang="cs-CZ" sz="1600" dirty="0"/>
              <a:t>a </a:t>
            </a:r>
            <a:r>
              <a:rPr lang="cs-CZ" sz="1600" dirty="0" err="1"/>
              <a:t>pseudografické</a:t>
            </a:r>
            <a:r>
              <a:rPr lang="cs-CZ" sz="1600" dirty="0"/>
              <a:t> znaky (symboly </a:t>
            </a:r>
            <a:r>
              <a:rPr lang="cs-CZ" sz="1600" dirty="0" err="1" smtClean="0"/>
              <a:t>pre</a:t>
            </a:r>
            <a:r>
              <a:rPr lang="cs-CZ" sz="1600" dirty="0" smtClean="0"/>
              <a:t> </a:t>
            </a:r>
            <a:r>
              <a:rPr lang="cs-CZ" sz="1600" dirty="0" err="1" smtClean="0"/>
              <a:t>vykreslovanie</a:t>
            </a:r>
            <a:r>
              <a:rPr lang="cs-CZ" sz="1600" dirty="0" smtClean="0"/>
              <a:t> </a:t>
            </a:r>
            <a:r>
              <a:rPr lang="cs-CZ" sz="1600" dirty="0" err="1" smtClean="0"/>
              <a:t>tabuliek</a:t>
            </a:r>
            <a:r>
              <a:rPr lang="cs-CZ" sz="1600" dirty="0"/>
              <a:t>). </a:t>
            </a:r>
          </a:p>
          <a:p>
            <a:pPr marL="1676400" lvl="3" indent="-304800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v"/>
            </a:pPr>
            <a:r>
              <a:rPr lang="cs-CZ" sz="1800" dirty="0" err="1" smtClean="0"/>
              <a:t>Tieto</a:t>
            </a:r>
            <a:r>
              <a:rPr lang="cs-CZ" sz="1800" dirty="0" smtClean="0"/>
              <a:t> znaky sú  </a:t>
            </a:r>
            <a:r>
              <a:rPr lang="cs-CZ" sz="1800" dirty="0" err="1" smtClean="0"/>
              <a:t>presne</a:t>
            </a:r>
            <a:r>
              <a:rPr lang="cs-CZ" sz="1800" dirty="0" smtClean="0"/>
              <a:t> </a:t>
            </a:r>
            <a:r>
              <a:rPr lang="cs-CZ" sz="1800" dirty="0"/>
              <a:t>definované </a:t>
            </a:r>
            <a:r>
              <a:rPr lang="cs-CZ" sz="1800" dirty="0" err="1" smtClean="0"/>
              <a:t>pomocou</a:t>
            </a:r>
            <a:r>
              <a:rPr lang="cs-CZ" sz="1800" dirty="0" smtClean="0"/>
              <a:t> </a:t>
            </a:r>
            <a:r>
              <a:rPr lang="cs-CZ" sz="1800" dirty="0" err="1" smtClean="0"/>
              <a:t>matíc</a:t>
            </a:r>
            <a:r>
              <a:rPr lang="cs-CZ" sz="1800" dirty="0" smtClean="0"/>
              <a:t> </a:t>
            </a:r>
            <a:r>
              <a:rPr lang="cs-CZ" sz="1800" dirty="0" err="1" smtClean="0"/>
              <a:t>bodov</a:t>
            </a:r>
            <a:r>
              <a:rPr lang="cs-CZ" sz="1800" dirty="0" smtClean="0"/>
              <a:t> 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a je možné </a:t>
            </a:r>
            <a:r>
              <a:rPr lang="cs-CZ" sz="1800" dirty="0" err="1" smtClean="0"/>
              <a:t>ich</a:t>
            </a:r>
            <a:r>
              <a:rPr lang="cs-CZ" sz="1800" dirty="0" smtClean="0"/>
              <a:t> </a:t>
            </a:r>
            <a:r>
              <a:rPr lang="cs-CZ" sz="1800" dirty="0" err="1" smtClean="0"/>
              <a:t>zobrazovať</a:t>
            </a:r>
            <a:r>
              <a:rPr lang="cs-CZ" sz="1800" dirty="0" smtClean="0"/>
              <a:t> </a:t>
            </a:r>
            <a:r>
              <a:rPr lang="cs-CZ" sz="1800" dirty="0" err="1" smtClean="0"/>
              <a:t>iba</a:t>
            </a:r>
            <a:r>
              <a:rPr lang="cs-CZ" sz="1800" dirty="0" smtClean="0"/>
              <a:t> jako </a:t>
            </a:r>
            <a:r>
              <a:rPr lang="cs-CZ" sz="1800" dirty="0" err="1" smtClean="0"/>
              <a:t>celok</a:t>
            </a:r>
            <a:r>
              <a:rPr lang="cs-CZ" sz="1800" dirty="0"/>
              <a:t>. </a:t>
            </a:r>
          </a:p>
          <a:p>
            <a:pPr marL="1676400" lvl="3" indent="-304800">
              <a:lnSpc>
                <a:spcPct val="90000"/>
              </a:lnSpc>
              <a:spcBef>
                <a:spcPct val="35000"/>
              </a:spcBef>
              <a:buFont typeface="Wingdings" pitchFamily="2" charset="2"/>
              <a:buNone/>
            </a:pPr>
            <a:endParaRPr lang="cs-CZ" sz="1800" dirty="0"/>
          </a:p>
          <a:p>
            <a:pPr marL="1257300" lvl="2" indent="-342900">
              <a:lnSpc>
                <a:spcPct val="90000"/>
              </a:lnSpc>
              <a:spcBef>
                <a:spcPct val="40000"/>
              </a:spcBef>
              <a:buFont typeface="Wingdings" pitchFamily="2" charset="2"/>
              <a:buAutoNum type="alphaLcParenR" startAt="2"/>
            </a:pPr>
            <a:r>
              <a:rPr lang="cs-CZ" sz="1800" dirty="0"/>
              <a:t>grafický režim</a:t>
            </a:r>
          </a:p>
          <a:p>
            <a:pPr marL="1676400" lvl="3" indent="-304800"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v"/>
            </a:pPr>
            <a:r>
              <a:rPr lang="cs-CZ" sz="1800" dirty="0"/>
              <a:t>režim, </a:t>
            </a:r>
            <a:r>
              <a:rPr lang="cs-CZ" sz="1800" dirty="0" smtClean="0"/>
              <a:t>v </a:t>
            </a:r>
            <a:r>
              <a:rPr lang="cs-CZ" sz="1800" dirty="0" err="1" smtClean="0"/>
              <a:t>ktorom</a:t>
            </a:r>
            <a:r>
              <a:rPr lang="cs-CZ" sz="1800" dirty="0" smtClean="0"/>
              <a:t> sú </a:t>
            </a:r>
            <a:r>
              <a:rPr lang="cs-CZ" sz="1800" dirty="0" err="1" smtClean="0"/>
              <a:t>informácie</a:t>
            </a:r>
            <a:r>
              <a:rPr lang="cs-CZ" sz="1800" dirty="0" smtClean="0"/>
              <a:t> zobrazované 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po jednotlivých </a:t>
            </a:r>
            <a:r>
              <a:rPr lang="cs-CZ" sz="1800" dirty="0" smtClean="0"/>
              <a:t>obrazových </a:t>
            </a:r>
            <a:r>
              <a:rPr lang="cs-CZ" sz="1800" dirty="0" err="1" smtClean="0"/>
              <a:t>bodoch</a:t>
            </a:r>
            <a:r>
              <a:rPr lang="cs-CZ" sz="1800" dirty="0" smtClean="0"/>
              <a:t> </a:t>
            </a:r>
            <a:r>
              <a:rPr lang="cs-CZ" sz="1800" dirty="0"/>
              <a:t>tzv. </a:t>
            </a:r>
            <a:r>
              <a:rPr lang="cs-CZ" sz="1800" dirty="0" err="1" smtClean="0"/>
              <a:t>pixeloch</a:t>
            </a:r>
            <a:r>
              <a:rPr lang="cs-CZ" sz="1800" dirty="0" smtClean="0"/>
              <a:t> </a:t>
            </a:r>
            <a:r>
              <a:rPr lang="cs-CZ" sz="1800" dirty="0"/>
              <a:t>(Picture Element). </a:t>
            </a:r>
          </a:p>
          <a:p>
            <a:pPr marL="1676400" lvl="3" indent="-304800"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v"/>
            </a:pPr>
            <a:r>
              <a:rPr lang="cs-CZ" sz="1800" dirty="0"/>
              <a:t>Tento </a:t>
            </a:r>
            <a:r>
              <a:rPr lang="cs-CZ" sz="1800" dirty="0" smtClean="0"/>
              <a:t>režim už  </a:t>
            </a:r>
            <a:r>
              <a:rPr lang="cs-CZ" sz="1800" dirty="0"/>
              <a:t>nepoužívá </a:t>
            </a:r>
            <a:r>
              <a:rPr lang="cs-CZ" sz="1800" dirty="0" err="1" smtClean="0"/>
              <a:t>preddefinované</a:t>
            </a:r>
            <a:r>
              <a:rPr lang="cs-CZ" sz="1800" dirty="0" smtClean="0"/>
              <a:t>  </a:t>
            </a:r>
            <a:r>
              <a:rPr lang="cs-CZ" sz="1800" dirty="0"/>
              <a:t>znaky, </a:t>
            </a:r>
            <a:br>
              <a:rPr lang="cs-CZ" sz="1800" dirty="0"/>
            </a:br>
            <a:r>
              <a:rPr lang="cs-CZ" sz="1800" dirty="0"/>
              <a:t>ale </a:t>
            </a:r>
            <a:r>
              <a:rPr lang="cs-CZ" sz="1800" dirty="0" err="1" smtClean="0"/>
              <a:t>môžeme</a:t>
            </a:r>
            <a:r>
              <a:rPr lang="cs-CZ" sz="1800" dirty="0" smtClean="0"/>
              <a:t> </a:t>
            </a:r>
            <a:r>
              <a:rPr lang="cs-CZ" sz="1800" dirty="0"/>
              <a:t>z jednotlivých </a:t>
            </a:r>
            <a:r>
              <a:rPr lang="cs-CZ" sz="1800" dirty="0" err="1" smtClean="0"/>
              <a:t>pixelov</a:t>
            </a:r>
            <a:r>
              <a:rPr lang="cs-CZ" sz="1800" dirty="0" smtClean="0"/>
              <a:t> </a:t>
            </a:r>
            <a:r>
              <a:rPr lang="cs-CZ" sz="1800" dirty="0" err="1" smtClean="0"/>
              <a:t>vykresliť</a:t>
            </a:r>
            <a:r>
              <a:rPr lang="cs-CZ" sz="1800" dirty="0" smtClean="0"/>
              <a:t> </a:t>
            </a:r>
            <a:r>
              <a:rPr lang="cs-CZ" sz="1800" dirty="0"/>
              <a:t>prakticky </a:t>
            </a:r>
            <a:r>
              <a:rPr lang="cs-CZ" sz="1800" dirty="0" smtClean="0"/>
              <a:t>„</a:t>
            </a:r>
            <a:r>
              <a:rPr lang="cs-CZ" sz="1800" dirty="0" err="1" smtClean="0"/>
              <a:t>ľubovoľnú</a:t>
            </a:r>
            <a:r>
              <a:rPr lang="cs-CZ" sz="1800" dirty="0" smtClean="0"/>
              <a:t> </a:t>
            </a:r>
            <a:r>
              <a:rPr lang="cs-CZ" sz="1800" dirty="0" err="1" smtClean="0"/>
              <a:t>informáciu</a:t>
            </a:r>
            <a:r>
              <a:rPr lang="cs-CZ" sz="1800" dirty="0" smtClean="0"/>
              <a:t>. </a:t>
            </a:r>
            <a:endParaRPr lang="cs-CZ" sz="1800" dirty="0"/>
          </a:p>
          <a:p>
            <a:pPr marL="457200" indent="-457200">
              <a:lnSpc>
                <a:spcPct val="90000"/>
              </a:lnSpc>
            </a:pPr>
            <a:endParaRPr lang="cs-CZ" sz="1800" dirty="0"/>
          </a:p>
        </p:txBody>
      </p:sp>
      <p:sp>
        <p:nvSpPr>
          <p:cNvPr id="2" name="BlokTextu 1"/>
          <p:cNvSpPr txBox="1"/>
          <p:nvPr/>
        </p:nvSpPr>
        <p:spPr>
          <a:xfrm>
            <a:off x="2699792" y="254999"/>
            <a:ext cx="446449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REŽIMY GRAFICKÝCH KARIET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37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r>
              <a:rPr lang="sk-SK" dirty="0" smtClean="0"/>
              <a:t>G</a:t>
            </a:r>
            <a:r>
              <a:rPr lang="en-US" dirty="0" err="1" smtClean="0"/>
              <a:t>igantický</a:t>
            </a:r>
            <a:r>
              <a:rPr lang="en-US" dirty="0" smtClean="0"/>
              <a:t> </a:t>
            </a:r>
            <a:r>
              <a:rPr lang="en-US" dirty="0" err="1"/>
              <a:t>displej</a:t>
            </a:r>
            <a:r>
              <a:rPr lang="en-US" dirty="0"/>
              <a:t> NVIDIA BFGD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 </a:t>
            </a:r>
            <a:r>
              <a:rPr lang="sk-SK" dirty="0" smtClean="0"/>
              <a:t>    </a:t>
            </a:r>
            <a:r>
              <a:rPr lang="en-US" dirty="0" smtClean="0"/>
              <a:t>(</a:t>
            </a:r>
            <a:r>
              <a:rPr lang="en-US" dirty="0"/>
              <a:t>Big Format Gaming Display)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BlokTextu 2"/>
          <p:cNvSpPr txBox="1"/>
          <p:nvPr/>
        </p:nvSpPr>
        <p:spPr>
          <a:xfrm>
            <a:off x="755576" y="1844824"/>
            <a:ext cx="7704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65" </a:t>
            </a:r>
            <a:r>
              <a:rPr lang="en-US" dirty="0" err="1" smtClean="0"/>
              <a:t>obrazovk</a:t>
            </a:r>
            <a:r>
              <a:rPr lang="sk-SK" dirty="0" smtClean="0"/>
              <a:t>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4K </a:t>
            </a:r>
            <a:r>
              <a:rPr lang="en-US" dirty="0" err="1" smtClean="0"/>
              <a:t>rozlíšenie</a:t>
            </a:r>
            <a:endParaRPr lang="sk-SK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120 Hz </a:t>
            </a:r>
            <a:r>
              <a:rPr lang="en-US" dirty="0" err="1"/>
              <a:t>obnovovacia</a:t>
            </a:r>
            <a:r>
              <a:rPr lang="en-US" dirty="0"/>
              <a:t> </a:t>
            </a:r>
            <a:r>
              <a:rPr lang="en-US" dirty="0" err="1" smtClean="0"/>
              <a:t>frekvencia</a:t>
            </a:r>
            <a:endParaRPr lang="sk-SK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/>
              <a:t>špičkový</a:t>
            </a:r>
            <a:r>
              <a:rPr lang="en-US" dirty="0"/>
              <a:t> </a:t>
            </a:r>
            <a:r>
              <a:rPr lang="en-US" dirty="0" err="1"/>
              <a:t>jas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úrovni</a:t>
            </a:r>
            <a:r>
              <a:rPr lang="en-US" dirty="0"/>
              <a:t> 1000 </a:t>
            </a:r>
            <a:r>
              <a:rPr lang="en-US" dirty="0" err="1" smtClean="0"/>
              <a:t>nitov</a:t>
            </a:r>
            <a:endParaRPr lang="sk-SK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Nits je </a:t>
            </a:r>
            <a:r>
              <a:rPr lang="en-US" dirty="0" err="1"/>
              <a:t>meranie</a:t>
            </a:r>
            <a:r>
              <a:rPr lang="en-US" dirty="0"/>
              <a:t> </a:t>
            </a:r>
            <a:r>
              <a:rPr lang="en-US" dirty="0" err="1"/>
              <a:t>toho</a:t>
            </a:r>
            <a:r>
              <a:rPr lang="en-US" dirty="0"/>
              <a:t>, </a:t>
            </a:r>
            <a:r>
              <a:rPr lang="en-US" dirty="0" err="1"/>
              <a:t>koľko</a:t>
            </a:r>
            <a:r>
              <a:rPr lang="en-US" dirty="0"/>
              <a:t> </a:t>
            </a:r>
            <a:r>
              <a:rPr lang="en-US" dirty="0" err="1"/>
              <a:t>svetla</a:t>
            </a:r>
            <a:r>
              <a:rPr lang="en-US" dirty="0"/>
              <a:t> </a:t>
            </a:r>
            <a:r>
              <a:rPr lang="en-US" dirty="0" err="1"/>
              <a:t>televízna</a:t>
            </a:r>
            <a:r>
              <a:rPr lang="en-US" dirty="0"/>
              <a:t> </a:t>
            </a:r>
            <a:r>
              <a:rPr lang="en-US" dirty="0" err="1"/>
              <a:t>obrazovka</a:t>
            </a:r>
            <a:r>
              <a:rPr lang="en-US" dirty="0"/>
              <a:t> </a:t>
            </a:r>
            <a:r>
              <a:rPr lang="en-US" dirty="0" err="1"/>
              <a:t>pošle</a:t>
            </a:r>
            <a:r>
              <a:rPr lang="en-US" dirty="0"/>
              <a:t> </a:t>
            </a:r>
            <a:r>
              <a:rPr lang="en-US" dirty="0" err="1"/>
              <a:t>vašim</a:t>
            </a:r>
            <a:r>
              <a:rPr lang="en-US" dirty="0"/>
              <a:t> </a:t>
            </a:r>
            <a:r>
              <a:rPr lang="en-US" dirty="0" err="1"/>
              <a:t>očkám</a:t>
            </a:r>
            <a:r>
              <a:rPr lang="en-US" dirty="0"/>
              <a:t> (</a:t>
            </a:r>
            <a:r>
              <a:rPr lang="en-US" dirty="0" err="1"/>
              <a:t>jasom</a:t>
            </a:r>
            <a:r>
              <a:rPr lang="en-US" dirty="0"/>
              <a:t>) v </a:t>
            </a:r>
            <a:r>
              <a:rPr lang="en-US" dirty="0" err="1"/>
              <a:t>rámci</a:t>
            </a:r>
            <a:r>
              <a:rPr lang="en-US" dirty="0"/>
              <a:t> </a:t>
            </a:r>
            <a:r>
              <a:rPr lang="en-US" dirty="0" err="1"/>
              <a:t>danej</a:t>
            </a:r>
            <a:r>
              <a:rPr lang="en-US" dirty="0"/>
              <a:t> </a:t>
            </a:r>
            <a:r>
              <a:rPr lang="en-US" dirty="0" err="1"/>
              <a:t>oblasti</a:t>
            </a:r>
            <a:r>
              <a:rPr lang="en-US" dirty="0" smtClean="0"/>
              <a:t>.</a:t>
            </a:r>
            <a:r>
              <a:rPr lang="sk-SK" dirty="0" smtClean="0"/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/>
              <a:t>dynamický</a:t>
            </a:r>
            <a:r>
              <a:rPr lang="en-US" dirty="0"/>
              <a:t> </a:t>
            </a:r>
            <a:r>
              <a:rPr lang="en-US" dirty="0" err="1"/>
              <a:t>rozsah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alebo</a:t>
            </a:r>
            <a:r>
              <a:rPr lang="sk-SK" dirty="0" smtClean="0"/>
              <a:t> skratka</a:t>
            </a:r>
            <a:r>
              <a:rPr lang="en-US" dirty="0" smtClean="0"/>
              <a:t> </a:t>
            </a:r>
            <a:r>
              <a:rPr lang="en-US" dirty="0"/>
              <a:t>HDR. </a:t>
            </a:r>
            <a:endParaRPr lang="sk-SK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/>
              <a:t>Cieľom</a:t>
            </a:r>
            <a:r>
              <a:rPr lang="en-US" dirty="0"/>
              <a:t> HDR je </a:t>
            </a:r>
            <a:r>
              <a:rPr lang="en-US" dirty="0" err="1"/>
              <a:t>podporiť</a:t>
            </a:r>
            <a:r>
              <a:rPr lang="en-US" dirty="0"/>
              <a:t> </a:t>
            </a:r>
            <a:r>
              <a:rPr lang="en-US" dirty="0" err="1"/>
              <a:t>zvýšenú</a:t>
            </a:r>
            <a:r>
              <a:rPr lang="en-US" dirty="0"/>
              <a:t> </a:t>
            </a:r>
            <a:r>
              <a:rPr lang="en-US" dirty="0" err="1"/>
              <a:t>schopnosť</a:t>
            </a:r>
            <a:r>
              <a:rPr lang="en-US" dirty="0"/>
              <a:t> </a:t>
            </a:r>
            <a:r>
              <a:rPr lang="en-US" dirty="0" err="1"/>
              <a:t>výstupu</a:t>
            </a:r>
            <a:r>
              <a:rPr lang="en-US" dirty="0"/>
              <a:t> </a:t>
            </a:r>
            <a:r>
              <a:rPr lang="en-US" dirty="0" err="1"/>
              <a:t>svetla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,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zobrazené</a:t>
            </a:r>
            <a:r>
              <a:rPr lang="en-US" dirty="0"/>
              <a:t> </a:t>
            </a:r>
            <a:r>
              <a:rPr lang="en-US" dirty="0" err="1"/>
              <a:t>obrazy</a:t>
            </a:r>
            <a:r>
              <a:rPr lang="en-US" dirty="0"/>
              <a:t> </a:t>
            </a:r>
            <a:r>
              <a:rPr lang="en-US" dirty="0" err="1"/>
              <a:t>mali</a:t>
            </a:r>
            <a:r>
              <a:rPr lang="en-US" dirty="0"/>
              <a:t> </a:t>
            </a:r>
            <a:r>
              <a:rPr lang="en-US" dirty="0" err="1"/>
              <a:t>vlastnosti</a:t>
            </a:r>
            <a:r>
              <a:rPr lang="en-US" dirty="0"/>
              <a:t>, </a:t>
            </a:r>
            <a:r>
              <a:rPr lang="en-US" dirty="0" err="1"/>
              <a:t>ktoré</a:t>
            </a:r>
            <a:r>
              <a:rPr lang="en-US" dirty="0"/>
              <a:t>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viac</a:t>
            </a:r>
            <a:r>
              <a:rPr lang="en-US" dirty="0"/>
              <a:t> </a:t>
            </a:r>
            <a:r>
              <a:rPr lang="en-US" dirty="0" err="1"/>
              <a:t>podobné</a:t>
            </a:r>
            <a:r>
              <a:rPr lang="en-US" dirty="0"/>
              <a:t> </a:t>
            </a:r>
            <a:r>
              <a:rPr lang="en-US" dirty="0" err="1"/>
              <a:t>prirodzeným</a:t>
            </a:r>
            <a:r>
              <a:rPr lang="en-US" dirty="0"/>
              <a:t> </a:t>
            </a:r>
            <a:r>
              <a:rPr lang="en-US" dirty="0" err="1"/>
              <a:t>podmienkam</a:t>
            </a:r>
            <a:r>
              <a:rPr lang="en-US" dirty="0"/>
              <a:t> </a:t>
            </a:r>
            <a:r>
              <a:rPr lang="en-US" dirty="0" err="1"/>
              <a:t>svetla</a:t>
            </a:r>
            <a:r>
              <a:rPr lang="en-US" dirty="0"/>
              <a:t>, </a:t>
            </a:r>
            <a:r>
              <a:rPr lang="en-US" dirty="0" err="1"/>
              <a:t>ktoré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vyskytujú</a:t>
            </a:r>
            <a:r>
              <a:rPr lang="en-US" dirty="0"/>
              <a:t> v "</a:t>
            </a:r>
            <a:r>
              <a:rPr lang="en-US" dirty="0" err="1"/>
              <a:t>reálnom</a:t>
            </a:r>
            <a:r>
              <a:rPr lang="en-US" dirty="0"/>
              <a:t> </a:t>
            </a:r>
            <a:r>
              <a:rPr lang="en-US" dirty="0" err="1"/>
              <a:t>svete</a:t>
            </a:r>
            <a:r>
              <a:rPr lang="en-US" dirty="0" smtClean="0"/>
              <a:t>".</a:t>
            </a:r>
            <a:r>
              <a:rPr lang="sk-SK" dirty="0" smtClean="0"/>
              <a:t>(postava pred zapadajúcim slnkom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/>
              <a:t>integrácia</a:t>
            </a:r>
            <a:r>
              <a:rPr lang="en-US" dirty="0"/>
              <a:t> </a:t>
            </a:r>
            <a:r>
              <a:rPr lang="en-US" dirty="0" err="1"/>
              <a:t>poslednej</a:t>
            </a:r>
            <a:r>
              <a:rPr lang="en-US" dirty="0"/>
              <a:t> </a:t>
            </a:r>
            <a:r>
              <a:rPr lang="en-US" dirty="0" err="1"/>
              <a:t>generácie</a:t>
            </a:r>
            <a:r>
              <a:rPr lang="en-US" dirty="0"/>
              <a:t> </a:t>
            </a:r>
            <a:r>
              <a:rPr lang="en-US" dirty="0" err="1"/>
              <a:t>hernej</a:t>
            </a:r>
            <a:r>
              <a:rPr lang="en-US" dirty="0"/>
              <a:t> </a:t>
            </a:r>
            <a:r>
              <a:rPr lang="en-US" dirty="0" err="1"/>
              <a:t>konzoly</a:t>
            </a:r>
            <a:r>
              <a:rPr lang="en-US" dirty="0"/>
              <a:t> </a:t>
            </a:r>
            <a:r>
              <a:rPr lang="en-US" u="sng" dirty="0">
                <a:hlinkClick r:id="rId2"/>
              </a:rPr>
              <a:t>NVIDA </a:t>
            </a:r>
            <a:r>
              <a:rPr lang="en-US" u="sng" dirty="0" smtClean="0">
                <a:hlinkClick r:id="rId2"/>
              </a:rPr>
              <a:t>SHIELD</a:t>
            </a:r>
            <a:endParaRPr lang="sk-SK" u="sng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 </a:t>
            </a:r>
            <a:r>
              <a:rPr lang="en-US" dirty="0" err="1"/>
              <a:t>tým</a:t>
            </a:r>
            <a:r>
              <a:rPr lang="en-US" dirty="0"/>
              <a:t> </a:t>
            </a:r>
            <a:r>
              <a:rPr lang="en-US" dirty="0" err="1"/>
              <a:t>súvisí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možnosť</a:t>
            </a:r>
            <a:r>
              <a:rPr lang="en-US" dirty="0"/>
              <a:t> </a:t>
            </a:r>
            <a:r>
              <a:rPr lang="en-US" dirty="0" err="1"/>
              <a:t>využitia</a:t>
            </a:r>
            <a:r>
              <a:rPr lang="en-US" dirty="0"/>
              <a:t> </a:t>
            </a:r>
            <a:r>
              <a:rPr lang="en-US" dirty="0" err="1"/>
              <a:t>služby</a:t>
            </a:r>
            <a:r>
              <a:rPr lang="en-US" dirty="0"/>
              <a:t> GeForce </a:t>
            </a:r>
            <a:r>
              <a:rPr lang="en-US" dirty="0" smtClean="0"/>
              <a:t>Now.</a:t>
            </a:r>
            <a:r>
              <a:rPr lang="sk-SK" dirty="0" smtClean="0"/>
              <a:t>t.j.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pravidelný</a:t>
            </a:r>
            <a:r>
              <a:rPr lang="en-US" dirty="0"/>
              <a:t> </a:t>
            </a:r>
            <a:r>
              <a:rPr lang="en-US" dirty="0" err="1"/>
              <a:t>mesačný</a:t>
            </a:r>
            <a:r>
              <a:rPr lang="en-US" dirty="0"/>
              <a:t> </a:t>
            </a:r>
            <a:r>
              <a:rPr lang="en-US" dirty="0" err="1"/>
              <a:t>poplatok</a:t>
            </a:r>
            <a:r>
              <a:rPr lang="en-US" dirty="0"/>
              <a:t> </a:t>
            </a:r>
            <a:r>
              <a:rPr lang="en-US" dirty="0" err="1"/>
              <a:t>máte</a:t>
            </a:r>
            <a:r>
              <a:rPr lang="en-US" dirty="0"/>
              <a:t> </a:t>
            </a:r>
            <a:r>
              <a:rPr lang="en-US" dirty="0" err="1"/>
              <a:t>neobmedzený</a:t>
            </a:r>
            <a:r>
              <a:rPr lang="en-US" dirty="0"/>
              <a:t> </a:t>
            </a:r>
            <a:r>
              <a:rPr lang="en-US" dirty="0" err="1"/>
              <a:t>prístup</a:t>
            </a:r>
            <a:r>
              <a:rPr lang="en-US" dirty="0"/>
              <a:t>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katalógu</a:t>
            </a:r>
            <a:r>
              <a:rPr lang="en-US" dirty="0"/>
              <a:t> </a:t>
            </a:r>
            <a:r>
              <a:rPr lang="en-US" dirty="0" err="1"/>
              <a:t>hier</a:t>
            </a:r>
            <a:endParaRPr lang="sk-SK" dirty="0" smtClean="0"/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2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Rozdiely medzi štandardmi</a:t>
            </a:r>
            <a:endParaRPr lang="en-US" dirty="0"/>
          </a:p>
        </p:txBody>
      </p:sp>
      <p:pic>
        <p:nvPicPr>
          <p:cNvPr id="3074" name="Picture 2" descr="Rozdiel medzi Full HD, 4K a 8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481198" cy="4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05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8K monitory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3124944"/>
          </a:xfrm>
        </p:spPr>
        <p:txBody>
          <a:bodyPr>
            <a:normAutofit/>
          </a:bodyPr>
          <a:lstStyle/>
          <a:p>
            <a:r>
              <a:rPr lang="en-US" sz="1600" dirty="0" err="1"/>
              <a:t>nemuseli</a:t>
            </a:r>
            <a:r>
              <a:rPr lang="en-US" sz="1600" dirty="0"/>
              <a:t> </a:t>
            </a:r>
            <a:r>
              <a:rPr lang="en-US" sz="1600" dirty="0" err="1"/>
              <a:t>byť</a:t>
            </a:r>
            <a:r>
              <a:rPr lang="en-US" sz="1600" dirty="0"/>
              <a:t> </a:t>
            </a:r>
            <a:r>
              <a:rPr lang="en-US" sz="1600" dirty="0" err="1"/>
              <a:t>zas</a:t>
            </a:r>
            <a:r>
              <a:rPr lang="en-US" sz="1600" dirty="0"/>
              <a:t> </a:t>
            </a:r>
            <a:r>
              <a:rPr lang="en-US" sz="1600" dirty="0" err="1"/>
              <a:t>tak</a:t>
            </a:r>
            <a:r>
              <a:rPr lang="en-US" sz="1600" dirty="0"/>
              <a:t> </a:t>
            </a:r>
            <a:r>
              <a:rPr lang="en-US" sz="1600" dirty="0" err="1"/>
              <a:t>drahé</a:t>
            </a:r>
            <a:r>
              <a:rPr lang="en-US" sz="1600" dirty="0"/>
              <a:t>, </a:t>
            </a:r>
            <a:r>
              <a:rPr lang="en-US" sz="1600" dirty="0" err="1"/>
              <a:t>prvé</a:t>
            </a:r>
            <a:r>
              <a:rPr lang="en-US" sz="1600" dirty="0"/>
              <a:t> </a:t>
            </a:r>
            <a:r>
              <a:rPr lang="en-US" sz="1600" dirty="0" err="1"/>
              <a:t>odhady</a:t>
            </a:r>
            <a:r>
              <a:rPr lang="en-US" sz="1600" dirty="0"/>
              <a:t> </a:t>
            </a:r>
            <a:r>
              <a:rPr lang="en-US" sz="1600" dirty="0" err="1"/>
              <a:t>hovoria</a:t>
            </a:r>
            <a:r>
              <a:rPr lang="en-US" sz="1600" dirty="0"/>
              <a:t> o </a:t>
            </a:r>
            <a:r>
              <a:rPr lang="en-US" sz="1600" dirty="0" err="1"/>
              <a:t>sume</a:t>
            </a:r>
            <a:r>
              <a:rPr lang="en-US" sz="1600" dirty="0"/>
              <a:t> „</a:t>
            </a:r>
            <a:r>
              <a:rPr lang="en-US" sz="1600" dirty="0" err="1"/>
              <a:t>len</a:t>
            </a:r>
            <a:r>
              <a:rPr lang="en-US" sz="1600" dirty="0"/>
              <a:t>“ 3 200 €</a:t>
            </a:r>
            <a:r>
              <a:rPr lang="en-US" sz="1600" dirty="0" smtClean="0"/>
              <a:t>.</a:t>
            </a:r>
            <a:endParaRPr lang="sk-SK" sz="1600" dirty="0" smtClean="0"/>
          </a:p>
          <a:p>
            <a:r>
              <a:rPr lang="en-US" sz="1600" b="1" dirty="0" err="1"/>
              <a:t>snímkovú</a:t>
            </a:r>
            <a:r>
              <a:rPr lang="en-US" sz="1600" b="1" dirty="0"/>
              <a:t> </a:t>
            </a:r>
            <a:r>
              <a:rPr lang="en-US" sz="1600" b="1" dirty="0" err="1"/>
              <a:t>frekvenciu</a:t>
            </a:r>
            <a:r>
              <a:rPr lang="en-US" sz="1600" b="1" dirty="0"/>
              <a:t> </a:t>
            </a:r>
            <a:r>
              <a:rPr lang="en-US" sz="1600" b="1" dirty="0" err="1"/>
              <a:t>až</a:t>
            </a:r>
            <a:r>
              <a:rPr lang="en-US" sz="1600" b="1" dirty="0"/>
              <a:t> 120 Hz</a:t>
            </a:r>
            <a:r>
              <a:rPr lang="en-US" sz="1600" dirty="0"/>
              <a:t>, </a:t>
            </a:r>
            <a:r>
              <a:rPr lang="en-US" sz="1600" dirty="0" err="1"/>
              <a:t>čo</a:t>
            </a:r>
            <a:r>
              <a:rPr lang="en-US" sz="1600" dirty="0"/>
              <a:t> je </a:t>
            </a:r>
            <a:r>
              <a:rPr lang="en-US" sz="1600" dirty="0" err="1"/>
              <a:t>dvojnásobok</a:t>
            </a:r>
            <a:r>
              <a:rPr lang="en-US" sz="1600" dirty="0"/>
              <a:t> </a:t>
            </a:r>
            <a:r>
              <a:rPr lang="en-US" sz="1600" dirty="0" err="1"/>
              <a:t>štandardu</a:t>
            </a:r>
            <a:r>
              <a:rPr lang="en-US" sz="1600" dirty="0"/>
              <a:t> </a:t>
            </a:r>
            <a:r>
              <a:rPr lang="en-US" sz="1600" dirty="0" err="1"/>
              <a:t>bežných</a:t>
            </a:r>
            <a:r>
              <a:rPr lang="en-US" sz="1600" dirty="0"/>
              <a:t> </a:t>
            </a:r>
            <a:r>
              <a:rPr lang="en-US" sz="1600" dirty="0" err="1"/>
              <a:t>obrazoviek</a:t>
            </a:r>
            <a:r>
              <a:rPr lang="en-US" sz="1600" dirty="0"/>
              <a:t>. </a:t>
            </a:r>
            <a:endParaRPr lang="sk-SK" sz="1600" dirty="0"/>
          </a:p>
          <a:p>
            <a:r>
              <a:rPr lang="en-US" sz="1600" dirty="0" err="1"/>
              <a:t>ruhou</a:t>
            </a:r>
            <a:r>
              <a:rPr lang="en-US" sz="1600" dirty="0"/>
              <a:t> </a:t>
            </a:r>
            <a:r>
              <a:rPr lang="en-US" sz="1600" dirty="0" err="1"/>
              <a:t>stranou</a:t>
            </a:r>
            <a:r>
              <a:rPr lang="en-US" sz="1600" dirty="0"/>
              <a:t> mince je ale </a:t>
            </a:r>
            <a:r>
              <a:rPr lang="en-US" sz="1600" dirty="0" err="1"/>
              <a:t>hardvér</a:t>
            </a:r>
            <a:r>
              <a:rPr lang="en-US" sz="1600" dirty="0"/>
              <a:t>, </a:t>
            </a:r>
            <a:r>
              <a:rPr lang="en-US" sz="1600" dirty="0" err="1"/>
              <a:t>ktorý</a:t>
            </a:r>
            <a:r>
              <a:rPr lang="en-US" sz="1600" dirty="0"/>
              <a:t> by </a:t>
            </a:r>
            <a:r>
              <a:rPr lang="en-US" sz="1600" dirty="0" err="1"/>
              <a:t>taký</a:t>
            </a:r>
            <a:r>
              <a:rPr lang="en-US" sz="1600" dirty="0"/>
              <a:t> </a:t>
            </a:r>
            <a:r>
              <a:rPr lang="en-US" sz="1600" dirty="0" err="1"/>
              <a:t>obrovský</a:t>
            </a:r>
            <a:r>
              <a:rPr lang="en-US" sz="1600" dirty="0"/>
              <a:t> </a:t>
            </a:r>
            <a:r>
              <a:rPr lang="en-US" sz="1600" dirty="0" err="1"/>
              <a:t>počet</a:t>
            </a:r>
            <a:r>
              <a:rPr lang="en-US" sz="1600" dirty="0"/>
              <a:t> </a:t>
            </a:r>
            <a:r>
              <a:rPr lang="en-US" sz="1600" dirty="0" err="1"/>
              <a:t>pixelov</a:t>
            </a:r>
            <a:r>
              <a:rPr lang="en-US" sz="1600" dirty="0"/>
              <a:t> </a:t>
            </a:r>
            <a:r>
              <a:rPr lang="en-US" sz="1600" dirty="0" err="1"/>
              <a:t>pri</a:t>
            </a:r>
            <a:r>
              <a:rPr lang="en-US" sz="1600" dirty="0"/>
              <a:t> </a:t>
            </a:r>
            <a:r>
              <a:rPr lang="en-US" sz="1600" dirty="0" err="1"/>
              <a:t>vysokej</a:t>
            </a:r>
            <a:r>
              <a:rPr lang="en-US" sz="1600" dirty="0"/>
              <a:t> </a:t>
            </a:r>
            <a:r>
              <a:rPr lang="en-US" sz="1600" dirty="0" err="1"/>
              <a:t>snímkovej</a:t>
            </a:r>
            <a:r>
              <a:rPr lang="en-US" sz="1600" dirty="0"/>
              <a:t> </a:t>
            </a:r>
            <a:r>
              <a:rPr lang="en-US" sz="1600" dirty="0" err="1"/>
              <a:t>frekvencii</a:t>
            </a:r>
            <a:r>
              <a:rPr lang="en-US" sz="1600" dirty="0"/>
              <a:t> </a:t>
            </a:r>
            <a:r>
              <a:rPr lang="en-US" sz="1600" dirty="0" err="1"/>
              <a:t>rozhýbal</a:t>
            </a:r>
            <a:r>
              <a:rPr lang="en-US" sz="1600" dirty="0"/>
              <a:t> – </a:t>
            </a:r>
            <a:r>
              <a:rPr lang="en-US" sz="1600" dirty="0" err="1"/>
              <a:t>vzhľadom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to, </a:t>
            </a:r>
            <a:r>
              <a:rPr lang="en-US" sz="1600" dirty="0" err="1"/>
              <a:t>že</a:t>
            </a:r>
            <a:r>
              <a:rPr lang="en-US" sz="1600" dirty="0"/>
              <a:t> </a:t>
            </a:r>
            <a:r>
              <a:rPr lang="en-US" sz="1600" dirty="0" err="1"/>
              <a:t>dnešné</a:t>
            </a:r>
            <a:r>
              <a:rPr lang="en-US" sz="1600" dirty="0"/>
              <a:t> </a:t>
            </a:r>
            <a:r>
              <a:rPr lang="en-US" sz="1600" dirty="0" err="1"/>
              <a:t>dostupné</a:t>
            </a:r>
            <a:r>
              <a:rPr lang="en-US" sz="1600" dirty="0"/>
              <a:t> </a:t>
            </a:r>
            <a:r>
              <a:rPr lang="en-US" sz="1600" dirty="0" err="1"/>
              <a:t>grafické</a:t>
            </a:r>
            <a:r>
              <a:rPr lang="en-US" sz="1600" dirty="0"/>
              <a:t> </a:t>
            </a:r>
            <a:r>
              <a:rPr lang="en-US" sz="1600" dirty="0" err="1"/>
              <a:t>karty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občas</a:t>
            </a:r>
            <a:r>
              <a:rPr lang="en-US" sz="1600" dirty="0"/>
              <a:t> </a:t>
            </a:r>
            <a:r>
              <a:rPr lang="en-US" sz="1600" dirty="0" err="1"/>
              <a:t>vylámu</a:t>
            </a:r>
            <a:r>
              <a:rPr lang="en-US" sz="1600" dirty="0"/>
              <a:t> </a:t>
            </a:r>
            <a:r>
              <a:rPr lang="en-US" sz="1600" dirty="0" err="1"/>
              <a:t>zuby</a:t>
            </a:r>
            <a:r>
              <a:rPr lang="en-US" sz="1600" dirty="0"/>
              <a:t> </a:t>
            </a:r>
            <a:r>
              <a:rPr lang="en-US" sz="1600" dirty="0" err="1"/>
              <a:t>aj</a:t>
            </a:r>
            <a:r>
              <a:rPr lang="en-US" sz="1600" dirty="0"/>
              <a:t> v 4K, </a:t>
            </a:r>
            <a:r>
              <a:rPr lang="en-US" sz="1600" dirty="0" err="1"/>
              <a:t>budeme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musieť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dostatočne</a:t>
            </a:r>
            <a:r>
              <a:rPr lang="en-US" sz="1600" dirty="0"/>
              <a:t> </a:t>
            </a:r>
            <a:r>
              <a:rPr lang="en-US" sz="1600" dirty="0" err="1"/>
              <a:t>výkonné</a:t>
            </a:r>
            <a:r>
              <a:rPr lang="en-US" sz="1600" dirty="0"/>
              <a:t> </a:t>
            </a:r>
            <a:r>
              <a:rPr lang="en-US" sz="1600" dirty="0" err="1"/>
              <a:t>komponenty</a:t>
            </a:r>
            <a:r>
              <a:rPr lang="en-US" sz="1600" dirty="0"/>
              <a:t> </a:t>
            </a:r>
            <a:r>
              <a:rPr lang="en-US" sz="1600" dirty="0" err="1"/>
              <a:t>ešte</a:t>
            </a:r>
            <a:r>
              <a:rPr lang="en-US" sz="1600" dirty="0"/>
              <a:t> </a:t>
            </a:r>
            <a:r>
              <a:rPr lang="en-US" sz="1600" dirty="0" err="1"/>
              <a:t>počkať</a:t>
            </a:r>
            <a:r>
              <a:rPr lang="en-US" sz="1600" dirty="0" smtClean="0"/>
              <a:t>.</a:t>
            </a:r>
            <a:endParaRPr lang="sk-SK" sz="1600" dirty="0" smtClean="0"/>
          </a:p>
          <a:p>
            <a:r>
              <a:rPr lang="en-US" sz="1600" dirty="0" err="1"/>
              <a:t>disponuje</a:t>
            </a:r>
            <a:r>
              <a:rPr lang="en-US" sz="1600" dirty="0"/>
              <a:t> </a:t>
            </a:r>
            <a:r>
              <a:rPr lang="en-US" sz="1600" dirty="0" err="1"/>
              <a:t>neuveriteľným</a:t>
            </a:r>
            <a:r>
              <a:rPr lang="en-US" sz="1600" dirty="0"/>
              <a:t> </a:t>
            </a:r>
            <a:r>
              <a:rPr lang="en-US" sz="1600" b="1" dirty="0"/>
              <a:t>22.2-kanálovým </a:t>
            </a:r>
            <a:r>
              <a:rPr lang="en-US" sz="1600" b="1" dirty="0" err="1"/>
              <a:t>zvukom</a:t>
            </a:r>
            <a:r>
              <a:rPr lang="en-US" sz="1600" dirty="0" smtClean="0"/>
              <a:t>,</a:t>
            </a:r>
            <a:endParaRPr lang="sk-SK" sz="1600" dirty="0" smtClean="0"/>
          </a:p>
          <a:p>
            <a:r>
              <a:rPr lang="en-US" sz="1600" dirty="0" err="1"/>
              <a:t>obsahujúcu</a:t>
            </a:r>
            <a:r>
              <a:rPr lang="en-US" sz="1600" dirty="0"/>
              <a:t> 2 </a:t>
            </a:r>
            <a:r>
              <a:rPr lang="en-US" sz="1600" dirty="0" err="1"/>
              <a:t>subwoofery</a:t>
            </a:r>
            <a:r>
              <a:rPr lang="en-US" sz="1600" dirty="0"/>
              <a:t> a </a:t>
            </a:r>
            <a:r>
              <a:rPr lang="en-US" sz="1600" dirty="0" err="1"/>
              <a:t>až</a:t>
            </a:r>
            <a:r>
              <a:rPr lang="en-US" sz="1600" dirty="0"/>
              <a:t> 22 </a:t>
            </a:r>
            <a:r>
              <a:rPr lang="en-US" sz="1600" dirty="0" err="1"/>
              <a:t>reproduktorov</a:t>
            </a:r>
            <a:r>
              <a:rPr lang="en-US" sz="1600" dirty="0" smtClean="0"/>
              <a:t>!</a:t>
            </a:r>
            <a:endParaRPr lang="sk-SK" sz="1600" dirty="0" smtClean="0"/>
          </a:p>
          <a:p>
            <a:r>
              <a:rPr lang="en-US" sz="1600" dirty="0" err="1"/>
              <a:t>Prvým</a:t>
            </a:r>
            <a:r>
              <a:rPr lang="en-US" sz="1600" dirty="0"/>
              <a:t> </a:t>
            </a:r>
            <a:r>
              <a:rPr lang="en-US" sz="1600" dirty="0" err="1"/>
              <a:t>nepríjemným</a:t>
            </a:r>
            <a:r>
              <a:rPr lang="en-US" sz="1600" dirty="0"/>
              <a:t> </a:t>
            </a:r>
            <a:r>
              <a:rPr lang="en-US" sz="1600" dirty="0" err="1"/>
              <a:t>faktom</a:t>
            </a:r>
            <a:r>
              <a:rPr lang="en-US" sz="1600" dirty="0"/>
              <a:t> je, </a:t>
            </a:r>
            <a:r>
              <a:rPr lang="en-US" sz="1600" dirty="0" err="1"/>
              <a:t>že</a:t>
            </a:r>
            <a:r>
              <a:rPr lang="en-US" sz="1600" dirty="0"/>
              <a:t> </a:t>
            </a:r>
            <a:r>
              <a:rPr lang="en-US" sz="1600" u="sng" dirty="0" err="1">
                <a:hlinkClick r:id="rId2"/>
              </a:rPr>
              <a:t>prvé</a:t>
            </a:r>
            <a:r>
              <a:rPr lang="en-US" sz="1600" u="sng" dirty="0">
                <a:hlinkClick r:id="rId2"/>
              </a:rPr>
              <a:t> </a:t>
            </a:r>
            <a:r>
              <a:rPr lang="en-US" sz="1600" u="sng" dirty="0" err="1">
                <a:hlinkClick r:id="rId2"/>
              </a:rPr>
              <a:t>televízie</a:t>
            </a:r>
            <a:r>
              <a:rPr lang="en-US" sz="1600" dirty="0"/>
              <a:t> </a:t>
            </a:r>
            <a:r>
              <a:rPr lang="en-US" sz="1600" dirty="0" err="1"/>
              <a:t>disponujúce</a:t>
            </a:r>
            <a:r>
              <a:rPr lang="en-US" sz="1600" dirty="0"/>
              <a:t> 8K </a:t>
            </a:r>
            <a:r>
              <a:rPr lang="en-US" sz="1600" dirty="0" err="1"/>
              <a:t>rozlíšením</a:t>
            </a:r>
            <a:r>
              <a:rPr lang="en-US" sz="1600" dirty="0"/>
              <a:t> </a:t>
            </a:r>
            <a:r>
              <a:rPr lang="en-US" sz="1600" dirty="0" err="1"/>
              <a:t>budú</a:t>
            </a:r>
            <a:r>
              <a:rPr lang="en-US" sz="1600" dirty="0"/>
              <a:t> </a:t>
            </a:r>
            <a:r>
              <a:rPr lang="en-US" sz="1600" dirty="0" err="1"/>
              <a:t>určite</a:t>
            </a:r>
            <a:r>
              <a:rPr lang="en-US" sz="1600" dirty="0"/>
              <a:t> </a:t>
            </a:r>
            <a:r>
              <a:rPr lang="en-US" sz="1600" dirty="0" err="1"/>
              <a:t>veľmi</a:t>
            </a:r>
            <a:r>
              <a:rPr lang="en-US" sz="1600" dirty="0"/>
              <a:t> </a:t>
            </a:r>
            <a:r>
              <a:rPr lang="en-US" sz="1600" dirty="0" err="1"/>
              <a:t>drahé</a:t>
            </a:r>
            <a:r>
              <a:rPr lang="en-US" sz="1600" dirty="0"/>
              <a:t> </a:t>
            </a:r>
          </a:p>
        </p:txBody>
      </p:sp>
      <p:pic>
        <p:nvPicPr>
          <p:cNvPr id="5122" name="Picture 2" descr="8K moni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653136"/>
            <a:ext cx="2520280" cy="19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3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Toto neviem čo je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75" y="1196752"/>
            <a:ext cx="71723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4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Zobrazovacie zariadenia počítača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Zobrazovac</a:t>
            </a:r>
            <a:r>
              <a:rPr lang="sk-SK" dirty="0" err="1" smtClean="0"/>
              <a:t>ie</a:t>
            </a:r>
            <a:r>
              <a:rPr lang="sk-SK" dirty="0" smtClean="0"/>
              <a:t> zariadenie  je výstupné prídavné zariadenie počítača, ktoré slúži na komunikáciu medzi počítačom a </a:t>
            </a:r>
            <a:r>
              <a:rPr lang="sk-SK" dirty="0" err="1" smtClean="0"/>
              <a:t>uživateľom</a:t>
            </a:r>
            <a:r>
              <a:rPr lang="sk-SK" dirty="0" smtClean="0"/>
              <a:t>.</a:t>
            </a:r>
          </a:p>
          <a:p>
            <a:r>
              <a:rPr lang="sk-SK" dirty="0" smtClean="0"/>
              <a:t>Komunikácia je pomocou textových a grafických informácií</a:t>
            </a:r>
          </a:p>
          <a:p>
            <a:r>
              <a:rPr lang="sk-SK" dirty="0" smtClean="0"/>
              <a:t>Zobrazovacia jednotka môže byť:</a:t>
            </a:r>
          </a:p>
          <a:p>
            <a:pPr lvl="1"/>
            <a:r>
              <a:rPr lang="sk-SK" dirty="0" smtClean="0"/>
              <a:t>Analógová(CRT)</a:t>
            </a:r>
          </a:p>
          <a:p>
            <a:pPr lvl="1"/>
            <a:endParaRPr lang="sk-SK" dirty="0" smtClean="0"/>
          </a:p>
          <a:p>
            <a:pPr lvl="1"/>
            <a:r>
              <a:rPr lang="sk-SK" dirty="0" smtClean="0"/>
              <a:t>Digitálna(LCD)</a:t>
            </a:r>
            <a:endParaRPr lang="sk-SK" dirty="0"/>
          </a:p>
          <a:p>
            <a:endParaRPr lang="sk-SK" b="1" dirty="0" smtClean="0"/>
          </a:p>
          <a:p>
            <a:pPr marL="0" indent="0">
              <a:buNone/>
            </a:pPr>
            <a:endParaRPr lang="sk-SK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509120"/>
            <a:ext cx="36957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2316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sk-SK" dirty="0" smtClean="0"/>
              <a:t>Znakový režim</a:t>
            </a:r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>
              <a:solidFill>
                <a:srgbClr val="FFFFFF"/>
              </a:solidFill>
            </a:endParaRPr>
          </a:p>
        </p:txBody>
      </p:sp>
      <p:pic>
        <p:nvPicPr>
          <p:cNvPr id="1026" name="Picture 2" descr="Výsledok vyhľadávania obrázkov pre dopyt grafická karta matica znak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097049" cy="346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Výrobca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100138"/>
            <a:ext cx="758190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1451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04" y="325796"/>
            <a:ext cx="886757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969042"/>
            <a:ext cx="20478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009" y="2595840"/>
            <a:ext cx="1597943" cy="111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3" y="3501008"/>
            <a:ext cx="2254882" cy="74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4365104"/>
            <a:ext cx="14954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373216"/>
            <a:ext cx="16383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1379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430"/>
            <a:ext cx="9144000" cy="691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3873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sk-SK" dirty="0" smtClean="0"/>
              <a:t>Najpoužívanejšie rozlíšenia</a:t>
            </a:r>
            <a:endParaRPr lang="sk-SK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052736"/>
            <a:ext cx="7172325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5557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59408"/>
            <a:ext cx="6156176" cy="1143000"/>
          </a:xfrm>
        </p:spPr>
        <p:txBody>
          <a:bodyPr/>
          <a:lstStyle/>
          <a:p>
            <a:pPr algn="l"/>
            <a:r>
              <a:rPr lang="sk-SK" dirty="0" smtClean="0"/>
              <a:t>Integrovaná grafická karta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lnSpcReduction="10000"/>
          </a:bodyPr>
          <a:lstStyle/>
          <a:p>
            <a:r>
              <a:rPr lang="en-US" sz="2000" dirty="0" err="1"/>
              <a:t>Integrovaná</a:t>
            </a:r>
            <a:r>
              <a:rPr lang="en-US" sz="2000" dirty="0"/>
              <a:t> </a:t>
            </a:r>
            <a:r>
              <a:rPr lang="en-US" sz="2000" dirty="0" err="1"/>
              <a:t>grafická</a:t>
            </a:r>
            <a:r>
              <a:rPr lang="en-US" sz="2000" dirty="0"/>
              <a:t> </a:t>
            </a:r>
            <a:r>
              <a:rPr lang="en-US" sz="2000" dirty="0" err="1"/>
              <a:t>karta</a:t>
            </a:r>
            <a:r>
              <a:rPr lang="en-US" sz="2000" dirty="0"/>
              <a:t> je </a:t>
            </a:r>
            <a:r>
              <a:rPr lang="en-US" sz="2000" dirty="0" err="1"/>
              <a:t>zabudovaná</a:t>
            </a:r>
            <a:r>
              <a:rPr lang="en-US" sz="2000" dirty="0"/>
              <a:t> v </a:t>
            </a:r>
            <a:r>
              <a:rPr lang="en-US" sz="2000" dirty="0" err="1"/>
              <a:t>procesore</a:t>
            </a:r>
            <a:r>
              <a:rPr lang="en-US" sz="2000" dirty="0"/>
              <a:t> </a:t>
            </a:r>
            <a:r>
              <a:rPr lang="en-US" sz="2000" dirty="0" err="1"/>
              <a:t>alebo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základnej</a:t>
            </a:r>
            <a:r>
              <a:rPr lang="en-US" sz="2000" dirty="0"/>
              <a:t> </a:t>
            </a:r>
            <a:r>
              <a:rPr lang="en-US" sz="2000" dirty="0" err="1"/>
              <a:t>doske</a:t>
            </a:r>
            <a:r>
              <a:rPr lang="en-US" sz="2000" dirty="0"/>
              <a:t>, </a:t>
            </a:r>
            <a:endParaRPr lang="sk-SK" sz="2000" dirty="0" smtClean="0"/>
          </a:p>
          <a:p>
            <a:r>
              <a:rPr lang="en-US" sz="2000" dirty="0" err="1" smtClean="0"/>
              <a:t>určená</a:t>
            </a:r>
            <a:r>
              <a:rPr lang="en-US" sz="2000" dirty="0" smtClean="0"/>
              <a:t> </a:t>
            </a:r>
            <a:r>
              <a:rPr lang="en-US" sz="2000" dirty="0"/>
              <a:t>je </a:t>
            </a:r>
            <a:r>
              <a:rPr lang="en-US" sz="2000" dirty="0" err="1"/>
              <a:t>predovšetkým</a:t>
            </a:r>
            <a:r>
              <a:rPr lang="en-US" sz="2000" dirty="0"/>
              <a:t> </a:t>
            </a:r>
            <a:r>
              <a:rPr lang="en-US" sz="2000" dirty="0" err="1"/>
              <a:t>menej</a:t>
            </a:r>
            <a:r>
              <a:rPr lang="en-US" sz="2000" dirty="0"/>
              <a:t> </a:t>
            </a:r>
            <a:r>
              <a:rPr lang="en-US" sz="2000" dirty="0" err="1"/>
              <a:t>náročným</a:t>
            </a:r>
            <a:r>
              <a:rPr lang="en-US" sz="2000" dirty="0"/>
              <a:t> </a:t>
            </a:r>
            <a:r>
              <a:rPr lang="en-US" sz="2000" dirty="0" err="1"/>
              <a:t>používateľom</a:t>
            </a:r>
            <a:endParaRPr lang="sk-SK" sz="2000" dirty="0" smtClean="0"/>
          </a:p>
          <a:p>
            <a:r>
              <a:rPr lang="sk-SK" sz="2000" dirty="0" smtClean="0"/>
              <a:t> </a:t>
            </a:r>
            <a:r>
              <a:rPr lang="sk-SK" sz="2000" dirty="0"/>
              <a:t>Integrovaná grafická procesorová jednotka (GPU) </a:t>
            </a:r>
            <a:r>
              <a:rPr lang="sk-SK" sz="2000" dirty="0" smtClean="0"/>
              <a:t>nepoužíva</a:t>
            </a:r>
            <a:r>
              <a:rPr lang="en-GB" sz="2000" dirty="0" smtClean="0"/>
              <a:t> </a:t>
            </a:r>
            <a:r>
              <a:rPr lang="en-GB" sz="2000" dirty="0" err="1" smtClean="0"/>
              <a:t>vlastn</a:t>
            </a:r>
            <a:r>
              <a:rPr lang="sk-SK" sz="2000" dirty="0"/>
              <a:t>ú</a:t>
            </a:r>
            <a:r>
              <a:rPr lang="en-GB" sz="2000" dirty="0" smtClean="0"/>
              <a:t> RAM</a:t>
            </a:r>
            <a:endParaRPr lang="sk-SK" sz="2000" dirty="0"/>
          </a:p>
          <a:p>
            <a:r>
              <a:rPr lang="sk-SK" sz="2000" dirty="0" smtClean="0"/>
              <a:t> GPU </a:t>
            </a:r>
            <a:r>
              <a:rPr lang="sk-SK" sz="2000" dirty="0"/>
              <a:t>môže </a:t>
            </a:r>
            <a:r>
              <a:rPr lang="sk-SK" sz="2000" dirty="0" smtClean="0"/>
              <a:t>používať </a:t>
            </a:r>
            <a:r>
              <a:rPr lang="sk-SK" sz="2000" dirty="0"/>
              <a:t>od </a:t>
            </a:r>
            <a:r>
              <a:rPr lang="sk-SK" sz="2000" dirty="0" smtClean="0"/>
              <a:t>1 </a:t>
            </a:r>
            <a:r>
              <a:rPr lang="sk-SK" sz="2000" dirty="0"/>
              <a:t>do </a:t>
            </a:r>
            <a:r>
              <a:rPr lang="sk-SK" sz="2000" dirty="0" smtClean="0"/>
              <a:t>5 </a:t>
            </a:r>
            <a:r>
              <a:rPr lang="en-GB" sz="2000" dirty="0" smtClean="0"/>
              <a:t>%</a:t>
            </a:r>
            <a:r>
              <a:rPr lang="sk-SK" sz="2000" dirty="0" smtClean="0"/>
              <a:t> </a:t>
            </a:r>
            <a:r>
              <a:rPr lang="sk-SK" sz="2000" dirty="0"/>
              <a:t>dostupnej pamäte </a:t>
            </a:r>
            <a:r>
              <a:rPr lang="sk-SK" sz="2000" dirty="0" smtClean="0"/>
              <a:t>RAM pre </a:t>
            </a:r>
            <a:r>
              <a:rPr lang="sk-SK" sz="2000" dirty="0"/>
              <a:t>spracovanie grafiky.</a:t>
            </a:r>
          </a:p>
          <a:p>
            <a:pPr marL="0" indent="0">
              <a:buNone/>
            </a:pPr>
            <a:r>
              <a:rPr lang="sk-SK" sz="2000" u="sng" dirty="0" smtClean="0"/>
              <a:t> výhody</a:t>
            </a:r>
            <a:r>
              <a:rPr lang="sk-SK" sz="2000" u="sng" dirty="0"/>
              <a:t>:</a:t>
            </a:r>
          </a:p>
          <a:p>
            <a:r>
              <a:rPr lang="sk-SK" sz="2000" dirty="0" smtClean="0"/>
              <a:t> </a:t>
            </a:r>
            <a:r>
              <a:rPr lang="sk-SK" sz="2000" dirty="0"/>
              <a:t>Je to </a:t>
            </a:r>
            <a:r>
              <a:rPr lang="sk-SK" sz="2000" dirty="0" smtClean="0"/>
              <a:t>lacnejšie riešenie, </a:t>
            </a:r>
            <a:r>
              <a:rPr lang="sk-SK" sz="2000" dirty="0"/>
              <a:t>čo zase znamená </a:t>
            </a:r>
            <a:r>
              <a:rPr lang="sk-SK" sz="2000" dirty="0" smtClean="0"/>
              <a:t>lacnejší počítač</a:t>
            </a:r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r>
              <a:rPr lang="sk-SK" sz="2000" dirty="0" smtClean="0"/>
              <a:t>Vytvára </a:t>
            </a:r>
            <a:r>
              <a:rPr lang="sk-SK" sz="2000" dirty="0"/>
              <a:t>oveľa menej tepla ako vyhradená grafická karta a</a:t>
            </a:r>
          </a:p>
          <a:p>
            <a:pPr marL="0" indent="0">
              <a:buNone/>
            </a:pPr>
            <a:r>
              <a:rPr lang="sk-SK" sz="2000" dirty="0" smtClean="0"/>
              <a:t>          používa </a:t>
            </a:r>
            <a:r>
              <a:rPr lang="sk-SK" sz="2000" dirty="0"/>
              <a:t>menej energie.</a:t>
            </a:r>
          </a:p>
          <a:p>
            <a:r>
              <a:rPr lang="sk-SK" sz="2000" dirty="0" smtClean="0"/>
              <a:t> </a:t>
            </a:r>
            <a:r>
              <a:rPr lang="sk-SK" sz="2000" dirty="0"/>
              <a:t>Ideálne pre ľudí, ktorí robia </a:t>
            </a:r>
            <a:r>
              <a:rPr lang="sk-SK" sz="2000" dirty="0" smtClean="0"/>
              <a:t>úlohy nenáročné na grafiku.</a:t>
            </a:r>
          </a:p>
          <a:p>
            <a:r>
              <a:rPr lang="sk-SK" sz="2000" dirty="0" smtClean="0"/>
              <a:t>Zvládajú HD video</a:t>
            </a:r>
            <a:r>
              <a:rPr lang="sk-SK" sz="2400" dirty="0" smtClean="0"/>
              <a:t>(</a:t>
            </a:r>
            <a:r>
              <a:rPr lang="en-US" sz="2000" dirty="0"/>
              <a:t>(1280 x 720 </a:t>
            </a:r>
            <a:r>
              <a:rPr lang="en-US" sz="2000" dirty="0" smtClean="0">
                <a:hlinkClick r:id="rId2" tooltip="pixel"/>
              </a:rPr>
              <a:t>p</a:t>
            </a:r>
            <a:r>
              <a:rPr lang="sk-SK" sz="2000" dirty="0" err="1" smtClean="0">
                <a:hlinkClick r:id="rId2" tooltip="pixel"/>
              </a:rPr>
              <a:t>ixelov</a:t>
            </a:r>
            <a:r>
              <a:rPr lang="sk-SK" sz="2000" dirty="0" smtClean="0"/>
              <a:t>)</a:t>
            </a:r>
            <a:endParaRPr lang="sk-SK" sz="2000" dirty="0"/>
          </a:p>
        </p:txBody>
      </p:sp>
      <p:pic>
        <p:nvPicPr>
          <p:cNvPr id="8194" name="Picture 2" descr="Výsledok vyhľadávania obrázkov pre dopyt AGP aper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8640"/>
            <a:ext cx="1750331" cy="131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4559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Integrovaná</a:t>
            </a:r>
            <a:r>
              <a:rPr lang="en-US" dirty="0"/>
              <a:t> </a:t>
            </a:r>
            <a:r>
              <a:rPr lang="en-US" dirty="0" err="1"/>
              <a:t>grafika</a:t>
            </a:r>
            <a:r>
              <a:rPr lang="en-US" dirty="0"/>
              <a:t> s </a:t>
            </a:r>
            <a:r>
              <a:rPr lang="en-US" dirty="0" err="1"/>
              <a:t>rozdielnou</a:t>
            </a:r>
            <a:r>
              <a:rPr lang="en-US" dirty="0"/>
              <a:t> </a:t>
            </a:r>
            <a:r>
              <a:rPr lang="en-US" dirty="0" err="1"/>
              <a:t>alokáciou</a:t>
            </a:r>
            <a:r>
              <a:rPr lang="en-US" dirty="0"/>
              <a:t> </a:t>
            </a:r>
            <a:r>
              <a:rPr lang="en-US" dirty="0" err="1"/>
              <a:t>pamäte</a:t>
            </a:r>
            <a:endParaRPr lang="en-US" dirty="0"/>
          </a:p>
        </p:txBody>
      </p:sp>
      <p:pic>
        <p:nvPicPr>
          <p:cNvPr id="26626" name="Picture 2" descr="File:Integrated graphics with distinct memory allocatio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1" y="1700808"/>
            <a:ext cx="7754099" cy="436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2122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610" y="-27325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MICROARCHITECTURE  </a:t>
            </a:r>
            <a:r>
              <a:rPr lang="sk-SK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SKYLAKE-integrovaná</a:t>
            </a:r>
            <a:r>
              <a:rPr lang="sk-SK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grafika</a:t>
            </a:r>
            <a:endParaRPr lang="cs-CZ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Calendar basics</a:t>
            </a:r>
            <a:endParaRPr lang="sk-SK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0" y="796006"/>
            <a:ext cx="4301542" cy="598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4997002" y="796006"/>
            <a:ext cx="414699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b="1" smtClean="0"/>
              <a:t>IMC </a:t>
            </a:r>
            <a:r>
              <a:rPr lang="sk-SK" smtClean="0"/>
              <a:t>-</a:t>
            </a:r>
            <a:r>
              <a:rPr lang="cs-CZ" smtClean="0"/>
              <a:t>Integrovaný pamäťový radič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b="1" smtClean="0"/>
              <a:t>DM</a:t>
            </a:r>
            <a:r>
              <a:rPr lang="sk-SK" smtClean="0"/>
              <a:t>I-</a:t>
            </a:r>
            <a:r>
              <a:rPr lang="cs-CZ" smtClean="0"/>
              <a:t>Direct Media Interface-Zabezpečuje prepojenie procesora s Chipset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b="1" smtClean="0"/>
              <a:t>PCI Express-Radič </a:t>
            </a:r>
            <a:r>
              <a:rPr lang="sk-SK" smtClean="0"/>
              <a:t>PCIe zbernice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/>
              <a:t>ISP</a:t>
            </a:r>
            <a:r>
              <a:rPr lang="cs-CZ"/>
              <a:t> (Image Signal Processor</a:t>
            </a:r>
            <a:r>
              <a:rPr lang="cs-CZ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mtClean="0"/>
              <a:t>eDRAM-</a:t>
            </a:r>
            <a:r>
              <a:rPr lang="en-US" smtClean="0"/>
              <a:t>extern</a:t>
            </a:r>
            <a:r>
              <a:rPr lang="sk-SK" smtClean="0"/>
              <a:t>á cache L4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mtClean="0"/>
              <a:t>Display-súčasť GPU(Graphics),riadi spotrebu GPU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mtClean="0"/>
              <a:t>System Agent,je vlastne náhrada Severného mostíka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mtClean="0"/>
              <a:t>Ring Bus predstavuje spoločnú sbernicu pre každé z jadier, L3 Cache(LLC), grafické jadro a System Agent</a:t>
            </a:r>
            <a:r>
              <a:rPr lang="sk-SK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mtClean="0"/>
              <a:t>Core-jadro procesora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mtClean="0"/>
              <a:t>GT grafický procesor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mtClean="0"/>
              <a:t>embedded external displays- vložené externé displeje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mtClean="0"/>
          </a:p>
          <a:p>
            <a:pPr marL="285750" indent="-285750">
              <a:buFont typeface="Arial" pitchFamily="34" charset="0"/>
              <a:buChar char="•"/>
            </a:pPr>
            <a:endParaRPr lang="cs-CZ" smtClean="0"/>
          </a:p>
          <a:p>
            <a:pPr marL="285750" indent="-285750">
              <a:buFont typeface="Arial" pitchFamily="34" charset="0"/>
              <a:buChar char="•"/>
            </a:pPr>
            <a:endParaRPr lang="cs-CZ" smtClean="0"/>
          </a:p>
          <a:p>
            <a:endParaRPr lang="cs-CZ" smtClean="0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9739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smtClean="0"/>
              <a:t>Riešenie OPTIMUS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 err="1"/>
              <a:t>Diskrétne</a:t>
            </a:r>
            <a:r>
              <a:rPr lang="en-US" sz="2400" dirty="0"/>
              <a:t> </a:t>
            </a:r>
            <a:r>
              <a:rPr lang="en-US" sz="2400" dirty="0" err="1"/>
              <a:t>grafické</a:t>
            </a:r>
            <a:r>
              <a:rPr lang="en-US" sz="2400" dirty="0"/>
              <a:t> </a:t>
            </a:r>
            <a:r>
              <a:rPr lang="en-US" sz="2400" dirty="0" err="1"/>
              <a:t>karty</a:t>
            </a:r>
            <a:r>
              <a:rPr lang="en-US" sz="2400" dirty="0"/>
              <a:t> </a:t>
            </a:r>
            <a:r>
              <a:rPr lang="en-US" sz="2400" dirty="0" err="1"/>
              <a:t>majú</a:t>
            </a:r>
            <a:r>
              <a:rPr lang="en-US" sz="2400" dirty="0"/>
              <a:t> </a:t>
            </a:r>
            <a:r>
              <a:rPr lang="en-US" sz="2400" dirty="0" err="1"/>
              <a:t>podstatne</a:t>
            </a:r>
            <a:r>
              <a:rPr lang="en-US" sz="2400" dirty="0"/>
              <a:t> </a:t>
            </a:r>
            <a:r>
              <a:rPr lang="en-US" sz="2400" dirty="0" err="1"/>
              <a:t>vyššiu</a:t>
            </a:r>
            <a:r>
              <a:rPr lang="en-US" sz="2400" dirty="0"/>
              <a:t> </a:t>
            </a:r>
            <a:r>
              <a:rPr lang="en-US" sz="2400" dirty="0" err="1"/>
              <a:t>spotrebu</a:t>
            </a:r>
            <a:r>
              <a:rPr lang="en-US" sz="2400" dirty="0"/>
              <a:t>, </a:t>
            </a:r>
            <a:r>
              <a:rPr lang="en-US" sz="2400" dirty="0" err="1"/>
              <a:t>než</a:t>
            </a:r>
            <a:r>
              <a:rPr lang="en-US" sz="2400" dirty="0"/>
              <a:t> </a:t>
            </a:r>
            <a:r>
              <a:rPr lang="en-US" sz="2400" dirty="0" err="1"/>
              <a:t>integrované</a:t>
            </a:r>
            <a:r>
              <a:rPr lang="en-US" sz="2400" dirty="0"/>
              <a:t>, a </a:t>
            </a:r>
            <a:r>
              <a:rPr lang="en-US" sz="2400" dirty="0" err="1"/>
              <a:t>preto</a:t>
            </a:r>
            <a:r>
              <a:rPr lang="en-US" sz="2400" dirty="0"/>
              <a:t> </a:t>
            </a:r>
            <a:r>
              <a:rPr lang="en-US" sz="2400" dirty="0" err="1"/>
              <a:t>nie</a:t>
            </a:r>
            <a:r>
              <a:rPr lang="en-US" sz="2400" dirty="0"/>
              <a:t> </a:t>
            </a:r>
            <a:r>
              <a:rPr lang="en-US" sz="2400" dirty="0" err="1"/>
              <a:t>sú</a:t>
            </a:r>
            <a:r>
              <a:rPr lang="en-US" sz="2400" dirty="0"/>
              <a:t> </a:t>
            </a:r>
            <a:r>
              <a:rPr lang="en-US" sz="2400" dirty="0" err="1"/>
              <a:t>úplne</a:t>
            </a:r>
            <a:r>
              <a:rPr lang="en-US" sz="2400" dirty="0"/>
              <a:t> </a:t>
            </a:r>
            <a:r>
              <a:rPr lang="en-US" sz="2400" dirty="0" err="1"/>
              <a:t>najšťastnejším</a:t>
            </a:r>
            <a:r>
              <a:rPr lang="en-US" sz="2400" dirty="0"/>
              <a:t> </a:t>
            </a:r>
            <a:r>
              <a:rPr lang="en-US" sz="2400" dirty="0" err="1"/>
              <a:t>riešením</a:t>
            </a:r>
            <a:r>
              <a:rPr lang="en-US" sz="2400" dirty="0"/>
              <a:t> v </a:t>
            </a:r>
            <a:r>
              <a:rPr lang="en-US" sz="2400" dirty="0" err="1"/>
              <a:t>prenosných</a:t>
            </a:r>
            <a:r>
              <a:rPr lang="en-US" sz="2400" dirty="0"/>
              <a:t> </a:t>
            </a:r>
            <a:r>
              <a:rPr lang="en-US" sz="2400" dirty="0" err="1"/>
              <a:t>počítačoch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r>
              <a:rPr lang="en-US" sz="2400" dirty="0" smtClean="0"/>
              <a:t> </a:t>
            </a:r>
            <a:r>
              <a:rPr lang="en-US" sz="2400" dirty="0" err="1"/>
              <a:t>Ak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však</a:t>
            </a:r>
            <a:r>
              <a:rPr lang="en-US" sz="2400" dirty="0"/>
              <a:t> </a:t>
            </a:r>
            <a:r>
              <a:rPr lang="en-US" sz="2400" dirty="0" err="1"/>
              <a:t>chcete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počítači</a:t>
            </a:r>
            <a:r>
              <a:rPr lang="en-US" sz="2400" dirty="0"/>
              <a:t> </a:t>
            </a:r>
            <a:r>
              <a:rPr lang="en-US" sz="2400" dirty="0" err="1"/>
              <a:t>dopriať</a:t>
            </a:r>
            <a:r>
              <a:rPr lang="en-US" sz="2400" dirty="0"/>
              <a:t> </a:t>
            </a:r>
            <a:r>
              <a:rPr lang="en-US" sz="2400" dirty="0" err="1"/>
              <a:t>herné</a:t>
            </a:r>
            <a:r>
              <a:rPr lang="en-US" sz="2400" dirty="0"/>
              <a:t> </a:t>
            </a:r>
            <a:r>
              <a:rPr lang="en-US" sz="2400" dirty="0" err="1"/>
              <a:t>zážitky</a:t>
            </a:r>
            <a:r>
              <a:rPr lang="en-US" sz="2400" dirty="0"/>
              <a:t>, </a:t>
            </a:r>
            <a:r>
              <a:rPr lang="en-US" sz="2400" dirty="0" err="1"/>
              <a:t>samostatná</a:t>
            </a:r>
            <a:r>
              <a:rPr lang="en-US" sz="2400" dirty="0"/>
              <a:t> </a:t>
            </a:r>
            <a:r>
              <a:rPr lang="en-US" sz="2400" dirty="0" err="1"/>
              <a:t>grafika</a:t>
            </a:r>
            <a:r>
              <a:rPr lang="en-US" sz="2400" dirty="0"/>
              <a:t> je </a:t>
            </a:r>
            <a:r>
              <a:rPr lang="en-US" sz="2400" dirty="0" err="1"/>
              <a:t>nevyhnutnosťou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r>
              <a:rPr lang="en-US" sz="2400" dirty="0" err="1"/>
              <a:t>Opäť</a:t>
            </a:r>
            <a:r>
              <a:rPr lang="en-US" sz="2400" dirty="0"/>
              <a:t> </a:t>
            </a:r>
            <a:r>
              <a:rPr lang="en-US" sz="2400" dirty="0" err="1"/>
              <a:t>platí</a:t>
            </a:r>
            <a:r>
              <a:rPr lang="en-US" sz="2400" dirty="0"/>
              <a:t> </a:t>
            </a:r>
            <a:r>
              <a:rPr lang="en-US" sz="2400" dirty="0" err="1"/>
              <a:t>staré</a:t>
            </a:r>
            <a:r>
              <a:rPr lang="en-US" sz="2400" dirty="0"/>
              <a:t> </a:t>
            </a:r>
            <a:r>
              <a:rPr lang="en-US" sz="2400" dirty="0" err="1"/>
              <a:t>pravidlo</a:t>
            </a:r>
            <a:r>
              <a:rPr lang="en-US" sz="2400" dirty="0"/>
              <a:t> o </a:t>
            </a:r>
            <a:r>
              <a:rPr lang="en-US" sz="2400" dirty="0" err="1"/>
              <a:t>zlatej</a:t>
            </a:r>
            <a:r>
              <a:rPr lang="en-US" sz="2400" dirty="0"/>
              <a:t> </a:t>
            </a:r>
            <a:r>
              <a:rPr lang="en-US" sz="2400" dirty="0" err="1"/>
              <a:t>strednej</a:t>
            </a:r>
            <a:r>
              <a:rPr lang="en-US" sz="2400" dirty="0"/>
              <a:t> </a:t>
            </a:r>
            <a:r>
              <a:rPr lang="en-US" sz="2400" dirty="0" err="1"/>
              <a:t>ceste</a:t>
            </a:r>
            <a:r>
              <a:rPr lang="en-US" sz="2400" u="sng" dirty="0"/>
              <a:t>. </a:t>
            </a:r>
            <a:r>
              <a:rPr lang="en-US" sz="2400" u="sng" dirty="0" err="1"/>
              <a:t>Viacero</a:t>
            </a:r>
            <a:r>
              <a:rPr lang="en-US" sz="2400" u="sng" dirty="0"/>
              <a:t> </a:t>
            </a:r>
            <a:r>
              <a:rPr lang="en-US" sz="2400" u="sng" dirty="0" err="1"/>
              <a:t>súčasných</a:t>
            </a:r>
            <a:r>
              <a:rPr lang="en-US" sz="2400" u="sng" dirty="0"/>
              <a:t> </a:t>
            </a:r>
            <a:r>
              <a:rPr lang="en-US" sz="2400" u="sng" dirty="0" err="1"/>
              <a:t>notebookov</a:t>
            </a:r>
            <a:r>
              <a:rPr lang="en-US" sz="2400" u="sng" dirty="0"/>
              <a:t> s </a:t>
            </a:r>
            <a:r>
              <a:rPr lang="en-US" sz="2400" u="sng" dirty="0" err="1"/>
              <a:t>dvomi</a:t>
            </a:r>
            <a:r>
              <a:rPr lang="en-US" sz="2400" u="sng" dirty="0"/>
              <a:t> </a:t>
            </a:r>
            <a:r>
              <a:rPr lang="en-US" sz="2400" u="sng" dirty="0" err="1"/>
              <a:t>grafickými</a:t>
            </a:r>
            <a:r>
              <a:rPr lang="en-US" sz="2400" u="sng" dirty="0"/>
              <a:t> </a:t>
            </a:r>
            <a:r>
              <a:rPr lang="en-US" sz="2400" u="sng" dirty="0" err="1"/>
              <a:t>kartami</a:t>
            </a:r>
            <a:r>
              <a:rPr lang="en-US" sz="2400" u="sng" dirty="0"/>
              <a:t> (</a:t>
            </a:r>
            <a:r>
              <a:rPr lang="en-US" sz="2400" u="sng" dirty="0" err="1"/>
              <a:t>integrovanou</a:t>
            </a:r>
            <a:r>
              <a:rPr lang="en-US" sz="2400" u="sng" dirty="0"/>
              <a:t> i </a:t>
            </a:r>
            <a:r>
              <a:rPr lang="en-US" sz="2400" u="sng" dirty="0" err="1"/>
              <a:t>dedikovanou</a:t>
            </a:r>
            <a:r>
              <a:rPr lang="en-US" sz="2400" u="sng" dirty="0"/>
              <a:t>) </a:t>
            </a:r>
            <a:r>
              <a:rPr lang="en-US" sz="2400" u="sng" dirty="0" err="1"/>
              <a:t>disponuje</a:t>
            </a:r>
            <a:r>
              <a:rPr lang="en-US" sz="2400" u="sng" dirty="0"/>
              <a:t> </a:t>
            </a:r>
            <a:r>
              <a:rPr lang="en-US" sz="2400" u="sng" dirty="0" err="1"/>
              <a:t>technológiou</a:t>
            </a:r>
            <a:r>
              <a:rPr lang="en-US" sz="2400" u="sng" dirty="0"/>
              <a:t> </a:t>
            </a:r>
            <a:r>
              <a:rPr lang="en-US" sz="2400" u="sng" dirty="0" err="1"/>
              <a:t>Nvidia</a:t>
            </a:r>
            <a:r>
              <a:rPr lang="en-US" sz="2400" u="sng" dirty="0"/>
              <a:t> </a:t>
            </a:r>
            <a:r>
              <a:rPr lang="en-US" sz="2400" u="sng" dirty="0" err="1"/>
              <a:t>Optimus</a:t>
            </a:r>
            <a:r>
              <a:rPr lang="en-US" sz="2400" u="sng" dirty="0"/>
              <a:t>, </a:t>
            </a:r>
            <a:r>
              <a:rPr lang="en-US" sz="2400" u="sng" dirty="0" err="1"/>
              <a:t>ktorá</a:t>
            </a:r>
            <a:r>
              <a:rPr lang="en-US" sz="2400" u="sng" dirty="0"/>
              <a:t> </a:t>
            </a:r>
            <a:r>
              <a:rPr lang="en-US" sz="2400" u="sng" dirty="0" err="1"/>
              <a:t>medzi</a:t>
            </a:r>
            <a:r>
              <a:rPr lang="en-US" sz="2400" u="sng" dirty="0"/>
              <a:t> </a:t>
            </a:r>
            <a:r>
              <a:rPr lang="en-US" sz="2400" u="sng" dirty="0" err="1"/>
              <a:t>grafikami</a:t>
            </a:r>
            <a:r>
              <a:rPr lang="en-US" sz="2400" u="sng" dirty="0"/>
              <a:t> </a:t>
            </a:r>
            <a:r>
              <a:rPr lang="en-US" sz="2400" u="sng" dirty="0" err="1"/>
              <a:t>podľa</a:t>
            </a:r>
            <a:r>
              <a:rPr lang="en-US" sz="2400" u="sng" dirty="0"/>
              <a:t> </a:t>
            </a:r>
            <a:r>
              <a:rPr lang="en-US" sz="2400" u="sng" dirty="0" err="1"/>
              <a:t>druhu</a:t>
            </a:r>
            <a:r>
              <a:rPr lang="en-US" sz="2400" u="sng" dirty="0"/>
              <a:t> </a:t>
            </a:r>
            <a:r>
              <a:rPr lang="en-US" sz="2400" u="sng" dirty="0" err="1"/>
              <a:t>aktuálnej</a:t>
            </a:r>
            <a:r>
              <a:rPr lang="en-US" sz="2400" u="sng" dirty="0"/>
              <a:t> </a:t>
            </a:r>
            <a:r>
              <a:rPr lang="en-US" sz="2400" u="sng" dirty="0" err="1"/>
              <a:t>činnosti</a:t>
            </a:r>
            <a:r>
              <a:rPr lang="en-US" sz="2400" u="sng" dirty="0"/>
              <a:t> </a:t>
            </a:r>
            <a:r>
              <a:rPr lang="en-US" sz="2400" u="sng" dirty="0" err="1"/>
              <a:t>prepína</a:t>
            </a:r>
            <a:r>
              <a:rPr lang="en-US" sz="2400" u="sng" dirty="0" smtClean="0"/>
              <a:t>.</a:t>
            </a:r>
            <a:endParaRPr lang="sk-SK" sz="2400" u="sng" dirty="0" smtClean="0"/>
          </a:p>
          <a:p>
            <a:r>
              <a:rPr lang="en-US" sz="2400" dirty="0" smtClean="0"/>
              <a:t> </a:t>
            </a:r>
            <a:r>
              <a:rPr lang="en-US" sz="2400" dirty="0" err="1"/>
              <a:t>Pri</a:t>
            </a:r>
            <a:r>
              <a:rPr lang="en-US" sz="2400" dirty="0"/>
              <a:t> </a:t>
            </a:r>
            <a:r>
              <a:rPr lang="en-US" sz="2400" dirty="0" err="1"/>
              <a:t>bežnom</a:t>
            </a:r>
            <a:r>
              <a:rPr lang="en-US" sz="2400" dirty="0"/>
              <a:t> </a:t>
            </a:r>
            <a:r>
              <a:rPr lang="en-US" sz="2400" dirty="0" err="1"/>
              <a:t>používaní</a:t>
            </a:r>
            <a:r>
              <a:rPr lang="en-US" sz="2400" dirty="0"/>
              <a:t> je </a:t>
            </a:r>
            <a:r>
              <a:rPr lang="en-US" sz="2400" dirty="0" err="1"/>
              <a:t>aktívna</a:t>
            </a:r>
            <a:r>
              <a:rPr lang="en-US" sz="2400" dirty="0"/>
              <a:t> </a:t>
            </a:r>
            <a:r>
              <a:rPr lang="en-US" sz="2400" dirty="0" err="1"/>
              <a:t>integrovaná</a:t>
            </a:r>
            <a:r>
              <a:rPr lang="en-US" sz="2400" dirty="0"/>
              <a:t>, </a:t>
            </a:r>
            <a:r>
              <a:rPr lang="en-US" sz="2400" dirty="0" err="1"/>
              <a:t>vďaka</a:t>
            </a:r>
            <a:r>
              <a:rPr lang="en-US" sz="2400" dirty="0"/>
              <a:t> </a:t>
            </a:r>
            <a:r>
              <a:rPr lang="en-US" sz="2400" dirty="0" err="1"/>
              <a:t>čomu</a:t>
            </a:r>
            <a:r>
              <a:rPr lang="en-US" sz="2400" dirty="0"/>
              <a:t> </a:t>
            </a:r>
            <a:r>
              <a:rPr lang="en-US" sz="2400" dirty="0" err="1"/>
              <a:t>ušetríte</a:t>
            </a:r>
            <a:r>
              <a:rPr lang="en-US" sz="2400" dirty="0"/>
              <a:t> </a:t>
            </a:r>
            <a:r>
              <a:rPr lang="en-US" sz="2400" dirty="0" err="1"/>
              <a:t>batériu</a:t>
            </a:r>
            <a:r>
              <a:rPr lang="en-US" sz="2400" dirty="0"/>
              <a:t> a notebook je </a:t>
            </a:r>
            <a:r>
              <a:rPr lang="en-US" sz="2400" dirty="0" err="1"/>
              <a:t>tichší</a:t>
            </a:r>
            <a:r>
              <a:rPr lang="en-US" sz="2400" dirty="0"/>
              <a:t>. </a:t>
            </a:r>
            <a:endParaRPr lang="sk-SK" sz="2400" dirty="0" smtClean="0"/>
          </a:p>
          <a:p>
            <a:r>
              <a:rPr lang="en-US" sz="2400" dirty="0" err="1" smtClean="0"/>
              <a:t>Naopak</a:t>
            </a:r>
            <a:r>
              <a:rPr lang="en-US" sz="2400" dirty="0"/>
              <a:t>, v </a:t>
            </a:r>
            <a:r>
              <a:rPr lang="en-US" sz="2400" dirty="0" err="1"/>
              <a:t>grafickej</a:t>
            </a:r>
            <a:r>
              <a:rPr lang="en-US" sz="2400" dirty="0"/>
              <a:t> </a:t>
            </a:r>
            <a:r>
              <a:rPr lang="en-US" sz="2400" dirty="0" err="1"/>
              <a:t>záťaži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prepne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výkonnejšiu</a:t>
            </a:r>
            <a:r>
              <a:rPr lang="en-US" sz="24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0"/>
            <a:ext cx="3600400" cy="15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6903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800" dirty="0" smtClean="0"/>
              <a:t>P</a:t>
            </a:r>
            <a:r>
              <a:rPr lang="en-US" sz="2800" dirty="0" err="1" smtClean="0"/>
              <a:t>ovolená</a:t>
            </a:r>
            <a:r>
              <a:rPr lang="en-US" sz="2800" dirty="0" smtClean="0"/>
              <a:t> </a:t>
            </a:r>
            <a:r>
              <a:rPr lang="en-US" sz="2800" dirty="0" err="1"/>
              <a:t>virtuálna</a:t>
            </a:r>
            <a:r>
              <a:rPr lang="en-US" sz="2800" dirty="0"/>
              <a:t> </a:t>
            </a:r>
            <a:r>
              <a:rPr lang="en-US" sz="2800" dirty="0" err="1"/>
              <a:t>pamäť</a:t>
            </a:r>
            <a:r>
              <a:rPr lang="en-US" sz="2800" dirty="0"/>
              <a:t> </a:t>
            </a:r>
            <a:r>
              <a:rPr lang="sk-SK" sz="2800" dirty="0" smtClean="0"/>
              <a:t>pre</a:t>
            </a:r>
            <a:r>
              <a:rPr lang="en-US" sz="2800" dirty="0" smtClean="0"/>
              <a:t> </a:t>
            </a:r>
            <a:r>
              <a:rPr lang="en-US" sz="2800" dirty="0" err="1" smtClean="0"/>
              <a:t>vyhraden</a:t>
            </a:r>
            <a:r>
              <a:rPr lang="sk-SK" sz="2800" dirty="0" smtClean="0"/>
              <a:t>ú</a:t>
            </a:r>
            <a:r>
              <a:rPr lang="en-US" sz="2800" dirty="0" smtClean="0"/>
              <a:t> </a:t>
            </a:r>
            <a:r>
              <a:rPr lang="en-US" sz="2800" dirty="0" err="1" smtClean="0"/>
              <a:t>grafick</a:t>
            </a:r>
            <a:r>
              <a:rPr lang="sk-SK" sz="2800" dirty="0" smtClean="0"/>
              <a:t>ú</a:t>
            </a:r>
            <a:r>
              <a:rPr lang="en-US" sz="2800" dirty="0" smtClean="0"/>
              <a:t> kart</a:t>
            </a:r>
            <a:r>
              <a:rPr lang="sk-SK" sz="2800" dirty="0" smtClean="0"/>
              <a:t>u(vypnutie externej grafiky)</a:t>
            </a:r>
            <a:endParaRPr lang="en-US" sz="28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844824"/>
            <a:ext cx="7399499" cy="415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0790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50938" y="358775"/>
            <a:ext cx="7780337" cy="1344613"/>
          </a:xfrm>
          <a:ln/>
        </p:spPr>
        <p:txBody>
          <a:bodyPr lIns="0" tIns="0" rIns="0" bIns="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E" dirty="0" err="1" smtClean="0"/>
              <a:t>Zobraz</a:t>
            </a:r>
            <a:r>
              <a:rPr lang="sk-SK" dirty="0" err="1" smtClean="0"/>
              <a:t>ovacie</a:t>
            </a:r>
            <a:r>
              <a:rPr lang="sk-SK" dirty="0" smtClean="0"/>
              <a:t> </a:t>
            </a:r>
            <a:r>
              <a:rPr lang="en-IE" dirty="0" smtClean="0"/>
              <a:t> </a:t>
            </a:r>
            <a:r>
              <a:rPr lang="en-IE" dirty="0" err="1" smtClean="0"/>
              <a:t>zariaden</a:t>
            </a:r>
            <a:r>
              <a:rPr lang="sk-SK" dirty="0" err="1" smtClean="0"/>
              <a:t>ia</a:t>
            </a:r>
            <a:endParaRPr lang="en-IE" dirty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82688" y="2017713"/>
            <a:ext cx="7759700" cy="4021137"/>
          </a:xfrm>
          <a:ln/>
        </p:spPr>
        <p:txBody>
          <a:bodyPr lIns="0" tIns="0" rIns="0" bIns="0"/>
          <a:lstStyle/>
          <a:p>
            <a:pPr marL="674688" indent="-674688">
              <a:buFont typeface="Times New Roman" pitchFamily="18" charset="0"/>
              <a:buChar char="•"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en-IE" dirty="0" smtClean="0"/>
              <a:t>monitory</a:t>
            </a:r>
            <a:endParaRPr lang="en-IE" dirty="0"/>
          </a:p>
          <a:p>
            <a:pPr marL="674688" indent="-674688">
              <a:buFont typeface="Times New Roman" pitchFamily="18" charset="0"/>
              <a:buChar char="•"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sk-SK" i="1" dirty="0" smtClean="0"/>
              <a:t>Dotykové obrazovky</a:t>
            </a:r>
            <a:endParaRPr lang="en-IE" i="1" dirty="0"/>
          </a:p>
          <a:p>
            <a:pPr marL="674688" indent="-674688">
              <a:buFont typeface="Times New Roman" pitchFamily="18" charset="0"/>
              <a:buChar char="•"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en-IE" dirty="0"/>
              <a:t>Tablet PC</a:t>
            </a:r>
          </a:p>
          <a:p>
            <a:pPr marL="674688" indent="-674688">
              <a:buFont typeface="Times New Roman" pitchFamily="18" charset="0"/>
              <a:buChar char="•"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sk-SK" dirty="0" smtClean="0"/>
              <a:t>Interaktívne tabule</a:t>
            </a:r>
          </a:p>
          <a:p>
            <a:pPr marL="674688" indent="-674688">
              <a:buFont typeface="Times New Roman" pitchFamily="18" charset="0"/>
              <a:buChar char="•"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sk-SK" dirty="0" smtClean="0"/>
              <a:t>projektory</a:t>
            </a:r>
            <a:endParaRPr lang="en-IE" dirty="0"/>
          </a:p>
          <a:p>
            <a:pPr marL="674688" indent="-674688">
              <a:buFont typeface="Times New Roman" pitchFamily="18" charset="0"/>
              <a:buChar char="•"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sk-SK" dirty="0" smtClean="0"/>
              <a:t>Elektronické čítačky</a:t>
            </a:r>
          </a:p>
          <a:p>
            <a:pPr marL="674688" indent="-674688">
              <a:buFont typeface="Times New Roman" pitchFamily="18" charset="0"/>
              <a:buChar char="•"/>
              <a:tabLst>
                <a:tab pos="6746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sk-SK" dirty="0" smtClean="0"/>
              <a:t>mobily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893930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Externá grafická karta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760"/>
            <a:ext cx="720090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859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7" y="620689"/>
            <a:ext cx="824128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7514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äty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Časti </a:t>
            </a:r>
            <a:r>
              <a:rPr lang="cs-CZ" dirty="0"/>
              <a:t>grafických </a:t>
            </a:r>
            <a:r>
              <a:rPr lang="cs-CZ" dirty="0" err="1" smtClean="0"/>
              <a:t>kariet</a:t>
            </a:r>
            <a:endParaRPr lang="cs-CZ" dirty="0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dirty="0" err="1" smtClean="0"/>
              <a:t>Moderné</a:t>
            </a:r>
            <a:r>
              <a:rPr lang="cs-CZ" sz="2400" dirty="0" smtClean="0"/>
              <a:t> videokarty </a:t>
            </a:r>
            <a:r>
              <a:rPr lang="cs-CZ" sz="2400" dirty="0" err="1" smtClean="0"/>
              <a:t>sa</a:t>
            </a:r>
            <a:r>
              <a:rPr lang="cs-CZ" sz="2400" dirty="0" smtClean="0"/>
              <a:t> </a:t>
            </a:r>
            <a:r>
              <a:rPr lang="cs-CZ" sz="2400" dirty="0" err="1" smtClean="0"/>
              <a:t>skladajú</a:t>
            </a:r>
            <a:r>
              <a:rPr lang="cs-CZ" sz="2400" dirty="0" smtClean="0"/>
              <a:t> </a:t>
            </a:r>
            <a:r>
              <a:rPr lang="cs-CZ" sz="2400" dirty="0"/>
              <a:t>z </a:t>
            </a:r>
            <a:r>
              <a:rPr lang="cs-CZ" sz="2400" dirty="0" err="1" smtClean="0"/>
              <a:t>následujúch</a:t>
            </a:r>
            <a:r>
              <a:rPr lang="cs-CZ" sz="2400" dirty="0" smtClean="0"/>
              <a:t> častí</a:t>
            </a:r>
            <a:r>
              <a:rPr lang="cs-CZ" sz="2400" dirty="0"/>
              <a:t>:</a:t>
            </a:r>
          </a:p>
          <a:p>
            <a:pPr>
              <a:spcBef>
                <a:spcPct val="50000"/>
              </a:spcBef>
            </a:pPr>
            <a:r>
              <a:rPr lang="cs-CZ" sz="2000" dirty="0" err="1" smtClean="0"/>
              <a:t>procesora</a:t>
            </a:r>
            <a:endParaRPr lang="cs-CZ" sz="2000" dirty="0"/>
          </a:p>
          <a:p>
            <a:pPr>
              <a:spcBef>
                <a:spcPct val="40000"/>
              </a:spcBef>
            </a:pPr>
            <a:r>
              <a:rPr lang="cs-CZ" sz="2000" dirty="0" err="1" smtClean="0"/>
              <a:t>pamäti</a:t>
            </a:r>
            <a:endParaRPr lang="cs-CZ" sz="2000" dirty="0"/>
          </a:p>
          <a:p>
            <a:pPr>
              <a:spcBef>
                <a:spcPct val="40000"/>
              </a:spcBef>
            </a:pPr>
            <a:r>
              <a:rPr lang="cs-CZ" sz="2000" dirty="0"/>
              <a:t>DAC </a:t>
            </a:r>
            <a:r>
              <a:rPr lang="cs-CZ" sz="2000" dirty="0" err="1" smtClean="0"/>
              <a:t>prevodníka</a:t>
            </a:r>
            <a:endParaRPr lang="cs-CZ" sz="2000" dirty="0"/>
          </a:p>
          <a:p>
            <a:pPr>
              <a:spcBef>
                <a:spcPct val="40000"/>
              </a:spcBef>
            </a:pPr>
            <a:r>
              <a:rPr lang="cs-CZ" sz="2000" dirty="0"/>
              <a:t>ROM </a:t>
            </a:r>
            <a:r>
              <a:rPr lang="cs-CZ" sz="2000" dirty="0" err="1"/>
              <a:t>BIOSu</a:t>
            </a:r>
            <a:endParaRPr lang="cs-CZ" sz="2000" dirty="0"/>
          </a:p>
          <a:p>
            <a:pPr>
              <a:buFont typeface="Wingdings" pitchFamily="2" charset="2"/>
              <a:buNone/>
            </a:pPr>
            <a:endParaRPr lang="cs-CZ" sz="2400" dirty="0"/>
          </a:p>
        </p:txBody>
      </p:sp>
      <p:pic>
        <p:nvPicPr>
          <p:cNvPr id="196613" name="Picture 5" descr="SVG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43200"/>
            <a:ext cx="49530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10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792" y="188640"/>
            <a:ext cx="8229600" cy="1143000"/>
          </a:xfrm>
        </p:spPr>
        <p:txBody>
          <a:bodyPr/>
          <a:lstStyle/>
          <a:p>
            <a:r>
              <a:rPr lang="sk-SK" dirty="0" smtClean="0"/>
              <a:t>Montáž grafickej karty</a:t>
            </a:r>
            <a:endParaRPr lang="en-US" dirty="0"/>
          </a:p>
        </p:txBody>
      </p:sp>
      <p:pic>
        <p:nvPicPr>
          <p:cNvPr id="7170" name="Picture 2" descr="Výsledok obrázka grafických kariet vodičov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248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" y="1340768"/>
            <a:ext cx="816221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115616" y="664215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PREPOJENIE   GRAFICKEJ KARTY S ANALÓGOVÝM MONITOROM</a:t>
            </a:r>
            <a:endParaRPr lang="sk-SK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657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Komponenty grafickej karty</a:t>
            </a:r>
            <a:endParaRPr lang="sk-SK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00062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312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Popis komponentov grafickej karty</a:t>
            </a:r>
            <a:endParaRPr lang="sk-SK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err="1" smtClean="0"/>
              <a:t>Graphic</a:t>
            </a:r>
            <a:r>
              <a:rPr lang="sk-SK" dirty="0" smtClean="0"/>
              <a:t> </a:t>
            </a:r>
            <a:r>
              <a:rPr lang="sk-SK" dirty="0" err="1" smtClean="0"/>
              <a:t>Processing</a:t>
            </a:r>
            <a:r>
              <a:rPr lang="sk-SK" dirty="0" smtClean="0"/>
              <a:t> </a:t>
            </a:r>
            <a:r>
              <a:rPr lang="sk-SK" dirty="0" err="1" smtClean="0"/>
              <a:t>Unit</a:t>
            </a:r>
            <a:r>
              <a:rPr lang="sk-SK" dirty="0" smtClean="0"/>
              <a:t> –</a:t>
            </a:r>
            <a:r>
              <a:rPr lang="sk-SK" dirty="0" err="1" smtClean="0"/>
              <a:t>GPU-grafický</a:t>
            </a:r>
            <a:r>
              <a:rPr lang="sk-SK" dirty="0" smtClean="0"/>
              <a:t> procesor</a:t>
            </a:r>
          </a:p>
          <a:p>
            <a:r>
              <a:rPr lang="sk-SK" dirty="0" smtClean="0"/>
              <a:t>Video BIOS</a:t>
            </a:r>
          </a:p>
          <a:p>
            <a:r>
              <a:rPr lang="sk-SK" dirty="0" smtClean="0"/>
              <a:t>Video pamäť</a:t>
            </a:r>
          </a:p>
          <a:p>
            <a:r>
              <a:rPr lang="sk-SK" dirty="0" err="1" smtClean="0"/>
              <a:t>RAMDAC-prevodník</a:t>
            </a:r>
            <a:r>
              <a:rPr lang="sk-SK" dirty="0" smtClean="0"/>
              <a:t> signálu</a:t>
            </a:r>
          </a:p>
          <a:p>
            <a:r>
              <a:rPr lang="sk-SK" dirty="0" smtClean="0"/>
              <a:t>Chladiace zariadenia</a:t>
            </a:r>
          </a:p>
          <a:p>
            <a:r>
              <a:rPr lang="sk-SK" dirty="0" smtClean="0"/>
              <a:t>Výstupy</a:t>
            </a:r>
          </a:p>
          <a:p>
            <a:r>
              <a:rPr lang="sk-SK" dirty="0" smtClean="0"/>
              <a:t>Pripojenie k základnej doske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38280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k-SK" dirty="0"/>
              <a:t>Grafický </a:t>
            </a:r>
            <a:r>
              <a:rPr lang="sk-SK" dirty="0" err="1" smtClean="0"/>
              <a:t>procesor-GPU</a:t>
            </a:r>
            <a:r>
              <a:rPr lang="sk-SK" dirty="0"/>
              <a:t/>
            </a:r>
            <a:br>
              <a:rPr lang="sk-SK" dirty="0"/>
            </a:b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20121" y="1412776"/>
            <a:ext cx="8229600" cy="5328592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err="1"/>
              <a:t>Grafický</a:t>
            </a:r>
            <a:r>
              <a:rPr lang="en-US" sz="2400" b="1" dirty="0"/>
              <a:t> </a:t>
            </a:r>
            <a:r>
              <a:rPr lang="en-US" sz="2400" b="1" dirty="0" err="1"/>
              <a:t>procesor</a:t>
            </a:r>
            <a:r>
              <a:rPr lang="en-US" sz="2400" dirty="0"/>
              <a:t> </a:t>
            </a:r>
            <a:r>
              <a:rPr lang="en-US" sz="2400" dirty="0" smtClean="0"/>
              <a:t>(</a:t>
            </a:r>
            <a:r>
              <a:rPr lang="sk-SK" sz="2400" dirty="0" err="1" smtClean="0"/>
              <a:t>ang</a:t>
            </a:r>
            <a:r>
              <a:rPr lang="en-US" sz="2400" dirty="0" smtClean="0">
                <a:hlinkClick r:id="rId2" tooltip="Angličtina"/>
              </a:rPr>
              <a:t>.</a:t>
            </a:r>
            <a:r>
              <a:rPr lang="en-US" sz="2400" dirty="0"/>
              <a:t> graphics processing </a:t>
            </a:r>
            <a:r>
              <a:rPr lang="en-US" sz="2400" dirty="0" smtClean="0"/>
              <a:t>unit</a:t>
            </a:r>
            <a:r>
              <a:rPr lang="sk-SK" sz="2400" dirty="0" smtClean="0"/>
              <a:t>)</a:t>
            </a:r>
          </a:p>
          <a:p>
            <a:r>
              <a:rPr lang="sk-SK" sz="2400" dirty="0" smtClean="0"/>
              <a:t>J</a:t>
            </a:r>
            <a:r>
              <a:rPr lang="en-US" sz="2400" dirty="0" smtClean="0"/>
              <a:t>e </a:t>
            </a:r>
            <a:r>
              <a:rPr lang="sk-SK" sz="2400" dirty="0" smtClean="0"/>
              <a:t>Procesor</a:t>
            </a:r>
            <a:r>
              <a:rPr lang="en-US" sz="2400" dirty="0" smtClean="0"/>
              <a:t> </a:t>
            </a:r>
            <a:r>
              <a:rPr lang="en-US" sz="2400" dirty="0" err="1" smtClean="0"/>
              <a:t>slúžiaci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výpočet</a:t>
            </a:r>
            <a:r>
              <a:rPr lang="en-US" sz="2400" dirty="0" smtClean="0"/>
              <a:t> </a:t>
            </a:r>
            <a:r>
              <a:rPr lang="en-US" sz="2400" dirty="0" err="1" smtClean="0"/>
              <a:t>grafických</a:t>
            </a:r>
            <a:r>
              <a:rPr lang="en-US" sz="2400" dirty="0" smtClean="0"/>
              <a:t> </a:t>
            </a:r>
            <a:r>
              <a:rPr lang="en-US" sz="2400" dirty="0" err="1" smtClean="0"/>
              <a:t>informácií</a:t>
            </a:r>
            <a:r>
              <a:rPr lang="en-US" sz="2400" dirty="0" smtClean="0"/>
              <a:t> pre </a:t>
            </a:r>
            <a:r>
              <a:rPr lang="en-US" sz="2400" dirty="0" err="1" smtClean="0"/>
              <a:t>zobrazenie</a:t>
            </a:r>
            <a:r>
              <a:rPr lang="en-US" sz="2400" dirty="0" smtClean="0"/>
              <a:t> </a:t>
            </a:r>
            <a:r>
              <a:rPr lang="en-US" sz="2400" dirty="0" err="1" smtClean="0"/>
              <a:t>údajov</a:t>
            </a:r>
            <a:r>
              <a:rPr lang="en-US" sz="2400" dirty="0" smtClean="0"/>
              <a:t> z </a:t>
            </a:r>
            <a:r>
              <a:rPr lang="en-US" sz="2400" dirty="0" err="1" smtClean="0"/>
              <a:t>počítača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viditeľný</a:t>
            </a:r>
            <a:r>
              <a:rPr lang="en-US" sz="2400" dirty="0" smtClean="0"/>
              <a:t> </a:t>
            </a:r>
            <a:r>
              <a:rPr lang="en-US" sz="2400" dirty="0" err="1" smtClean="0"/>
              <a:t>grafický</a:t>
            </a:r>
            <a:r>
              <a:rPr lang="en-US" sz="2400" dirty="0" smtClean="0"/>
              <a:t> </a:t>
            </a:r>
            <a:r>
              <a:rPr lang="en-US" sz="2400" dirty="0" err="1" smtClean="0"/>
              <a:t>obraz</a:t>
            </a:r>
            <a:r>
              <a:rPr lang="en-US" sz="2400" dirty="0" smtClean="0"/>
              <a:t> </a:t>
            </a:r>
            <a:r>
              <a:rPr lang="en-US" sz="2400" dirty="0" err="1" smtClean="0"/>
              <a:t>zobraziteľný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 </a:t>
            </a:r>
            <a:r>
              <a:rPr lang="sk-SK" sz="2400" dirty="0" smtClean="0"/>
              <a:t> monitore</a:t>
            </a:r>
          </a:p>
          <a:p>
            <a:r>
              <a:rPr lang="en-US" sz="2400" dirty="0" err="1" smtClean="0"/>
              <a:t>Prevádza</a:t>
            </a:r>
            <a:r>
              <a:rPr lang="en-US" sz="2400" dirty="0" smtClean="0"/>
              <a:t> </a:t>
            </a:r>
            <a:r>
              <a:rPr lang="en-US" sz="2400" dirty="0" err="1"/>
              <a:t>digitálne</a:t>
            </a:r>
            <a:r>
              <a:rPr lang="en-US" sz="2400" dirty="0"/>
              <a:t> </a:t>
            </a:r>
            <a:r>
              <a:rPr lang="en-US" sz="2400" dirty="0" err="1"/>
              <a:t>dáta</a:t>
            </a:r>
            <a:r>
              <a:rPr lang="en-US" sz="2400" dirty="0"/>
              <a:t> do </a:t>
            </a:r>
            <a:r>
              <a:rPr lang="en-US" sz="2400" dirty="0" err="1"/>
              <a:t>formy</a:t>
            </a:r>
            <a:r>
              <a:rPr lang="en-US" sz="2400" dirty="0"/>
              <a:t> </a:t>
            </a:r>
            <a:r>
              <a:rPr lang="en-US" sz="2400" dirty="0" err="1"/>
              <a:t>zobraziteľnej</a:t>
            </a:r>
            <a:r>
              <a:rPr lang="en-US" sz="2400" dirty="0"/>
              <a:t> </a:t>
            </a:r>
            <a:r>
              <a:rPr lang="en-US" sz="2400" dirty="0" err="1"/>
              <a:t>pomocou</a:t>
            </a:r>
            <a:r>
              <a:rPr lang="en-US" sz="2400" dirty="0"/>
              <a:t> </a:t>
            </a:r>
            <a:r>
              <a:rPr lang="en-US" sz="2400" dirty="0" err="1"/>
              <a:t>obrazových</a:t>
            </a:r>
            <a:r>
              <a:rPr lang="en-US" sz="2400" dirty="0"/>
              <a:t> </a:t>
            </a:r>
            <a:r>
              <a:rPr lang="sk-SK" sz="2400" dirty="0" err="1" smtClean="0"/>
              <a:t>pixelov</a:t>
            </a:r>
            <a:endParaRPr lang="sk-SK" sz="2400" dirty="0" smtClean="0"/>
          </a:p>
          <a:p>
            <a:r>
              <a:rPr lang="en-US" sz="2400" dirty="0" smtClean="0"/>
              <a:t> </a:t>
            </a:r>
            <a:r>
              <a:rPr lang="en-US" sz="2400" dirty="0" err="1"/>
              <a:t>Nachádza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buď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 </a:t>
            </a:r>
            <a:r>
              <a:rPr lang="sk-SK" sz="2400" dirty="0" smtClean="0"/>
              <a:t>grafickej karte</a:t>
            </a:r>
            <a:r>
              <a:rPr lang="en-US" sz="2400" dirty="0"/>
              <a:t> </a:t>
            </a:r>
            <a:r>
              <a:rPr lang="en-US" sz="2400" dirty="0" err="1"/>
              <a:t>alebo</a:t>
            </a:r>
            <a:r>
              <a:rPr lang="en-US" sz="2400" dirty="0"/>
              <a:t> </a:t>
            </a:r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samostatný</a:t>
            </a:r>
            <a:r>
              <a:rPr lang="en-US" sz="2400" dirty="0"/>
              <a:t> </a:t>
            </a:r>
            <a:r>
              <a:rPr lang="en-US" sz="2400" dirty="0" err="1"/>
              <a:t>čip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 </a:t>
            </a:r>
            <a:r>
              <a:rPr lang="sk-SK" sz="2400" dirty="0" smtClean="0"/>
              <a:t>matičnej  doske</a:t>
            </a:r>
            <a:r>
              <a:rPr lang="en-US" sz="2400" dirty="0"/>
              <a:t> </a:t>
            </a:r>
            <a:r>
              <a:rPr lang="en-US" sz="2400" dirty="0" err="1"/>
              <a:t>počítača</a:t>
            </a:r>
            <a:r>
              <a:rPr lang="en-US" sz="2400" dirty="0"/>
              <a:t> (</a:t>
            </a:r>
            <a:r>
              <a:rPr lang="en-US" sz="2400" dirty="0" err="1"/>
              <a:t>vtedy</a:t>
            </a:r>
            <a:r>
              <a:rPr lang="en-US" sz="2400" dirty="0"/>
              <a:t> </a:t>
            </a:r>
            <a:r>
              <a:rPr lang="en-US" sz="2400" dirty="0" err="1"/>
              <a:t>hovoríme</a:t>
            </a:r>
            <a:r>
              <a:rPr lang="en-US" sz="2400" dirty="0"/>
              <a:t> o </a:t>
            </a:r>
            <a:r>
              <a:rPr lang="en-US" sz="2400" dirty="0" err="1"/>
              <a:t>integrovanej</a:t>
            </a:r>
            <a:r>
              <a:rPr lang="en-US" sz="2400" dirty="0"/>
              <a:t> </a:t>
            </a:r>
            <a:r>
              <a:rPr lang="en-US" sz="2400" dirty="0" err="1"/>
              <a:t>grafickej</a:t>
            </a:r>
            <a:r>
              <a:rPr lang="en-US" sz="2400" dirty="0"/>
              <a:t> </a:t>
            </a:r>
            <a:r>
              <a:rPr lang="en-US" sz="2400" dirty="0" err="1"/>
              <a:t>karte</a:t>
            </a:r>
            <a:r>
              <a:rPr lang="en-US" sz="2400" dirty="0" smtClean="0"/>
              <a:t>).</a:t>
            </a:r>
            <a:endParaRPr lang="sk-SK" sz="2400" dirty="0" smtClean="0"/>
          </a:p>
          <a:p>
            <a:r>
              <a:rPr lang="en-US" sz="2400" dirty="0" err="1"/>
              <a:t>Úlohou</a:t>
            </a:r>
            <a:r>
              <a:rPr lang="en-US" sz="2400" dirty="0"/>
              <a:t> </a:t>
            </a:r>
            <a:r>
              <a:rPr lang="en-US" sz="2400" dirty="0" err="1"/>
              <a:t>grafického</a:t>
            </a:r>
            <a:r>
              <a:rPr lang="en-US" sz="2400" dirty="0"/>
              <a:t> </a:t>
            </a:r>
            <a:r>
              <a:rPr lang="sk-SK" sz="2400" dirty="0" smtClean="0"/>
              <a:t>procesora</a:t>
            </a:r>
            <a:r>
              <a:rPr lang="en-US" sz="2400" dirty="0"/>
              <a:t> </a:t>
            </a:r>
            <a:r>
              <a:rPr lang="en-US" sz="2400" dirty="0" err="1"/>
              <a:t>nie</a:t>
            </a:r>
            <a:r>
              <a:rPr lang="en-US" sz="2400" dirty="0"/>
              <a:t> je </a:t>
            </a:r>
            <a:r>
              <a:rPr lang="en-US" sz="2400" dirty="0" err="1"/>
              <a:t>len</a:t>
            </a:r>
            <a:r>
              <a:rPr lang="en-US" sz="2400" dirty="0"/>
              <a:t> </a:t>
            </a:r>
            <a:r>
              <a:rPr lang="en-US" sz="2400" dirty="0" err="1"/>
              <a:t>jednoduché</a:t>
            </a:r>
            <a:r>
              <a:rPr lang="en-US" sz="2400" dirty="0"/>
              <a:t> </a:t>
            </a:r>
            <a:r>
              <a:rPr lang="sk-SK" sz="2400" dirty="0" smtClean="0"/>
              <a:t>zo-</a:t>
            </a:r>
            <a:r>
              <a:rPr lang="en-US" sz="2400" dirty="0" err="1" smtClean="0"/>
              <a:t>razenie</a:t>
            </a:r>
            <a:r>
              <a:rPr lang="en-US" sz="2400" dirty="0"/>
              <a:t> </a:t>
            </a:r>
            <a:r>
              <a:rPr lang="sk-SK" sz="2400" dirty="0" smtClean="0"/>
              <a:t>údajov</a:t>
            </a:r>
            <a:r>
              <a:rPr lang="en-US" sz="2400" dirty="0" smtClean="0"/>
              <a:t>, </a:t>
            </a:r>
            <a:r>
              <a:rPr lang="en-US" sz="2400" dirty="0"/>
              <a:t>ale </a:t>
            </a:r>
            <a:r>
              <a:rPr lang="en-US" sz="2400" dirty="0" err="1"/>
              <a:t>aj</a:t>
            </a:r>
            <a:r>
              <a:rPr lang="en-US" sz="2400" dirty="0"/>
              <a:t> </a:t>
            </a:r>
            <a:r>
              <a:rPr lang="en-US" sz="2400" dirty="0" err="1"/>
              <a:t>prepočty</a:t>
            </a:r>
            <a:r>
              <a:rPr lang="en-US" sz="2400" dirty="0"/>
              <a:t>  </a:t>
            </a:r>
            <a:r>
              <a:rPr lang="en-US" sz="2400" dirty="0" err="1">
                <a:hlinkClick r:id="rId3" tooltip="3D"/>
              </a:rPr>
              <a:t>trojrozmerných</a:t>
            </a:r>
            <a:r>
              <a:rPr lang="en-US" sz="2400" dirty="0">
                <a:hlinkClick r:id="rId3" tooltip="3D"/>
              </a:rPr>
              <a:t> </a:t>
            </a:r>
            <a:r>
              <a:rPr lang="en-US" sz="2400" dirty="0"/>
              <a:t> </a:t>
            </a:r>
            <a:r>
              <a:rPr lang="en-US" sz="2400" dirty="0" err="1"/>
              <a:t>obrazových</a:t>
            </a:r>
            <a:r>
              <a:rPr lang="en-US" sz="2400" dirty="0"/>
              <a:t> </a:t>
            </a:r>
            <a:r>
              <a:rPr lang="en-US" sz="2400" dirty="0" err="1"/>
              <a:t>scén</a:t>
            </a:r>
            <a:r>
              <a:rPr lang="en-US" sz="2400" dirty="0"/>
              <a:t> v </a:t>
            </a:r>
            <a:r>
              <a:rPr lang="en-US" sz="2400" dirty="0" err="1"/>
              <a:t>reálnom</a:t>
            </a:r>
            <a:r>
              <a:rPr lang="en-US" sz="2400" dirty="0"/>
              <a:t> </a:t>
            </a:r>
            <a:r>
              <a:rPr lang="en-US" sz="2400" dirty="0" err="1"/>
              <a:t>čase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r>
              <a:rPr lang="en-US" sz="2400" dirty="0" err="1" smtClean="0"/>
              <a:t>Vtedy</a:t>
            </a:r>
            <a:r>
              <a:rPr lang="en-US" sz="2400" dirty="0" smtClean="0"/>
              <a:t> </a:t>
            </a:r>
            <a:r>
              <a:rPr lang="en-US" sz="2400" dirty="0" err="1"/>
              <a:t>hovoríme</a:t>
            </a:r>
            <a:r>
              <a:rPr lang="en-US" sz="2400" dirty="0"/>
              <a:t> o 3D </a:t>
            </a:r>
            <a:r>
              <a:rPr lang="en-US" sz="2400" dirty="0" err="1"/>
              <a:t>akcelerátoroch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r>
              <a:rPr lang="en-US" sz="2400" dirty="0"/>
              <a:t>GPU </a:t>
            </a:r>
            <a:r>
              <a:rPr lang="en-US" sz="2400" dirty="0" err="1"/>
              <a:t>vykonáva</a:t>
            </a:r>
            <a:r>
              <a:rPr lang="en-US" sz="2400" dirty="0"/>
              <a:t> </a:t>
            </a:r>
            <a:r>
              <a:rPr lang="en-US" sz="2400" dirty="0" err="1"/>
              <a:t>všetky</a:t>
            </a:r>
            <a:r>
              <a:rPr lang="en-US" sz="2400" dirty="0"/>
              <a:t> </a:t>
            </a:r>
            <a:r>
              <a:rPr lang="en-US" sz="2400" dirty="0" err="1"/>
              <a:t>grafické</a:t>
            </a:r>
            <a:r>
              <a:rPr lang="en-US" sz="2400" dirty="0"/>
              <a:t> </a:t>
            </a:r>
            <a:r>
              <a:rPr lang="en-US" sz="2400" dirty="0" err="1"/>
              <a:t>inštrukcie</a:t>
            </a:r>
            <a:r>
              <a:rPr lang="en-US" sz="2400" dirty="0"/>
              <a:t> </a:t>
            </a:r>
            <a:r>
              <a:rPr lang="en-US" sz="2400" dirty="0" err="1"/>
              <a:t>čím</a:t>
            </a:r>
            <a:r>
              <a:rPr lang="en-US" sz="2400" dirty="0"/>
              <a:t> </a:t>
            </a:r>
            <a:r>
              <a:rPr lang="en-US" sz="2400" dirty="0" err="1"/>
              <a:t>šetrí</a:t>
            </a:r>
            <a:r>
              <a:rPr lang="en-US" sz="2400" dirty="0"/>
              <a:t> </a:t>
            </a:r>
            <a:r>
              <a:rPr lang="en-US" sz="2400" dirty="0" err="1"/>
              <a:t>strojový</a:t>
            </a:r>
            <a:r>
              <a:rPr lang="en-US" sz="2400" dirty="0"/>
              <a:t> </a:t>
            </a:r>
            <a:r>
              <a:rPr lang="en-US" sz="2400" dirty="0" err="1"/>
              <a:t>čas</a:t>
            </a:r>
            <a:r>
              <a:rPr lang="en-US" sz="2400" dirty="0"/>
              <a:t> </a:t>
            </a:r>
            <a:r>
              <a:rPr lang="en-US" sz="2400" dirty="0" err="1"/>
              <a:t>mikroprocesora</a:t>
            </a:r>
            <a:r>
              <a:rPr lang="en-US" sz="2400" dirty="0"/>
              <a:t> </a:t>
            </a:r>
            <a:r>
              <a:rPr lang="en-US" sz="2400" dirty="0" err="1" smtClean="0"/>
              <a:t>počítača</a:t>
            </a:r>
            <a:r>
              <a:rPr lang="sk-SK" sz="2400" dirty="0" smtClean="0"/>
              <a:t> -CPU</a:t>
            </a:r>
            <a:endParaRPr lang="en-US" sz="2400" dirty="0"/>
          </a:p>
        </p:txBody>
      </p:sp>
      <p:pic>
        <p:nvPicPr>
          <p:cNvPr id="1026" name="Picture 2" descr="https://upload.wikimedia.org/wikipedia/commons/thumb/4/44/6600GT_GPU.jpg/800px-6600GT_GP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280" y="32970"/>
            <a:ext cx="172744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2144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sk-SK" dirty="0" smtClean="0"/>
              <a:t>Viacprocesorový  GPU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92896"/>
            <a:ext cx="233362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4829175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6264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Dvojprocesorová grafická karta</a:t>
            </a:r>
            <a:endParaRPr lang="en-US" dirty="0"/>
          </a:p>
        </p:txBody>
      </p:sp>
      <p:pic>
        <p:nvPicPr>
          <p:cNvPr id="6146" name="Picture 2" descr="Výsledok obrázka pre grafickú kartu ovládač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79" y="1772816"/>
            <a:ext cx="7208890" cy="38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135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/>
              <a:t>Základný  hardware počítača</a:t>
            </a:r>
            <a:endParaRPr lang="en-US" sz="3200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7315200" cy="4876800"/>
          </a:xfrm>
        </p:spPr>
        <p:txBody>
          <a:bodyPr/>
          <a:lstStyle/>
          <a:p>
            <a:r>
              <a:rPr lang="en-CA" sz="2000" dirty="0" err="1"/>
              <a:t>Základný</a:t>
            </a:r>
            <a:r>
              <a:rPr lang="en-CA" sz="2000" dirty="0"/>
              <a:t> </a:t>
            </a:r>
            <a:r>
              <a:rPr lang="en-CA" sz="2000" dirty="0" err="1"/>
              <a:t>grafický</a:t>
            </a:r>
            <a:r>
              <a:rPr lang="en-CA" sz="2000" dirty="0"/>
              <a:t> </a:t>
            </a:r>
            <a:r>
              <a:rPr lang="en-CA" sz="2000" dirty="0" err="1" smtClean="0"/>
              <a:t>hardvér</a:t>
            </a:r>
            <a:endParaRPr lang="sk-SK" sz="2000" dirty="0" smtClean="0"/>
          </a:p>
          <a:p>
            <a:pPr lvl="1"/>
            <a:r>
              <a:rPr lang="sk-SK" sz="1800" dirty="0" smtClean="0"/>
              <a:t>Zobrazovacie zariadenie (</a:t>
            </a:r>
            <a:r>
              <a:rPr lang="en-CA" sz="1800" dirty="0" smtClean="0"/>
              <a:t>Display devices</a:t>
            </a:r>
            <a:r>
              <a:rPr lang="sk-SK" sz="1800" dirty="0" smtClean="0"/>
              <a:t>)</a:t>
            </a:r>
            <a:endParaRPr lang="en-CA" sz="1800" dirty="0"/>
          </a:p>
          <a:p>
            <a:pPr lvl="1"/>
            <a:r>
              <a:rPr lang="sk-SK" sz="1800" dirty="0" smtClean="0"/>
              <a:t>Grafický adaptér(</a:t>
            </a:r>
            <a:r>
              <a:rPr lang="en-CA" sz="1800" dirty="0" smtClean="0"/>
              <a:t>Video controller</a:t>
            </a:r>
            <a:r>
              <a:rPr lang="sk-SK" sz="1800" dirty="0" smtClean="0"/>
              <a:t>)</a:t>
            </a:r>
            <a:endParaRPr lang="en-CA" sz="1800" dirty="0"/>
          </a:p>
          <a:p>
            <a:pPr lvl="1" eaLnBrk="1" hangingPunct="1"/>
            <a:r>
              <a:rPr lang="sk-SK" sz="1800" dirty="0" smtClean="0"/>
              <a:t>Pamäť (</a:t>
            </a:r>
            <a:r>
              <a:rPr lang="en-CA" sz="1800" dirty="0" smtClean="0"/>
              <a:t>Memory</a:t>
            </a:r>
            <a:r>
              <a:rPr lang="sk-SK" sz="1800" dirty="0" smtClean="0"/>
              <a:t>)</a:t>
            </a:r>
            <a:endParaRPr lang="en-CA" sz="1800" dirty="0" smtClean="0"/>
          </a:p>
          <a:p>
            <a:pPr lvl="1" eaLnBrk="1" hangingPunct="1"/>
            <a:r>
              <a:rPr lang="sk-SK" sz="1800" dirty="0" smtClean="0"/>
              <a:t> Procesor(</a:t>
            </a:r>
            <a:r>
              <a:rPr lang="en-CA" sz="1800" dirty="0" smtClean="0"/>
              <a:t>CPU</a:t>
            </a:r>
            <a:r>
              <a:rPr lang="sk-SK" sz="1800" dirty="0" smtClean="0"/>
              <a:t>)</a:t>
            </a:r>
            <a:endParaRPr lang="en-CA" sz="1800" dirty="0" smtClean="0"/>
          </a:p>
          <a:p>
            <a:pPr lvl="1" eaLnBrk="1" hangingPunct="1"/>
            <a:r>
              <a:rPr lang="sk-SK" sz="1800" dirty="0" smtClean="0"/>
              <a:t>Systémová zbernica (</a:t>
            </a:r>
            <a:r>
              <a:rPr lang="en-CA" sz="1800" dirty="0" smtClean="0"/>
              <a:t>System bus</a:t>
            </a:r>
            <a:r>
              <a:rPr lang="sk-SK" sz="1800" dirty="0" smtClean="0"/>
              <a:t>)</a:t>
            </a:r>
            <a:endParaRPr lang="en-CA" sz="1800" dirty="0" smtClean="0"/>
          </a:p>
          <a:p>
            <a:pPr lvl="1" eaLnBrk="1" hangingPunct="1">
              <a:buNone/>
            </a:pPr>
            <a:endParaRPr lang="en-CA" sz="1800" dirty="0" smtClean="0"/>
          </a:p>
        </p:txBody>
      </p:sp>
      <p:sp>
        <p:nvSpPr>
          <p:cNvPr id="31748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Graphics Hardware</a:t>
            </a:r>
            <a:r>
              <a:rPr lang="en-US" i="1" smtClean="0"/>
              <a:t>   # </a:t>
            </a:r>
            <a:fld id="{126AF33F-BE1A-451F-BD93-BCC163966A46}" type="slidenum">
              <a:rPr lang="en-US" smtClean="0"/>
              <a:pPr/>
              <a:t>4</a:t>
            </a:fld>
            <a:endParaRPr lang="en-US" smtClean="0"/>
          </a:p>
        </p:txBody>
      </p:sp>
      <p:pic>
        <p:nvPicPr>
          <p:cNvPr id="31749" name="AADGGWL0.jpg" descr="AADGGWL0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505200"/>
            <a:ext cx="739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43800" y="60198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CG show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635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60" y="836712"/>
            <a:ext cx="6129971" cy="388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619672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mtClean="0"/>
              <a:t>MULTIPROCESOROVÁ GRAFIKA</a:t>
            </a:r>
            <a:endParaRPr lang="sk-SK"/>
          </a:p>
        </p:txBody>
      </p:sp>
      <p:sp>
        <p:nvSpPr>
          <p:cNvPr id="3" name="BlokTextu 2"/>
          <p:cNvSpPr txBox="1"/>
          <p:nvPr/>
        </p:nvSpPr>
        <p:spPr>
          <a:xfrm>
            <a:off x="539552" y="5085184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b="1" dirty="0"/>
              <a:t>AMD </a:t>
            </a:r>
            <a:r>
              <a:rPr lang="sk-SK" b="1" dirty="0" err="1"/>
              <a:t>CrossFire</a:t>
            </a:r>
            <a:r>
              <a:rPr lang="sk-SK" dirty="0"/>
              <a:t> (tiež známy ako </a:t>
            </a:r>
            <a:r>
              <a:rPr lang="sk-SK" b="1" dirty="0" err="1"/>
              <a:t>CrossFireX</a:t>
            </a:r>
            <a:r>
              <a:rPr lang="sk-SK" dirty="0"/>
              <a:t> ) je značka pre technológiu </a:t>
            </a:r>
            <a:r>
              <a:rPr lang="sk-SK" dirty="0" err="1"/>
              <a:t>multi</a:t>
            </a:r>
            <a:r>
              <a:rPr lang="sk-SK" dirty="0"/>
              <a:t>- </a:t>
            </a:r>
            <a:r>
              <a:rPr lang="sk-SK" dirty="0" smtClean="0"/>
              <a:t>GPU</a:t>
            </a:r>
            <a:r>
              <a:rPr lang="sk-SK" dirty="0"/>
              <a:t> od </a:t>
            </a:r>
            <a:r>
              <a:rPr lang="sk-SK" dirty="0" err="1" smtClean="0"/>
              <a:t>Advanced</a:t>
            </a:r>
            <a:r>
              <a:rPr lang="sk-SK" dirty="0" smtClean="0"/>
              <a:t> </a:t>
            </a:r>
            <a:r>
              <a:rPr lang="sk-SK" dirty="0" err="1" smtClean="0"/>
              <a:t>Micro</a:t>
            </a:r>
            <a:r>
              <a:rPr lang="sk-SK" dirty="0" smtClean="0"/>
              <a:t> </a:t>
            </a:r>
            <a:r>
              <a:rPr lang="sk-SK" dirty="0" err="1" smtClean="0"/>
              <a:t>Devices</a:t>
            </a:r>
            <a:r>
              <a:rPr lang="sk-SK" dirty="0" smtClean="0"/>
              <a:t> (AMD)</a:t>
            </a:r>
            <a:r>
              <a:rPr lang="sk-SK" dirty="0"/>
              <a:t> , </a:t>
            </a:r>
            <a:endParaRPr lang="sk-SK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/>
              <a:t>pôvodne </a:t>
            </a:r>
            <a:r>
              <a:rPr lang="sk-SK" dirty="0"/>
              <a:t>vyvinutá spoločnosťou </a:t>
            </a:r>
            <a:r>
              <a:rPr lang="sk-SK" dirty="0" smtClean="0"/>
              <a:t>ATI Technologies</a:t>
            </a:r>
            <a:r>
              <a:rPr lang="sk-SK" baseline="30000" dirty="0" smtClean="0">
                <a:hlinkClick r:id="rId3"/>
              </a:rPr>
              <a:t>[</a:t>
            </a:r>
            <a:endParaRPr lang="sk-SK" baseline="30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k-SK" dirty="0" smtClean="0"/>
              <a:t>Táto </a:t>
            </a:r>
            <a:r>
              <a:rPr lang="sk-SK" dirty="0"/>
              <a:t>technológia umožňuje používať až štyri jednotky </a:t>
            </a:r>
            <a:r>
              <a:rPr lang="sk-SK" dirty="0">
                <a:hlinkClick r:id="rId4" tooltip="GPU"/>
              </a:rPr>
              <a:t>GPU</a:t>
            </a:r>
            <a:r>
              <a:rPr lang="sk-SK" dirty="0"/>
              <a:t> v jednom počítači na zlepšenie grafického výkonu. </a:t>
            </a:r>
          </a:p>
        </p:txBody>
      </p:sp>
    </p:spTree>
    <p:extLst>
      <p:ext uri="{BB962C8B-B14F-4D97-AF65-F5344CB8AC3E}">
        <p14:creationId xmlns:p14="http://schemas.microsoft.com/office/powerpoint/2010/main" val="26072244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77775" y="-30832"/>
            <a:ext cx="8229600" cy="1143000"/>
          </a:xfrm>
        </p:spPr>
        <p:txBody>
          <a:bodyPr/>
          <a:lstStyle/>
          <a:p>
            <a:r>
              <a:rPr lang="sk-SK" smtClean="0"/>
              <a:t>Multiprocesorová grafika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58" y="980728"/>
            <a:ext cx="746603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611560" y="4580864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k-SK" dirty="0"/>
              <a:t>( </a:t>
            </a:r>
            <a:r>
              <a:rPr lang="sk-SK" b="1" dirty="0"/>
              <a:t>SLI</a:t>
            </a:r>
            <a:r>
              <a:rPr lang="sk-SK" dirty="0"/>
              <a:t> ) je značka pre technológiu viacerých </a:t>
            </a:r>
            <a:r>
              <a:rPr lang="sk-SK" dirty="0" smtClean="0"/>
              <a:t>grafických procesorov</a:t>
            </a:r>
            <a:r>
              <a:rPr lang="sk-SK" dirty="0"/>
              <a:t> vyvinutú spoločnosťou </a:t>
            </a:r>
            <a:r>
              <a:rPr lang="sk-SK" dirty="0" err="1" smtClean="0"/>
              <a:t>Nvidia</a:t>
            </a:r>
            <a:r>
              <a:rPr lang="sk-SK" dirty="0"/>
              <a:t> 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dirty="0" smtClean="0"/>
              <a:t>Používa </a:t>
            </a:r>
            <a:r>
              <a:rPr lang="sk-SK" dirty="0"/>
              <a:t>sa na prepojenie dvoch alebo viacerých </a:t>
            </a:r>
            <a:r>
              <a:rPr lang="sk-SK" dirty="0" smtClean="0"/>
              <a:t> grafických kariet</a:t>
            </a:r>
            <a:r>
              <a:rPr lang="sk-SK" dirty="0" smtClean="0">
                <a:hlinkClick r:id="rId3" tooltip="Grafická karta"/>
              </a:rPr>
              <a:t>,</a:t>
            </a:r>
            <a:r>
              <a:rPr lang="sk-SK" dirty="0"/>
              <a:t> aby sa vytvoril jeden výstup. 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dirty="0" smtClean="0"/>
              <a:t>Je </a:t>
            </a:r>
            <a:r>
              <a:rPr lang="sk-SK" dirty="0"/>
              <a:t>určená na použitie v moderných počítačových systémoch založených na </a:t>
            </a:r>
            <a:r>
              <a:rPr lang="sk-SK" dirty="0" smtClean="0"/>
              <a:t>zbernici </a:t>
            </a:r>
            <a:r>
              <a:rPr lang="sk-SK" dirty="0" smtClean="0">
                <a:hlinkClick r:id="rId4" tooltip="PCI Express"/>
              </a:rPr>
              <a:t> </a:t>
            </a:r>
            <a:r>
              <a:rPr lang="sk-SK" dirty="0">
                <a:hlinkClick r:id="rId4" tooltip="PCI Express"/>
              </a:rPr>
              <a:t>PCI Express</a:t>
            </a:r>
            <a:r>
              <a:rPr lang="sk-SK" dirty="0"/>
              <a:t> (</a:t>
            </a:r>
            <a:r>
              <a:rPr lang="sk-SK" dirty="0" err="1"/>
              <a:t>PCIe</a:t>
            </a:r>
            <a:r>
              <a:rPr lang="sk-SK" dirty="0"/>
              <a:t>);</a:t>
            </a:r>
            <a:br>
              <a:rPr lang="sk-SK" dirty="0"/>
            </a:b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771715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.anandtech.com/doci/6170/Gigabyte%20G1.Sniper%203%20Oblique%202_575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6992654" cy="54309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ývojový diagram: alternatívny proces 4"/>
          <p:cNvSpPr/>
          <p:nvPr/>
        </p:nvSpPr>
        <p:spPr>
          <a:xfrm rot="2170152">
            <a:off x="6436756" y="984740"/>
            <a:ext cx="1017897" cy="2368239"/>
          </a:xfrm>
          <a:prstGeom prst="flowChartAlternateProcess">
            <a:avLst/>
          </a:prstGeom>
          <a:noFill/>
          <a:ln w="79375">
            <a:solidFill>
              <a:schemeClr val="accent1">
                <a:shade val="50000"/>
                <a:shade val="75000"/>
                <a:lumMod val="80000"/>
                <a:alpha val="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692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4" y="42830"/>
            <a:ext cx="913638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3191" y="448183"/>
            <a:ext cx="205041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5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spc="-160" dirty="0">
                <a:solidFill>
                  <a:srgbClr val="000000"/>
                </a:solidFill>
                <a:latin typeface="Times New Roman"/>
                <a:cs typeface="Times New Roman"/>
              </a:rPr>
              <a:t>RAMDAC</a:t>
            </a:r>
            <a:r>
              <a:rPr sz="2800" spc="-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spc="-35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20284" y="3567682"/>
            <a:ext cx="3796284" cy="3290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7" y="1052736"/>
            <a:ext cx="782002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1041268" y="4289510"/>
            <a:ext cx="7776864" cy="18466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bg1"/>
                </a:solidFill>
                <a:latin typeface="Georgia"/>
                <a:cs typeface="Georgia"/>
              </a:rPr>
              <a:t>Je  </a:t>
            </a:r>
            <a:r>
              <a:rPr lang="sk-SK" sz="2400" dirty="0" err="1">
                <a:solidFill>
                  <a:schemeClr val="bg1"/>
                </a:solidFill>
                <a:latin typeface="Georgia"/>
                <a:cs typeface="Georgia"/>
              </a:rPr>
              <a:t>digitálno</a:t>
            </a:r>
            <a:r>
              <a:rPr lang="sk-SK" sz="2400" dirty="0">
                <a:solidFill>
                  <a:schemeClr val="bg1"/>
                </a:solidFill>
                <a:latin typeface="Georgia"/>
                <a:cs typeface="Georgia"/>
              </a:rPr>
              <a:t> </a:t>
            </a:r>
            <a:r>
              <a:rPr lang="sk-SK" sz="2400" dirty="0" err="1">
                <a:solidFill>
                  <a:schemeClr val="bg1"/>
                </a:solidFill>
                <a:latin typeface="Georgia"/>
                <a:cs typeface="Georgia"/>
              </a:rPr>
              <a:t>alalógový</a:t>
            </a:r>
            <a:r>
              <a:rPr lang="sk-SK" sz="2400" dirty="0">
                <a:solidFill>
                  <a:schemeClr val="bg1"/>
                </a:solidFill>
                <a:latin typeface="Georgia"/>
                <a:cs typeface="Georgia"/>
              </a:rPr>
              <a:t> prevodník , ktorý konvertuje digitálny signál na analógový signál pre počítačový displej, ktorý používa analógový vstup, ako napríklad CRT displej.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962030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sk-SK" sz="2800" dirty="0" err="1" smtClean="0"/>
              <a:t>Digitálno</a:t>
            </a:r>
            <a:r>
              <a:rPr lang="sk-SK" sz="2800" dirty="0" smtClean="0"/>
              <a:t>- </a:t>
            </a:r>
            <a:r>
              <a:rPr lang="sk-SK" sz="2800" dirty="0"/>
              <a:t>analógový prevodník s </a:t>
            </a:r>
            <a:r>
              <a:rPr lang="sk-SK" sz="2800" dirty="0" smtClean="0"/>
              <a:t>binárne </a:t>
            </a:r>
            <a:r>
              <a:rPr lang="sk-SK" sz="2800" dirty="0"/>
              <a:t>váženým </a:t>
            </a:r>
            <a:r>
              <a:rPr lang="sk-SK" sz="2800" dirty="0" smtClean="0"/>
              <a:t>odporom 4 bitový</a:t>
            </a:r>
            <a:endParaRPr lang="sk-SK" sz="28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6733368" cy="351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39552" y="530120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Počet binárnych vstupov je 4, takže menič sa nazýva 4 bitový prevodník, pretože existujú 2</a:t>
            </a:r>
            <a:r>
              <a:rPr lang="sk-SK" baseline="30000" dirty="0"/>
              <a:t>4</a:t>
            </a:r>
            <a:r>
              <a:rPr lang="sk-SK" dirty="0"/>
              <a:t> = 16 kombinácií binárnych vstupov b</a:t>
            </a:r>
            <a:r>
              <a:rPr lang="sk-SK" baseline="-25000" dirty="0"/>
              <a:t>0</a:t>
            </a:r>
            <a:r>
              <a:rPr lang="sk-SK" dirty="0"/>
              <a:t> až </a:t>
            </a:r>
            <a:r>
              <a:rPr lang="sk-SK" dirty="0" smtClean="0"/>
              <a:t>b</a:t>
            </a:r>
            <a:r>
              <a:rPr lang="sk-SK" baseline="-25000" dirty="0" smtClean="0"/>
              <a:t>3</a:t>
            </a:r>
          </a:p>
          <a:p>
            <a:endParaRPr lang="sk-SK" baseline="-25000" dirty="0" smtClean="0"/>
          </a:p>
        </p:txBody>
      </p:sp>
      <p:pic>
        <p:nvPicPr>
          <p:cNvPr id="1026" name="Picture 2" descr="https://media.giphy.com/media/mfoxeLepydYD6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2864796"/>
            <a:ext cx="2123728" cy="119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ok vyhľadávania obrázkov pre dopyt analog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030693"/>
            <a:ext cx="1666874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95536" y="5949280"/>
            <a:ext cx="857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 kartách sa používajú 8,10,24bitové prevodníky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958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Pamäť pre grafiku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6385" y="1162433"/>
            <a:ext cx="8229600" cy="5328592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Integrované </a:t>
            </a:r>
            <a:r>
              <a:rPr lang="sk-SK" dirty="0"/>
              <a:t>karty ju </a:t>
            </a:r>
            <a:r>
              <a:rPr lang="sk-SK" dirty="0" err="1"/>
              <a:t>zdieľajú</a:t>
            </a:r>
            <a:r>
              <a:rPr lang="sk-SK" dirty="0"/>
              <a:t> s RAM </a:t>
            </a:r>
            <a:r>
              <a:rPr lang="sk-SK" dirty="0" smtClean="0"/>
              <a:t>počítača</a:t>
            </a:r>
          </a:p>
          <a:p>
            <a:r>
              <a:rPr lang="sk-SK" dirty="0" smtClean="0"/>
              <a:t>Externé karty majú svoju VRAM</a:t>
            </a:r>
          </a:p>
          <a:p>
            <a:endParaRPr lang="sk-SK" dirty="0"/>
          </a:p>
          <a:p>
            <a:r>
              <a:rPr lang="sk-SK" i="1" dirty="0"/>
              <a:t>Najvýznamnejším faktorom výkonu karty je:</a:t>
            </a:r>
          </a:p>
          <a:p>
            <a:pPr lvl="1"/>
            <a:r>
              <a:rPr lang="sk-SK" dirty="0"/>
              <a:t> veľkosť pamäte(6,8,11,12 GB)</a:t>
            </a:r>
          </a:p>
          <a:p>
            <a:pPr lvl="1"/>
            <a:r>
              <a:rPr lang="sk-SK" dirty="0"/>
              <a:t> rýchlosť  pamäte. (192,256,547 GB/s)</a:t>
            </a:r>
            <a:endParaRPr lang="sk-SK" dirty="0" smtClean="0"/>
          </a:p>
          <a:p>
            <a:r>
              <a:rPr lang="sk-SK" i="1" dirty="0" smtClean="0"/>
              <a:t>Čo </a:t>
            </a:r>
            <a:r>
              <a:rPr lang="sk-SK" i="1" dirty="0"/>
              <a:t>sa týka výkonu pamäte, ten závisí </a:t>
            </a:r>
            <a:r>
              <a:rPr lang="sk-SK" i="1" dirty="0" smtClean="0"/>
              <a:t>najmä:</a:t>
            </a:r>
          </a:p>
          <a:p>
            <a:pPr lvl="1"/>
            <a:r>
              <a:rPr lang="sk-SK" dirty="0" smtClean="0"/>
              <a:t> </a:t>
            </a:r>
            <a:r>
              <a:rPr lang="sk-SK" dirty="0"/>
              <a:t>od šírky zbernice </a:t>
            </a:r>
            <a:r>
              <a:rPr lang="sk-SK" dirty="0" smtClean="0"/>
              <a:t>(192,256,384 bitov)</a:t>
            </a:r>
          </a:p>
          <a:p>
            <a:pPr lvl="1"/>
            <a:r>
              <a:rPr lang="sk-SK" dirty="0" smtClean="0"/>
              <a:t> frekvencie zbernice. (8,10,11GHz)</a:t>
            </a:r>
          </a:p>
          <a:p>
            <a:pPr marL="0" indent="0" fontAlgn="base">
              <a:buNone/>
            </a:pPr>
            <a:endParaRPr lang="sk-SK" dirty="0" smtClean="0"/>
          </a:p>
          <a:p>
            <a:pPr marL="0" indent="0" fontAlgn="base">
              <a:buNone/>
            </a:pPr>
            <a:r>
              <a:rPr lang="sk-SK" u="sng" dirty="0" smtClean="0"/>
              <a:t>                      </a:t>
            </a:r>
            <a:endParaRPr lang="sk-SK" u="sng" dirty="0"/>
          </a:p>
          <a:p>
            <a:endParaRPr lang="sk-SK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46" y="4869160"/>
            <a:ext cx="2592288" cy="160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2256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sk-SK" dirty="0" smtClean="0"/>
              <a:t>Pamäť pre grafiku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6385" y="1162433"/>
            <a:ext cx="8229600" cy="5328592"/>
          </a:xfrm>
        </p:spPr>
        <p:txBody>
          <a:bodyPr>
            <a:normAutofit/>
          </a:bodyPr>
          <a:lstStyle/>
          <a:p>
            <a:pPr fontAlgn="base">
              <a:buFont typeface="Wingdings" pitchFamily="2" charset="2"/>
              <a:buChar char="q"/>
            </a:pPr>
            <a:r>
              <a:rPr lang="sk-SK" sz="2400" b="1" cap="all" dirty="0" smtClean="0"/>
              <a:t>VRAM je tvorená pamäťami-GDDR5</a:t>
            </a:r>
            <a:endParaRPr lang="sk-SK" sz="2400" b="1" cap="all" dirty="0"/>
          </a:p>
          <a:p>
            <a:pPr fontAlgn="base">
              <a:buFont typeface="Wingdings" pitchFamily="2" charset="2"/>
              <a:buChar char="q"/>
            </a:pPr>
            <a:r>
              <a:rPr lang="sk-SK" sz="2400" dirty="0" smtClean="0"/>
              <a:t>GDDR5 </a:t>
            </a:r>
            <a:r>
              <a:rPr lang="sk-SK" sz="2400" dirty="0"/>
              <a:t>je špeciálny typ pamäte s náhodným prístupom, ktorý </a:t>
            </a:r>
            <a:r>
              <a:rPr lang="sk-SK" sz="2400" dirty="0" smtClean="0"/>
              <a:t>	je </a:t>
            </a:r>
            <a:r>
              <a:rPr lang="sk-SK" sz="2400" dirty="0"/>
              <a:t>špeciálne </a:t>
            </a:r>
            <a:r>
              <a:rPr lang="sk-SK" sz="2400" dirty="0" smtClean="0"/>
              <a:t>navrhnutý  iba pre </a:t>
            </a:r>
            <a:r>
              <a:rPr lang="sk-SK" sz="2400" dirty="0"/>
              <a:t>grafické </a:t>
            </a:r>
            <a:r>
              <a:rPr lang="sk-SK" sz="2400" dirty="0" smtClean="0"/>
              <a:t>operácie v  GPU.</a:t>
            </a:r>
            <a:r>
              <a:rPr lang="sk-SK" sz="2400" dirty="0"/>
              <a:t> </a:t>
            </a:r>
            <a:endParaRPr lang="sk-SK" sz="2400" dirty="0" smtClean="0"/>
          </a:p>
          <a:p>
            <a:pPr fontAlgn="base">
              <a:buFont typeface="Wingdings" pitchFamily="2" charset="2"/>
              <a:buChar char="q"/>
            </a:pPr>
            <a:r>
              <a:rPr lang="sk-SK" sz="2400" dirty="0" smtClean="0"/>
              <a:t>Typy pamätí:</a:t>
            </a:r>
          </a:p>
          <a:p>
            <a:pPr marL="0" indent="0" fontAlgn="base">
              <a:buNone/>
            </a:pPr>
            <a:r>
              <a:rPr lang="sk-SK" u="sng" dirty="0" smtClean="0"/>
              <a:t>                      </a:t>
            </a:r>
            <a:endParaRPr lang="sk-SK" u="sng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60" y="-15559"/>
            <a:ext cx="2160240" cy="133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160" y="2852936"/>
            <a:ext cx="5535613" cy="29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23528" y="5839023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Červené body znamenajú ovládanie </a:t>
            </a:r>
            <a:r>
              <a:rPr lang="sk-SK" dirty="0" err="1" smtClean="0"/>
              <a:t>pamäte.Iba</a:t>
            </a:r>
            <a:r>
              <a:rPr lang="sk-SK" dirty="0" smtClean="0"/>
              <a:t> v tomto bode hodinového cyklu sa niečo deje s pamäťou(čítanie </a:t>
            </a:r>
            <a:r>
              <a:rPr lang="sk-SK" dirty="0" err="1" smtClean="0"/>
              <a:t>pamäte,zápis</a:t>
            </a:r>
            <a:r>
              <a:rPr lang="sk-SK" dirty="0" smtClean="0"/>
              <a:t> do pamäte Video RAM)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030588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sk-SK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Obrazový pamäťový priestor Počítača</a:t>
            </a:r>
            <a:endParaRPr lang="sk-SK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1501" y="1095786"/>
            <a:ext cx="8229600" cy="5300187"/>
          </a:xfrm>
        </p:spPr>
        <p:txBody>
          <a:bodyPr>
            <a:normAutofit fontScale="85000" lnSpcReduction="10000"/>
          </a:bodyPr>
          <a:lstStyle/>
          <a:p>
            <a:r>
              <a:rPr lang="sk-SK" sz="2000" dirty="0" smtClean="0"/>
              <a:t>Aby sa mohol </a:t>
            </a:r>
            <a:r>
              <a:rPr lang="sk-SK" sz="2000" dirty="0"/>
              <a:t> </a:t>
            </a:r>
            <a:r>
              <a:rPr lang="sk-SK" sz="2000" dirty="0" smtClean="0"/>
              <a:t>obraz na monitore zobraziť, </a:t>
            </a:r>
            <a:r>
              <a:rPr lang="sk-SK" sz="2000" dirty="0"/>
              <a:t>musí byť umiestnený v pamäti prístupnej GPU</a:t>
            </a:r>
            <a:r>
              <a:rPr lang="sk-SK" sz="2000" dirty="0" smtClean="0"/>
              <a:t>.</a:t>
            </a:r>
          </a:p>
          <a:p>
            <a:r>
              <a:rPr lang="sk-SK" sz="2000" dirty="0"/>
              <a:t> Miestna videopamäť poskytuje GPU najlepší </a:t>
            </a:r>
            <a:r>
              <a:rPr lang="sk-SK" sz="2000" dirty="0" smtClean="0"/>
              <a:t>výkon</a:t>
            </a:r>
          </a:p>
          <a:p>
            <a:r>
              <a:rPr lang="sk-SK" sz="2000" dirty="0"/>
              <a:t> S príchodom </a:t>
            </a:r>
            <a:r>
              <a:rPr lang="sk-SK" sz="2000" dirty="0" smtClean="0"/>
              <a:t>PCI EXPRESS </a:t>
            </a:r>
            <a:r>
              <a:rPr lang="sk-SK" sz="2000" dirty="0"/>
              <a:t>môže GPU priamo pristupovať k časti systémovej pamäte. </a:t>
            </a:r>
            <a:endParaRPr lang="sk-SK" sz="2000" dirty="0" smtClean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Keď </a:t>
            </a:r>
            <a:r>
              <a:rPr lang="sk-SK" sz="2000" dirty="0"/>
              <a:t>sú snímky pripravené na odoslanie </a:t>
            </a:r>
            <a:r>
              <a:rPr lang="sk-SK" sz="2000" dirty="0" smtClean="0"/>
              <a:t>do monitora</a:t>
            </a:r>
            <a:r>
              <a:rPr lang="sk-SK" sz="2000" dirty="0"/>
              <a:t>, sú najprv prečítané procesorom ako dáta z hlavnej pamäte RAM a potom zapísané do VRAM.</a:t>
            </a:r>
          </a:p>
          <a:p>
            <a:r>
              <a:rPr lang="sk-SK" sz="2000" dirty="0"/>
              <a:t>Potom  dochádza ku konvertovaniu z digitálnych dát na analógové signály pomocou RAMDAC (anglicky RAM </a:t>
            </a:r>
            <a:r>
              <a:rPr lang="sk-SK" sz="2000" dirty="0" err="1"/>
              <a:t>digitálny-analógový</a:t>
            </a:r>
            <a:r>
              <a:rPr lang="sk-SK" sz="2000" dirty="0"/>
              <a:t> prevodník).</a:t>
            </a:r>
          </a:p>
          <a:p>
            <a:r>
              <a:rPr lang="sk-SK" sz="2000" dirty="0"/>
              <a:t>Tieto signály sú následne odoslané a zobrazené na monitore.</a:t>
            </a:r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04864"/>
            <a:ext cx="3041933" cy="262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2456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ýsledok obrázka pre pamäť grafickej kar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42" y="764704"/>
            <a:ext cx="7769487" cy="589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142433" y="11663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PRÍKLAD PARAMETROV GRAFICKEJ KARTY NVIDIA TITAN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571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KDE JE VIDEO </a:t>
            </a:r>
            <a:r>
              <a:rPr lang="sk-SK" dirty="0" err="1" smtClean="0"/>
              <a:t>RAM-ka</a:t>
            </a:r>
            <a:r>
              <a:rPr lang="sk-SK" dirty="0" smtClean="0"/>
              <a:t>?</a:t>
            </a:r>
            <a:endParaRPr lang="sk-SK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1" y="1556792"/>
            <a:ext cx="642937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8314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CPU a GPU</a:t>
            </a:r>
            <a:endParaRPr lang="sk-SK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19" y="1628800"/>
            <a:ext cx="5991225" cy="465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1449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Organizácia pamäťového priestoru počítača</a:t>
            </a:r>
            <a:endParaRPr lang="sk-SK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3228975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3207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Organizácia pamäťového priestoru podľa adries</a:t>
            </a:r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314325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6875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17899"/>
            <a:ext cx="8229600" cy="1143000"/>
          </a:xfrm>
        </p:spPr>
        <p:txBody>
          <a:bodyPr/>
          <a:lstStyle/>
          <a:p>
            <a:r>
              <a:rPr lang="sk-SK" dirty="0" smtClean="0"/>
              <a:t>Ovládače 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88777" y="1052736"/>
            <a:ext cx="8003232" cy="964704"/>
          </a:xfrm>
        </p:spPr>
        <p:txBody>
          <a:bodyPr>
            <a:noAutofit/>
          </a:bodyPr>
          <a:lstStyle/>
          <a:p>
            <a:r>
              <a:rPr lang="sk-SK" sz="1800" dirty="0"/>
              <a:t>Ovládače systému Windows </a:t>
            </a:r>
            <a:r>
              <a:rPr lang="sk-SK" sz="1800" dirty="0" smtClean="0"/>
              <a:t>zabezpečujú spoluprácu medzi kartou </a:t>
            </a:r>
            <a:r>
              <a:rPr lang="sk-SK" sz="1800" dirty="0"/>
              <a:t>a </a:t>
            </a:r>
            <a:r>
              <a:rPr lang="sk-SK" sz="1800" dirty="0" smtClean="0"/>
              <a:t>monitorom</a:t>
            </a:r>
          </a:p>
          <a:p>
            <a:r>
              <a:rPr lang="sk-SK" sz="1800" dirty="0" smtClean="0"/>
              <a:t>Ovládače tvorí software ,ktorý sa nainštaluje automaticky pri inštalácií karty a monitora</a:t>
            </a:r>
          </a:p>
          <a:p>
            <a:r>
              <a:rPr lang="sk-SK" sz="1800" dirty="0" smtClean="0"/>
              <a:t>Je lepšie nainštalovať originálny  ovládač od firmy ktorá kartu a monitor vyrobila ako používať univerzálny ovládač</a:t>
            </a:r>
            <a:endParaRPr lang="sk-SK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02" y="2630189"/>
            <a:ext cx="6861522" cy="377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5253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547664" y="231666"/>
            <a:ext cx="61926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GIGABYTE GeForce GTX 1050 Ti D5 4G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642" y="764704"/>
            <a:ext cx="6392710" cy="500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754" y="5773278"/>
            <a:ext cx="63912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7277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sk-SK" dirty="0" smtClean="0"/>
              <a:t>Parametre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41985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60920"/>
            <a:ext cx="517207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22932"/>
            <a:ext cx="17621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4800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sk-SK" dirty="0" smtClean="0"/>
              <a:t>Parametre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268760"/>
            <a:ext cx="648652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65104"/>
            <a:ext cx="58197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772481"/>
            <a:ext cx="17621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0261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5991225" cy="465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7394873" y="2492896"/>
            <a:ext cx="185764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k-SK" dirty="0" err="1" smtClean="0"/>
              <a:t>streamprocesory</a:t>
            </a:r>
            <a:endParaRPr lang="en-US" dirty="0"/>
          </a:p>
        </p:txBody>
      </p:sp>
      <p:cxnSp>
        <p:nvCxnSpPr>
          <p:cNvPr id="8" name="Rovná spojovacia šípka 7"/>
          <p:cNvCxnSpPr/>
          <p:nvPr/>
        </p:nvCxnSpPr>
        <p:spPr>
          <a:xfrm flipH="1">
            <a:off x="4716016" y="2748561"/>
            <a:ext cx="2678857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1"/>
          <p:cNvCxnSpPr/>
          <p:nvPr/>
        </p:nvCxnSpPr>
        <p:spPr>
          <a:xfrm flipH="1">
            <a:off x="4716016" y="2748561"/>
            <a:ext cx="2592288" cy="1328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042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Formáty grafických súborov</a:t>
            </a:r>
            <a:endParaRPr lang="sk-SK" dirty="0"/>
          </a:p>
        </p:txBody>
      </p:sp>
      <p:pic>
        <p:nvPicPr>
          <p:cNvPr id="4098" name="Picture 2" descr="Výsledok vyhľadávania obrázkov pre dopyt video Ram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5745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>DRUHY DISPLAYOV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cs-CZ" sz="2400"/>
          </a:p>
          <a:p>
            <a:endParaRPr lang="cs-CZ" sz="2400"/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sz="half" idx="2"/>
          </p:nvPr>
        </p:nvSpPr>
        <p:spPr>
          <a:xfrm>
            <a:off x="468313" y="1628775"/>
            <a:ext cx="4038600" cy="4530725"/>
          </a:xfrm>
        </p:spPr>
        <p:txBody>
          <a:bodyPr/>
          <a:lstStyle/>
          <a:p>
            <a:r>
              <a:rPr lang="cs-CZ" sz="2400" dirty="0"/>
              <a:t>CRT</a:t>
            </a:r>
          </a:p>
          <a:p>
            <a:endParaRPr lang="cs-CZ" sz="2400" dirty="0"/>
          </a:p>
          <a:p>
            <a:r>
              <a:rPr lang="cs-CZ" sz="2400" dirty="0"/>
              <a:t>LCD</a:t>
            </a:r>
          </a:p>
          <a:p>
            <a:endParaRPr lang="cs-CZ" sz="2400" dirty="0"/>
          </a:p>
          <a:p>
            <a:r>
              <a:rPr lang="cs-CZ" sz="2400" dirty="0" smtClean="0"/>
              <a:t>OLED</a:t>
            </a:r>
          </a:p>
          <a:p>
            <a:endParaRPr lang="cs-CZ" sz="2400" dirty="0"/>
          </a:p>
          <a:p>
            <a:r>
              <a:rPr lang="cs-CZ" sz="2400" dirty="0" smtClean="0"/>
              <a:t>QLED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projektory</a:t>
            </a:r>
          </a:p>
        </p:txBody>
      </p:sp>
      <p:pic>
        <p:nvPicPr>
          <p:cNvPr id="7175" name="Picture 7" descr="Monitor CRT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71630"/>
            <a:ext cx="148971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ok obrazu pre LCD monitor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2816"/>
            <a:ext cx="1911584" cy="19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ok obrazu pre gif monitorovaného monitor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16" y="2686719"/>
            <a:ext cx="22860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ok obrázka pre qled monitor 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84400"/>
            <a:ext cx="2736844" cy="18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ok obrazu pre projektor lcd 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96" y="4966016"/>
            <a:ext cx="2932640" cy="143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5388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MONITORY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26510" y="4584664"/>
            <a:ext cx="8229600" cy="892696"/>
          </a:xfrm>
        </p:spPr>
        <p:txBody>
          <a:bodyPr>
            <a:normAutofit/>
          </a:bodyPr>
          <a:lstStyle/>
          <a:p>
            <a:r>
              <a:rPr lang="sk-SK" dirty="0" smtClean="0">
                <a:hlinkClick r:id="rId2" action="ppaction://hlinkpres?slideindex=1&amp;slidetitle="/>
              </a:rPr>
              <a:t>ODKAZ NA „Všetky zobrazovacie zariadenia“ SK</a:t>
            </a:r>
            <a:endParaRPr lang="sk-SK" dirty="0"/>
          </a:p>
        </p:txBody>
      </p:sp>
      <p:pic>
        <p:nvPicPr>
          <p:cNvPr id="4098" name="Picture 2" descr="https://upload.wikimedia.org/wikipedia/commons/0/00/LCD_M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56792"/>
            <a:ext cx="284287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300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51520" y="476672"/>
            <a:ext cx="7315200" cy="73215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Grafická karta – </a:t>
            </a:r>
            <a:r>
              <a:rPr lang="cs-CZ" dirty="0" err="1" smtClean="0"/>
              <a:t>prevedenie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39552" y="1412777"/>
            <a:ext cx="8136904" cy="4896584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arenR"/>
            </a:pPr>
            <a:r>
              <a:rPr lang="cs-C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SAMOSTATNÁ</a:t>
            </a:r>
            <a:r>
              <a:rPr lang="cs-CZ" sz="2400" b="1" dirty="0" smtClean="0"/>
              <a:t> – </a:t>
            </a:r>
            <a:r>
              <a:rPr lang="cs-CZ" sz="2400" b="1" dirty="0" err="1" smtClean="0"/>
              <a:t>vo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forme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prídavnej</a:t>
            </a:r>
            <a:r>
              <a:rPr lang="cs-CZ" sz="2400" b="1" dirty="0" smtClean="0"/>
              <a:t> karty na </a:t>
            </a:r>
            <a:r>
              <a:rPr lang="cs-CZ" sz="2400" b="1" dirty="0" err="1" smtClean="0"/>
              <a:t>základnej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doske</a:t>
            </a:r>
            <a:r>
              <a:rPr lang="cs-CZ" sz="2400" b="1" dirty="0" smtClean="0"/>
              <a:t>, má </a:t>
            </a:r>
            <a:r>
              <a:rPr lang="cs-CZ" sz="2400" b="1" dirty="0" err="1" smtClean="0"/>
              <a:t>vlastnú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pamäť</a:t>
            </a:r>
            <a:r>
              <a:rPr lang="cs-CZ" sz="2400" b="1" dirty="0" smtClean="0"/>
              <a:t> (</a:t>
            </a:r>
            <a:r>
              <a:rPr lang="cs-CZ" sz="2400" b="1" dirty="0" err="1" smtClean="0"/>
              <a:t>výhodnejšie</a:t>
            </a:r>
            <a:r>
              <a:rPr lang="cs-CZ" sz="2400" b="1" dirty="0" smtClean="0"/>
              <a:t>)</a:t>
            </a:r>
          </a:p>
          <a:p>
            <a:pPr marL="502920" indent="-457200">
              <a:buFont typeface="+mj-lt"/>
              <a:buAutoNum type="arabicParenR"/>
            </a:pPr>
            <a:r>
              <a:rPr lang="cs-C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INTEGROVANÁ</a:t>
            </a:r>
            <a:r>
              <a:rPr lang="cs-CZ" sz="2400" b="1" dirty="0" smtClean="0"/>
              <a:t> – </a:t>
            </a:r>
            <a:r>
              <a:rPr lang="cs-CZ" sz="2400" b="1" dirty="0" err="1" smtClean="0"/>
              <a:t>vo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form</a:t>
            </a:r>
            <a:r>
              <a:rPr lang="cs-CZ" sz="2400" b="1" dirty="0" smtClean="0"/>
              <a:t> čipu na </a:t>
            </a:r>
            <a:r>
              <a:rPr lang="cs-CZ" sz="2400" b="1" dirty="0" err="1" smtClean="0"/>
              <a:t>základnej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doske</a:t>
            </a:r>
            <a:r>
              <a:rPr lang="cs-CZ" sz="2400" b="1" dirty="0" smtClean="0"/>
              <a:t>, nemá </a:t>
            </a:r>
            <a:r>
              <a:rPr lang="cs-CZ" sz="2400" b="1" dirty="0" err="1" smtClean="0"/>
              <a:t>vlastnú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pamäť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odobere</a:t>
            </a:r>
            <a:r>
              <a:rPr lang="cs-CZ" sz="2400" b="1" dirty="0" smtClean="0"/>
              <a:t> si </a:t>
            </a:r>
            <a:r>
              <a:rPr lang="cs-CZ" sz="2400" b="1" dirty="0" err="1" smtClean="0"/>
              <a:t>časť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operačnej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pamäte</a:t>
            </a:r>
            <a:r>
              <a:rPr lang="cs-CZ" sz="2400" b="1" dirty="0" smtClean="0"/>
              <a:t> (nevýhoda)</a:t>
            </a:r>
            <a:endParaRPr lang="cs-CZ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29000"/>
            <a:ext cx="5717784" cy="329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4636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ODKAZY NA MONITORY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628800"/>
            <a:ext cx="8229600" cy="604664"/>
          </a:xfrm>
        </p:spPr>
        <p:txBody>
          <a:bodyPr/>
          <a:lstStyle/>
          <a:p>
            <a:r>
              <a:rPr lang="sk-SK" smtClean="0">
                <a:hlinkClick r:id="rId2"/>
              </a:rPr>
              <a:t>Parametre monitorov</a:t>
            </a:r>
            <a:endParaRPr lang="sk-SK"/>
          </a:p>
        </p:txBody>
      </p:sp>
      <p:sp>
        <p:nvSpPr>
          <p:cNvPr id="4" name="Zástupný symbol obsahu 2"/>
          <p:cNvSpPr txBox="1">
            <a:spLocks/>
          </p:cNvSpPr>
          <p:nvPr/>
        </p:nvSpPr>
        <p:spPr>
          <a:xfrm>
            <a:off x="395536" y="2780928"/>
            <a:ext cx="822960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mtClean="0">
                <a:hlinkClick r:id="rId3"/>
              </a:rPr>
              <a:t>Ako vybrať monitor</a:t>
            </a:r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2483768" y="393305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hlinkClick r:id="rId4"/>
              </a:rPr>
              <a:t>Monitory po ľudsky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8335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864" y="1340768"/>
            <a:ext cx="8229600" cy="11430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CRT MONITORY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Výsledok obrazu pre CRT monitor Hyundai Q770 ce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23682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ýsledok obrazu pre crt moni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420" y="3412543"/>
            <a:ext cx="2633771" cy="239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ýsledok obrazu pre crt moni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1785"/>
            <a:ext cx="2736685" cy="23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933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CRT</a:t>
            </a:r>
            <a:r>
              <a:rPr lang="sk-SK" sz="2800" b="1" dirty="0" smtClean="0">
                <a:solidFill>
                  <a:schemeClr val="bg1"/>
                </a:solidFill>
              </a:rPr>
              <a:t>(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Cathode Ray </a:t>
            </a:r>
            <a:r>
              <a:rPr lang="en-US" sz="2800" b="1" dirty="0" smtClean="0">
                <a:solidFill>
                  <a:schemeClr val="bg1"/>
                </a:solidFill>
              </a:rPr>
              <a:t>Tube</a:t>
            </a:r>
            <a:r>
              <a:rPr lang="sk-SK" sz="2800" b="1" dirty="0">
                <a:solidFill>
                  <a:schemeClr val="bg1"/>
                </a:solidFill>
              </a:rPr>
              <a:t>)-Katódová obrazovka</a:t>
            </a:r>
            <a:r>
              <a:rPr lang="sk-SK" sz="2800" dirty="0" smtClean="0"/>
              <a:t/>
            </a:r>
            <a:br>
              <a:rPr lang="sk-SK" sz="2800" dirty="0" smtClean="0"/>
            </a:br>
            <a:endParaRPr lang="en-US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100415"/>
            <a:ext cx="8229600" cy="3412976"/>
          </a:xfrm>
        </p:spPr>
        <p:txBody>
          <a:bodyPr>
            <a:normAutofit/>
          </a:bodyPr>
          <a:lstStyle/>
          <a:p>
            <a:r>
              <a:rPr lang="en-US" sz="2400" dirty="0" err="1"/>
              <a:t>Princíp</a:t>
            </a:r>
            <a:r>
              <a:rPr lang="en-US" sz="2400" dirty="0"/>
              <a:t> </a:t>
            </a:r>
            <a:r>
              <a:rPr lang="en-US" sz="2400" dirty="0" err="1"/>
              <a:t>zobrazenia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obrazovkovom</a:t>
            </a:r>
            <a:r>
              <a:rPr lang="en-US" sz="2400" dirty="0"/>
              <a:t> (</a:t>
            </a:r>
            <a:r>
              <a:rPr lang="en-US" sz="2400" dirty="0" smtClean="0"/>
              <a:t>CRT)</a:t>
            </a:r>
            <a:r>
              <a:rPr lang="sk-SK" sz="2400" dirty="0"/>
              <a:t> </a:t>
            </a:r>
            <a:endParaRPr lang="sk-SK" sz="2400" dirty="0" smtClean="0"/>
          </a:p>
          <a:p>
            <a:r>
              <a:rPr lang="en-US" sz="2400" dirty="0" err="1" smtClean="0"/>
              <a:t>monitore</a:t>
            </a:r>
            <a:r>
              <a:rPr lang="en-US" sz="2400" dirty="0" smtClean="0"/>
              <a:t> </a:t>
            </a:r>
            <a:r>
              <a:rPr lang="en-US" sz="2400" dirty="0"/>
              <a:t>je </a:t>
            </a:r>
            <a:r>
              <a:rPr lang="en-US" sz="2400" dirty="0" err="1"/>
              <a:t>rovnaký</a:t>
            </a:r>
            <a:r>
              <a:rPr lang="en-US" sz="2400" dirty="0"/>
              <a:t> </a:t>
            </a:r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pri</a:t>
            </a:r>
            <a:r>
              <a:rPr lang="en-US" sz="2400" dirty="0"/>
              <a:t> </a:t>
            </a:r>
            <a:r>
              <a:rPr lang="en-US" sz="2400" dirty="0" err="1"/>
              <a:t>televízii</a:t>
            </a:r>
            <a:r>
              <a:rPr lang="en-US" sz="2400" dirty="0"/>
              <a:t>. </a:t>
            </a:r>
            <a:endParaRPr lang="sk-SK" sz="2400" dirty="0" smtClean="0"/>
          </a:p>
          <a:p>
            <a:r>
              <a:rPr lang="en-US" sz="2400" dirty="0" err="1" smtClean="0"/>
              <a:t>Zobrazuje</a:t>
            </a:r>
            <a:r>
              <a:rPr lang="en-US" sz="2400" dirty="0" smtClean="0"/>
              <a:t> </a:t>
            </a:r>
            <a:r>
              <a:rPr lang="en-US" sz="2400" dirty="0" err="1"/>
              <a:t>obrazovka</a:t>
            </a:r>
            <a:r>
              <a:rPr lang="en-US" sz="2400" dirty="0"/>
              <a:t>, </a:t>
            </a:r>
            <a:r>
              <a:rPr lang="en-US" sz="2400" dirty="0" err="1"/>
              <a:t>čo</a:t>
            </a:r>
            <a:r>
              <a:rPr lang="en-US" sz="2400" dirty="0"/>
              <a:t> je </a:t>
            </a:r>
            <a:r>
              <a:rPr lang="en-US" sz="2400" dirty="0" err="1"/>
              <a:t>vlastne</a:t>
            </a:r>
            <a:r>
              <a:rPr lang="en-US" sz="2400" dirty="0"/>
              <a:t> </a:t>
            </a:r>
            <a:r>
              <a:rPr lang="en-US" sz="2400" dirty="0" err="1"/>
              <a:t>katódová</a:t>
            </a:r>
            <a:r>
              <a:rPr lang="en-US" sz="2400" dirty="0"/>
              <a:t> </a:t>
            </a:r>
            <a:endParaRPr lang="sk-SK" sz="2400" dirty="0" smtClean="0"/>
          </a:p>
          <a:p>
            <a:r>
              <a:rPr lang="en-US" sz="2400" dirty="0" err="1" smtClean="0"/>
              <a:t>trubica</a:t>
            </a:r>
            <a:r>
              <a:rPr lang="en-US" sz="2400" dirty="0" smtClean="0"/>
              <a:t> </a:t>
            </a:r>
            <a:r>
              <a:rPr lang="en-US" sz="2400" dirty="0" err="1"/>
              <a:t>premieňajúca</a:t>
            </a:r>
            <a:r>
              <a:rPr lang="en-US" sz="2400" dirty="0"/>
              <a:t> </a:t>
            </a:r>
            <a:r>
              <a:rPr lang="en-US" sz="2400" dirty="0" err="1"/>
              <a:t>vyžiarený</a:t>
            </a:r>
            <a:r>
              <a:rPr lang="en-US" sz="2400" dirty="0"/>
              <a:t> </a:t>
            </a:r>
            <a:r>
              <a:rPr lang="en-US" sz="2400" dirty="0" err="1"/>
              <a:t>elektrónový</a:t>
            </a:r>
            <a:r>
              <a:rPr lang="en-US" sz="2400" dirty="0"/>
              <a:t> </a:t>
            </a:r>
            <a:r>
              <a:rPr lang="en-US" sz="2400" dirty="0" err="1"/>
              <a:t>lúč</a:t>
            </a:r>
            <a:r>
              <a:rPr lang="en-US" sz="2400" dirty="0"/>
              <a:t> </a:t>
            </a:r>
            <a:r>
              <a:rPr lang="en-US" sz="2400" dirty="0" err="1"/>
              <a:t>pomocou</a:t>
            </a:r>
            <a:r>
              <a:rPr lang="en-US" sz="2400" dirty="0"/>
              <a:t> </a:t>
            </a:r>
            <a:r>
              <a:rPr lang="en-US" sz="2400" dirty="0" err="1"/>
              <a:t>vychyľovania</a:t>
            </a:r>
            <a:r>
              <a:rPr lang="en-US" sz="2400" dirty="0"/>
              <a:t> a </a:t>
            </a:r>
            <a:r>
              <a:rPr lang="en-US" sz="2400" dirty="0" err="1">
                <a:hlinkClick r:id="rId2" tooltip="Luminofor"/>
              </a:rPr>
              <a:t>luminoforu</a:t>
            </a:r>
            <a:r>
              <a:rPr lang="en-US" sz="2400" dirty="0"/>
              <a:t> 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viditeľný</a:t>
            </a:r>
            <a:r>
              <a:rPr lang="en-US" sz="2400" dirty="0"/>
              <a:t> </a:t>
            </a:r>
            <a:r>
              <a:rPr lang="en-US" sz="2400" dirty="0" err="1" smtClean="0"/>
              <a:t>obraz</a:t>
            </a:r>
            <a:endParaRPr lang="sk-SK" dirty="0" smtClean="0"/>
          </a:p>
          <a:p>
            <a:r>
              <a:rPr lang="en-US" sz="2400" dirty="0"/>
              <a:t>Na </a:t>
            </a:r>
            <a:r>
              <a:rPr lang="en-US" sz="2400" dirty="0" err="1"/>
              <a:t>rozdiel</a:t>
            </a:r>
            <a:r>
              <a:rPr lang="en-US" sz="2400" dirty="0"/>
              <a:t> od </a:t>
            </a:r>
            <a:r>
              <a:rPr lang="en-US" sz="2400" dirty="0" err="1">
                <a:hlinkClick r:id="rId3" tooltip="Televízor"/>
              </a:rPr>
              <a:t>televízora</a:t>
            </a:r>
            <a:r>
              <a:rPr lang="en-US" sz="2400" dirty="0"/>
              <a:t> </a:t>
            </a:r>
            <a:r>
              <a:rPr lang="en-US" sz="2400" dirty="0" err="1"/>
              <a:t>obvykle</a:t>
            </a:r>
            <a:r>
              <a:rPr lang="en-US" sz="2400" dirty="0"/>
              <a:t> </a:t>
            </a:r>
            <a:r>
              <a:rPr lang="en-US" sz="2400" dirty="0" err="1"/>
              <a:t>nie</a:t>
            </a:r>
            <a:r>
              <a:rPr lang="en-US" sz="2400" dirty="0"/>
              <a:t> je </a:t>
            </a:r>
            <a:r>
              <a:rPr lang="en-US" sz="2400" dirty="0" err="1"/>
              <a:t>vybavený</a:t>
            </a:r>
            <a:r>
              <a:rPr lang="en-US" sz="2400" dirty="0"/>
              <a:t> </a:t>
            </a:r>
            <a:r>
              <a:rPr lang="en-US" sz="2400" dirty="0" err="1"/>
              <a:t>vysokofrekvenčným</a:t>
            </a:r>
            <a:r>
              <a:rPr lang="en-US" sz="2400" dirty="0"/>
              <a:t> </a:t>
            </a:r>
            <a:r>
              <a:rPr lang="en-US" sz="2400" dirty="0" err="1"/>
              <a:t>vstupným</a:t>
            </a:r>
            <a:r>
              <a:rPr lang="en-US" sz="2400" dirty="0"/>
              <a:t> </a:t>
            </a:r>
            <a:r>
              <a:rPr lang="en-US" sz="2400" dirty="0" err="1"/>
              <a:t>obvodom</a:t>
            </a:r>
            <a:r>
              <a:rPr lang="en-US" sz="2400" dirty="0"/>
              <a:t>, resp. </a:t>
            </a:r>
            <a:r>
              <a:rPr lang="en-US" sz="2400" dirty="0" err="1">
                <a:hlinkClick r:id="rId4" tooltip="Tuner"/>
              </a:rPr>
              <a:t>tunerom</a:t>
            </a:r>
            <a:r>
              <a:rPr lang="en-US" sz="2400" dirty="0"/>
              <a:t>. </a:t>
            </a:r>
            <a:r>
              <a:rPr lang="en-US" sz="2400" dirty="0" err="1"/>
              <a:t>Signál</a:t>
            </a:r>
            <a:r>
              <a:rPr lang="en-US" sz="2400" dirty="0"/>
              <a:t> je do </a:t>
            </a:r>
            <a:r>
              <a:rPr lang="en-US" sz="2400" dirty="0" err="1"/>
              <a:t>monitora</a:t>
            </a:r>
            <a:r>
              <a:rPr lang="en-US" sz="2400" dirty="0"/>
              <a:t> </a:t>
            </a:r>
            <a:r>
              <a:rPr lang="en-US" sz="2400" dirty="0" err="1"/>
              <a:t>prenášaný</a:t>
            </a:r>
            <a:r>
              <a:rPr lang="en-US" sz="2400" dirty="0"/>
              <a:t> </a:t>
            </a:r>
            <a:r>
              <a:rPr lang="en-US" sz="2400" dirty="0" err="1">
                <a:hlinkClick r:id="rId5" tooltip="Analógový signál"/>
              </a:rPr>
              <a:t>analógovo</a:t>
            </a:r>
            <a:r>
              <a:rPr lang="en-US" sz="2400" dirty="0"/>
              <a:t> </a:t>
            </a:r>
            <a:r>
              <a:rPr lang="en-US" sz="2400" dirty="0" err="1"/>
              <a:t>alebo</a:t>
            </a:r>
            <a:r>
              <a:rPr lang="en-US" sz="2400" dirty="0"/>
              <a:t> </a:t>
            </a:r>
            <a:r>
              <a:rPr lang="en-US" sz="2400" dirty="0" err="1">
                <a:hlinkClick r:id="rId6" tooltip="Digitálny"/>
              </a:rPr>
              <a:t>digitálne</a:t>
            </a:r>
            <a:r>
              <a:rPr lang="en-US" sz="2400" dirty="0"/>
              <a:t>.</a:t>
            </a:r>
          </a:p>
        </p:txBody>
      </p:sp>
      <p:pic>
        <p:nvPicPr>
          <p:cNvPr id="4098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63" y="4365104"/>
            <a:ext cx="2304107" cy="165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925121" y="6037549"/>
            <a:ext cx="432048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Kliknutím na obrázok sa spustí video</a:t>
            </a:r>
            <a:endParaRPr lang="en-US" dirty="0"/>
          </a:p>
        </p:txBody>
      </p:sp>
      <p:pic>
        <p:nvPicPr>
          <p:cNvPr id="4100" name="Picture 4" descr="Výsledok obrazu pre katódové trubic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8680"/>
            <a:ext cx="218949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5794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Monitor typu CRT</a:t>
            </a:r>
            <a:endParaRPr 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5927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cs-CZ" altLang="en-US" dirty="0" smtClean="0"/>
              <a:t>Popis </a:t>
            </a:r>
            <a:r>
              <a:rPr lang="cs-CZ" altLang="en-US" dirty="0" err="1" smtClean="0"/>
              <a:t>monitora</a:t>
            </a:r>
            <a:r>
              <a:rPr lang="cs-CZ" altLang="en-US" dirty="0" smtClean="0"/>
              <a:t> CRT</a:t>
            </a:r>
          </a:p>
          <a:p>
            <a:pPr marL="457200" lvl="1" indent="-457200" eaLnBrk="1" hangingPunct="1">
              <a:defRPr/>
            </a:pPr>
            <a:r>
              <a:rPr lang="cs-CZ" altLang="en-US" sz="2400" dirty="0"/>
              <a:t>1 – </a:t>
            </a:r>
            <a:r>
              <a:rPr lang="cs-CZ" altLang="en-US" sz="2400" dirty="0" err="1" smtClean="0"/>
              <a:t>katóda</a:t>
            </a:r>
            <a:endParaRPr lang="cs-CZ" altLang="en-US" sz="2400" dirty="0"/>
          </a:p>
          <a:p>
            <a:pPr marL="457200" lvl="1" indent="-457200" eaLnBrk="1" hangingPunct="1">
              <a:defRPr/>
            </a:pPr>
            <a:r>
              <a:rPr lang="cs-CZ" altLang="en-US" sz="2400" dirty="0"/>
              <a:t>2 – </a:t>
            </a:r>
            <a:r>
              <a:rPr lang="cs-CZ" altLang="en-US" sz="2400" dirty="0" err="1" smtClean="0"/>
              <a:t>zväzok</a:t>
            </a:r>
            <a:r>
              <a:rPr lang="cs-CZ" altLang="en-US" sz="2400" dirty="0" smtClean="0"/>
              <a:t> </a:t>
            </a:r>
            <a:r>
              <a:rPr lang="cs-CZ" altLang="en-US" sz="2400" dirty="0" err="1" smtClean="0"/>
              <a:t>lúčov</a:t>
            </a:r>
            <a:endParaRPr lang="cs-CZ" altLang="en-US" sz="2400" dirty="0"/>
          </a:p>
          <a:p>
            <a:pPr marL="457200" lvl="1" indent="-457200" eaLnBrk="1" hangingPunct="1">
              <a:defRPr/>
            </a:pPr>
            <a:r>
              <a:rPr lang="cs-CZ" altLang="en-US" sz="2400" dirty="0"/>
              <a:t>3 – </a:t>
            </a:r>
            <a:r>
              <a:rPr lang="cs-CZ" altLang="en-US" sz="2400" dirty="0" err="1" smtClean="0"/>
              <a:t>zaostrovacie</a:t>
            </a:r>
            <a:r>
              <a:rPr lang="cs-CZ" altLang="en-US" sz="2400" dirty="0" smtClean="0"/>
              <a:t> </a:t>
            </a:r>
          </a:p>
          <a:p>
            <a:pPr marL="0" lvl="1" indent="0" eaLnBrk="1" hangingPunct="1">
              <a:buNone/>
              <a:defRPr/>
            </a:pPr>
            <a:r>
              <a:rPr lang="cs-CZ" altLang="en-US" sz="2400" dirty="0" smtClean="0"/>
              <a:t>           </a:t>
            </a:r>
            <a:r>
              <a:rPr lang="cs-CZ" altLang="en-US" sz="2400" dirty="0" err="1" smtClean="0"/>
              <a:t>cievky</a:t>
            </a:r>
            <a:endParaRPr lang="cs-CZ" altLang="en-US" sz="2400" dirty="0"/>
          </a:p>
          <a:p>
            <a:pPr marL="457200" lvl="1" indent="-457200" eaLnBrk="1" hangingPunct="1">
              <a:defRPr/>
            </a:pPr>
            <a:r>
              <a:rPr lang="cs-CZ" altLang="en-US" sz="2400" dirty="0"/>
              <a:t>4 – </a:t>
            </a:r>
            <a:r>
              <a:rPr lang="cs-CZ" altLang="en-US" sz="2400" dirty="0" err="1" smtClean="0"/>
              <a:t>vychyľovacie</a:t>
            </a:r>
            <a:endParaRPr lang="cs-CZ" altLang="en-US" sz="2400" dirty="0" smtClean="0"/>
          </a:p>
          <a:p>
            <a:pPr marL="0" lvl="1" indent="0" eaLnBrk="1" hangingPunct="1">
              <a:buNone/>
              <a:defRPr/>
            </a:pPr>
            <a:r>
              <a:rPr lang="cs-CZ" altLang="en-US" sz="2400" dirty="0" smtClean="0"/>
              <a:t>           </a:t>
            </a:r>
            <a:r>
              <a:rPr lang="cs-CZ" altLang="en-US" sz="2400" dirty="0" err="1" smtClean="0"/>
              <a:t>cievky</a:t>
            </a:r>
            <a:endParaRPr lang="cs-CZ" altLang="en-US" sz="2400" dirty="0"/>
          </a:p>
          <a:p>
            <a:pPr marL="457200" lvl="1" indent="-457200" eaLnBrk="1" hangingPunct="1">
              <a:defRPr/>
            </a:pPr>
            <a:r>
              <a:rPr lang="cs-CZ" altLang="en-US" sz="2400" dirty="0"/>
              <a:t>5 – </a:t>
            </a:r>
            <a:r>
              <a:rPr lang="cs-CZ" altLang="en-US" sz="2400" dirty="0" err="1" smtClean="0"/>
              <a:t>pripojenie</a:t>
            </a:r>
            <a:r>
              <a:rPr lang="cs-CZ" altLang="en-US" sz="2400" dirty="0" smtClean="0"/>
              <a:t>  </a:t>
            </a:r>
            <a:r>
              <a:rPr lang="cs-CZ" altLang="en-US" sz="2400" dirty="0" err="1" smtClean="0"/>
              <a:t>anódy</a:t>
            </a:r>
            <a:endParaRPr lang="cs-CZ" altLang="en-US" sz="2400" dirty="0"/>
          </a:p>
          <a:p>
            <a:pPr marL="457200" lvl="1" indent="-457200" eaLnBrk="1" hangingPunct="1">
              <a:defRPr/>
            </a:pPr>
            <a:r>
              <a:rPr lang="cs-CZ" altLang="en-US" sz="2400" dirty="0"/>
              <a:t>6 – maska</a:t>
            </a:r>
          </a:p>
          <a:p>
            <a:pPr marL="457200" lvl="1" indent="-457200" eaLnBrk="1" hangingPunct="1">
              <a:defRPr/>
            </a:pPr>
            <a:r>
              <a:rPr lang="cs-CZ" altLang="en-US" sz="2400" dirty="0"/>
              <a:t>7 – </a:t>
            </a:r>
            <a:r>
              <a:rPr lang="cs-CZ" altLang="en-US" sz="2400" dirty="0" err="1" smtClean="0"/>
              <a:t>luminofóry</a:t>
            </a:r>
            <a:endParaRPr lang="cs-CZ" altLang="en-US" sz="2400" dirty="0"/>
          </a:p>
          <a:p>
            <a:pPr marL="457200" lvl="1" indent="-457200" eaLnBrk="1" hangingPunct="1">
              <a:defRPr/>
            </a:pPr>
            <a:r>
              <a:rPr lang="cs-CZ" altLang="en-US" sz="2400" dirty="0"/>
              <a:t>8 – </a:t>
            </a:r>
            <a:r>
              <a:rPr lang="cs-CZ" altLang="en-US" sz="2400" dirty="0" smtClean="0"/>
              <a:t>detail obrazovky(</a:t>
            </a:r>
            <a:r>
              <a:rPr lang="cs-CZ" altLang="en-US" sz="2400" dirty="0" err="1" smtClean="0"/>
              <a:t>maska+luminofóry</a:t>
            </a:r>
            <a:r>
              <a:rPr lang="cs-CZ" altLang="en-US" sz="2400" dirty="0" smtClean="0"/>
              <a:t>)</a:t>
            </a:r>
            <a:endParaRPr lang="cs-CZ" altLang="en-US" sz="2400" dirty="0"/>
          </a:p>
          <a:p>
            <a:pPr marL="457200" lvl="1" indent="0" eaLnBrk="1" hangingPunct="1">
              <a:buFont typeface="Arial" pitchFamily="34" charset="0"/>
              <a:buNone/>
              <a:defRPr/>
            </a:pPr>
            <a:endParaRPr lang="cs-CZ" altLang="en-US" dirty="0" smtClean="0"/>
          </a:p>
          <a:p>
            <a:pPr eaLnBrk="1" hangingPunct="1">
              <a:defRPr/>
            </a:pPr>
            <a:endParaRPr lang="en-US" altLang="en-US" dirty="0" smtClean="0"/>
          </a:p>
        </p:txBody>
      </p:sp>
      <p:pic>
        <p:nvPicPr>
          <p:cNvPr id="23556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1052736"/>
            <a:ext cx="5349875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9680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sk-SK" dirty="0" err="1" smtClean="0"/>
              <a:t>Crt</a:t>
            </a:r>
            <a:r>
              <a:rPr lang="sk-SK" dirty="0" smtClean="0"/>
              <a:t> monitor</a:t>
            </a:r>
            <a:endParaRPr lang="sk-SK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95053"/>
            <a:ext cx="5400600" cy="5366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Výsledok obrázka pre parame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96661"/>
            <a:ext cx="2831140" cy="144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8071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Animácia lúča  CRT</a:t>
            </a:r>
            <a:endParaRPr lang="en-US" dirty="0"/>
          </a:p>
        </p:txBody>
      </p:sp>
      <p:pic>
        <p:nvPicPr>
          <p:cNvPr id="23554" name="Picture 2" descr="Súvisiaci obr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54576"/>
            <a:ext cx="6096000" cy="43148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8739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" y="1124744"/>
            <a:ext cx="724852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8336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latin typeface="Comic Sans MS" pitchFamily="66" charset="0"/>
              </a:rPr>
              <a:t>Typy </a:t>
            </a:r>
            <a:r>
              <a:rPr lang="cs-CZ" dirty="0" err="1" smtClean="0">
                <a:latin typeface="Comic Sans MS" pitchFamily="66" charset="0"/>
              </a:rPr>
              <a:t>farevných</a:t>
            </a:r>
            <a:r>
              <a:rPr lang="cs-CZ" dirty="0" smtClean="0">
                <a:latin typeface="Comic Sans MS" pitchFamily="66" charset="0"/>
              </a:rPr>
              <a:t> </a:t>
            </a:r>
            <a:r>
              <a:rPr lang="cs-CZ" dirty="0" err="1" smtClean="0">
                <a:latin typeface="Comic Sans MS" pitchFamily="66" charset="0"/>
              </a:rPr>
              <a:t>monitorov</a:t>
            </a:r>
            <a:endParaRPr lang="cs-CZ" dirty="0" smtClean="0">
              <a:latin typeface="Comic Sans MS" pitchFamily="66" charset="0"/>
            </a:endParaRP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cs-CZ" sz="2400" dirty="0" smtClean="0">
                <a:latin typeface="Comic Sans MS" pitchFamily="66" charset="0"/>
              </a:rPr>
              <a:t>delta – otvory v </a:t>
            </a:r>
            <a:r>
              <a:rPr lang="cs-CZ" sz="2400" dirty="0" err="1" smtClean="0">
                <a:latin typeface="Comic Sans MS" pitchFamily="66" charset="0"/>
              </a:rPr>
              <a:t>maske</a:t>
            </a:r>
            <a:r>
              <a:rPr lang="cs-CZ" sz="2400" dirty="0" smtClean="0">
                <a:latin typeface="Comic Sans MS" pitchFamily="66" charset="0"/>
              </a:rPr>
              <a:t> kruhové,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400" dirty="0" smtClean="0">
                <a:latin typeface="Comic Sans MS" pitchFamily="66" charset="0"/>
              </a:rPr>
              <a:t>		</a:t>
            </a:r>
            <a:r>
              <a:rPr lang="cs-CZ" sz="2400" dirty="0" err="1" smtClean="0">
                <a:latin typeface="Comic Sans MS" pitchFamily="66" charset="0"/>
              </a:rPr>
              <a:t>usporiadané</a:t>
            </a:r>
            <a:r>
              <a:rPr lang="cs-CZ" sz="2400" dirty="0" smtClean="0">
                <a:latin typeface="Comic Sans MS" pitchFamily="66" charset="0"/>
              </a:rPr>
              <a:t> do </a:t>
            </a:r>
            <a:r>
              <a:rPr lang="cs-CZ" sz="2400" dirty="0" err="1" smtClean="0">
                <a:latin typeface="Comic Sans MS" pitchFamily="66" charset="0"/>
              </a:rPr>
              <a:t>trojúholníka</a:t>
            </a:r>
            <a:endParaRPr lang="cs-CZ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400" dirty="0" smtClean="0">
                <a:latin typeface="Comic Sans MS" pitchFamily="66" charset="0"/>
              </a:rPr>
              <a:t>		- </a:t>
            </a:r>
            <a:r>
              <a:rPr lang="cs-CZ" sz="2400" dirty="0" err="1" smtClean="0">
                <a:latin typeface="Comic Sans MS" pitchFamily="66" charset="0"/>
              </a:rPr>
              <a:t>nekvalitný</a:t>
            </a:r>
            <a:r>
              <a:rPr lang="cs-CZ" sz="2400" dirty="0" smtClean="0">
                <a:latin typeface="Comic Sans MS" pitchFamily="66" charset="0"/>
              </a:rPr>
              <a:t> obraz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cs-CZ" sz="2400" dirty="0" err="1" smtClean="0">
                <a:latin typeface="Comic Sans MS" pitchFamily="66" charset="0"/>
              </a:rPr>
              <a:t>inline</a:t>
            </a:r>
            <a:r>
              <a:rPr lang="cs-CZ" sz="2400" dirty="0" smtClean="0">
                <a:latin typeface="Comic Sans MS" pitchFamily="66" charset="0"/>
              </a:rPr>
              <a:t> – </a:t>
            </a:r>
            <a:r>
              <a:rPr lang="cs-CZ" sz="2400" dirty="0" err="1" smtClean="0">
                <a:latin typeface="Comic Sans MS" pitchFamily="66" charset="0"/>
              </a:rPr>
              <a:t>luminofóry</a:t>
            </a:r>
            <a:r>
              <a:rPr lang="cs-CZ" sz="2400" dirty="0" smtClean="0">
                <a:latin typeface="Comic Sans MS" pitchFamily="66" charset="0"/>
              </a:rPr>
              <a:t> nanesené  </a:t>
            </a:r>
            <a:r>
              <a:rPr lang="cs-CZ" sz="2400" dirty="0" err="1" smtClean="0">
                <a:latin typeface="Comic Sans MS" pitchFamily="66" charset="0"/>
              </a:rPr>
              <a:t>vedľa</a:t>
            </a:r>
            <a:endParaRPr lang="cs-CZ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400" dirty="0" smtClean="0">
                <a:latin typeface="Comic Sans MS" pitchFamily="66" charset="0"/>
              </a:rPr>
              <a:t>	</a:t>
            </a:r>
            <a:r>
              <a:rPr lang="cs-CZ" sz="2400" dirty="0" err="1" smtClean="0">
                <a:latin typeface="Comic Sans MS" pitchFamily="66" charset="0"/>
              </a:rPr>
              <a:t>seba</a:t>
            </a:r>
            <a:r>
              <a:rPr lang="cs-CZ" sz="2400" dirty="0" smtClean="0">
                <a:latin typeface="Comic Sans MS" pitchFamily="66" charset="0"/>
              </a:rPr>
              <a:t>, otvory v </a:t>
            </a:r>
            <a:r>
              <a:rPr lang="cs-CZ" sz="2400" dirty="0" err="1" smtClean="0">
                <a:latin typeface="Comic Sans MS" pitchFamily="66" charset="0"/>
              </a:rPr>
              <a:t>maske</a:t>
            </a:r>
            <a:r>
              <a:rPr lang="cs-CZ" sz="2400" dirty="0" smtClean="0">
                <a:latin typeface="Comic Sans MS" pitchFamily="66" charset="0"/>
              </a:rPr>
              <a:t> tvaru </a:t>
            </a:r>
            <a:r>
              <a:rPr lang="cs-CZ" sz="2400" dirty="0" err="1" smtClean="0">
                <a:latin typeface="Comic Sans MS" pitchFamily="66" charset="0"/>
              </a:rPr>
              <a:t>obdľžnika</a:t>
            </a:r>
            <a:endParaRPr lang="cs-CZ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400" dirty="0" smtClean="0">
                <a:latin typeface="Comic Sans MS" pitchFamily="66" charset="0"/>
              </a:rPr>
              <a:t>		- </a:t>
            </a:r>
            <a:r>
              <a:rPr lang="cs-CZ" sz="2400" dirty="0" err="1" smtClean="0">
                <a:latin typeface="Comic Sans MS" pitchFamily="66" charset="0"/>
              </a:rPr>
              <a:t>najrozšíenejšie</a:t>
            </a:r>
            <a:endParaRPr lang="cs-CZ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cs-CZ" sz="2400" dirty="0" err="1" smtClean="0">
                <a:latin typeface="Comic Sans MS" pitchFamily="66" charset="0"/>
              </a:rPr>
              <a:t>trinitron</a:t>
            </a:r>
            <a:r>
              <a:rPr lang="cs-CZ" sz="2400" dirty="0" smtClean="0">
                <a:latin typeface="Comic Sans MS" pitchFamily="66" charset="0"/>
              </a:rPr>
              <a:t> – luminofory nanesené v </a:t>
            </a:r>
            <a:r>
              <a:rPr lang="cs-CZ" sz="2400" dirty="0" err="1" smtClean="0">
                <a:latin typeface="Comic Sans MS" pitchFamily="66" charset="0"/>
              </a:rPr>
              <a:t>rade</a:t>
            </a:r>
            <a:r>
              <a:rPr lang="cs-CZ" sz="2400" dirty="0" smtClean="0">
                <a:latin typeface="Comic Sans MS" pitchFamily="66" charset="0"/>
              </a:rPr>
              <a:t> vedla </a:t>
            </a:r>
            <a:r>
              <a:rPr lang="cs-CZ" sz="2400" dirty="0" err="1" smtClean="0">
                <a:latin typeface="Comic Sans MS" pitchFamily="66" charset="0"/>
              </a:rPr>
              <a:t>seba</a:t>
            </a:r>
            <a:endParaRPr lang="cs-CZ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400" dirty="0" smtClean="0">
                <a:latin typeface="Comic Sans MS" pitchFamily="66" charset="0"/>
              </a:rPr>
              <a:t>	- otvory v </a:t>
            </a:r>
            <a:r>
              <a:rPr lang="cs-CZ" sz="2400" dirty="0" err="1" smtClean="0">
                <a:latin typeface="Comic Sans MS" pitchFamily="66" charset="0"/>
              </a:rPr>
              <a:t>maske</a:t>
            </a:r>
            <a:r>
              <a:rPr lang="cs-CZ" sz="2400" dirty="0" smtClean="0">
                <a:latin typeface="Comic Sans MS" pitchFamily="66" charset="0"/>
              </a:rPr>
              <a:t> </a:t>
            </a:r>
            <a:r>
              <a:rPr lang="cs-CZ" sz="2400" dirty="0" err="1" smtClean="0">
                <a:latin typeface="Comic Sans MS" pitchFamily="66" charset="0"/>
              </a:rPr>
              <a:t>nie</a:t>
            </a:r>
            <a:r>
              <a:rPr lang="cs-CZ" sz="2400" dirty="0" smtClean="0">
                <a:latin typeface="Comic Sans MS" pitchFamily="66" charset="0"/>
              </a:rPr>
              <a:t> sú </a:t>
            </a:r>
            <a:r>
              <a:rPr lang="cs-CZ" sz="2400" dirty="0" err="1" smtClean="0">
                <a:latin typeface="Comic Sans MS" pitchFamily="66" charset="0"/>
              </a:rPr>
              <a:t>priečne</a:t>
            </a:r>
            <a:r>
              <a:rPr lang="cs-CZ" sz="2400" dirty="0" smtClean="0">
                <a:latin typeface="Comic Sans MS" pitchFamily="66" charset="0"/>
              </a:rPr>
              <a:t> </a:t>
            </a:r>
            <a:r>
              <a:rPr lang="cs-CZ" sz="2400" dirty="0" err="1" smtClean="0">
                <a:latin typeface="Comic Sans MS" pitchFamily="66" charset="0"/>
              </a:rPr>
              <a:t>prerušené</a:t>
            </a:r>
            <a:r>
              <a:rPr lang="cs-CZ" sz="2400" dirty="0" smtClean="0">
                <a:latin typeface="Comic Sans MS" pitchFamily="66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400" dirty="0" smtClean="0">
                <a:latin typeface="Comic Sans MS" pitchFamily="66" charset="0"/>
              </a:rPr>
              <a:t>	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>
                <a:latin typeface="Comic Sans MS" pitchFamily="66" charset="0"/>
              </a:rPr>
              <a:t>		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550" y="1556792"/>
            <a:ext cx="1399238" cy="141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87" y="2975645"/>
            <a:ext cx="2073052" cy="163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462" y="8563211"/>
            <a:ext cx="3827686" cy="281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116" y="5299478"/>
            <a:ext cx="1411537" cy="155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4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2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2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2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2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2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2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</a:rPr>
              <a:t>Výhody a nevýhody CRT</a:t>
            </a:r>
            <a:endParaRPr lang="cs-CZ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6576" indent="0">
              <a:buNone/>
            </a:pPr>
            <a:r>
              <a:rPr lang="cs-CZ" dirty="0" smtClean="0">
                <a:solidFill>
                  <a:schemeClr val="accent2"/>
                </a:solidFill>
              </a:rPr>
              <a:t>Výhody: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 err="1" smtClean="0"/>
              <a:t>verné</a:t>
            </a:r>
            <a:r>
              <a:rPr lang="cs-CZ" sz="1800" dirty="0" smtClean="0"/>
              <a:t> </a:t>
            </a:r>
            <a:r>
              <a:rPr lang="cs-CZ" sz="1800" dirty="0" err="1" smtClean="0"/>
              <a:t>zobrazenie</a:t>
            </a:r>
            <a:r>
              <a:rPr lang="cs-CZ" sz="1800" dirty="0" smtClean="0"/>
              <a:t> </a:t>
            </a:r>
            <a:r>
              <a:rPr lang="cs-CZ" sz="1800" dirty="0" err="1" smtClean="0"/>
              <a:t>farieb</a:t>
            </a:r>
            <a:endParaRPr lang="cs-CZ" sz="1800" dirty="0" smtClean="0"/>
          </a:p>
          <a:p>
            <a:pPr>
              <a:buFont typeface="Arial" pitchFamily="34" charset="0"/>
              <a:buChar char="•"/>
            </a:pPr>
            <a:r>
              <a:rPr lang="cs-CZ" sz="1800" dirty="0" err="1" smtClean="0"/>
              <a:t>vynikajúce</a:t>
            </a:r>
            <a:r>
              <a:rPr lang="cs-CZ" sz="1800" dirty="0" smtClean="0"/>
              <a:t> </a:t>
            </a:r>
            <a:r>
              <a:rPr lang="cs-CZ" sz="1800" dirty="0" err="1" smtClean="0"/>
              <a:t>pozorovacie</a:t>
            </a:r>
            <a:r>
              <a:rPr lang="cs-CZ" sz="1800" dirty="0" smtClean="0"/>
              <a:t> uhly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 err="1" smtClean="0"/>
              <a:t>rýchla</a:t>
            </a:r>
            <a:r>
              <a:rPr lang="cs-CZ" sz="1800" dirty="0" smtClean="0"/>
              <a:t> </a:t>
            </a:r>
            <a:r>
              <a:rPr lang="cs-CZ" sz="1800" dirty="0" err="1" smtClean="0"/>
              <a:t>odozva</a:t>
            </a:r>
            <a:endParaRPr lang="cs-CZ" sz="1800" dirty="0" smtClean="0"/>
          </a:p>
          <a:p>
            <a:pPr>
              <a:buFont typeface="Arial" pitchFamily="34" charset="0"/>
              <a:buChar char="•"/>
            </a:pPr>
            <a:r>
              <a:rPr lang="cs-CZ" sz="1800" dirty="0" smtClean="0"/>
              <a:t>Vysoký </a:t>
            </a:r>
            <a:r>
              <a:rPr lang="cs-CZ" sz="1800" dirty="0" err="1" smtClean="0"/>
              <a:t>kontrastný</a:t>
            </a:r>
            <a:r>
              <a:rPr lang="cs-CZ" sz="1800" dirty="0" smtClean="0"/>
              <a:t> </a:t>
            </a:r>
            <a:r>
              <a:rPr lang="cs-CZ" sz="1800" dirty="0" err="1" smtClean="0"/>
              <a:t>pomer</a:t>
            </a:r>
            <a:r>
              <a:rPr lang="cs-CZ" sz="18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/>
              <a:t>Sú schopné </a:t>
            </a:r>
            <a:r>
              <a:rPr lang="cs-CZ" sz="1800" dirty="0" err="1"/>
              <a:t>zobraziť</a:t>
            </a:r>
            <a:r>
              <a:rPr lang="cs-CZ" sz="1800" dirty="0"/>
              <a:t> </a:t>
            </a:r>
            <a:r>
              <a:rPr lang="cs-CZ" sz="1800" dirty="0" err="1"/>
              <a:t>natívne</a:t>
            </a:r>
            <a:r>
              <a:rPr lang="cs-CZ" sz="1800" dirty="0"/>
              <a:t> </a:t>
            </a:r>
            <a:r>
              <a:rPr lang="cs-CZ" sz="1800" dirty="0" err="1"/>
              <a:t>niekoľko</a:t>
            </a:r>
            <a:r>
              <a:rPr lang="cs-CZ" sz="1800" dirty="0"/>
              <a:t> rozlišení </a:t>
            </a:r>
            <a:r>
              <a:rPr lang="cs-CZ" sz="1800" dirty="0" err="1"/>
              <a:t>pri</a:t>
            </a:r>
            <a:r>
              <a:rPr lang="cs-CZ" sz="1800" dirty="0"/>
              <a:t> </a:t>
            </a:r>
            <a:r>
              <a:rPr lang="cs-CZ" sz="1800" dirty="0" err="1"/>
              <a:t>rôznej</a:t>
            </a:r>
            <a:r>
              <a:rPr lang="cs-CZ" sz="1800" dirty="0"/>
              <a:t> </a:t>
            </a:r>
            <a:r>
              <a:rPr lang="cs-CZ" sz="1800" dirty="0" err="1"/>
              <a:t>obnovovacej</a:t>
            </a:r>
            <a:r>
              <a:rPr lang="cs-CZ" sz="1800" dirty="0"/>
              <a:t> </a:t>
            </a:r>
            <a:r>
              <a:rPr lang="cs-CZ" sz="1800" dirty="0" err="1"/>
              <a:t>frekvencií</a:t>
            </a:r>
            <a:r>
              <a:rPr lang="cs-CZ" sz="1800" dirty="0"/>
              <a:t>(bez </a:t>
            </a:r>
            <a:r>
              <a:rPr lang="cs-CZ" sz="1800" dirty="0" err="1"/>
              <a:t>rozostrenia</a:t>
            </a:r>
            <a:r>
              <a:rPr lang="cs-CZ" sz="1800" dirty="0"/>
              <a:t>)</a:t>
            </a:r>
          </a:p>
          <a:p>
            <a:pPr>
              <a:buFont typeface="Arial" pitchFamily="34" charset="0"/>
              <a:buChar char="•"/>
            </a:pPr>
            <a:endParaRPr lang="cs-CZ" sz="1800" dirty="0" smtClean="0"/>
          </a:p>
          <a:p>
            <a:pPr marL="36576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Nevýhody: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 err="1" smtClean="0"/>
              <a:t>Veľké</a:t>
            </a:r>
            <a:r>
              <a:rPr lang="cs-CZ" sz="1800" dirty="0" smtClean="0"/>
              <a:t> </a:t>
            </a:r>
            <a:r>
              <a:rPr lang="cs-CZ" sz="1800" dirty="0" err="1" smtClean="0"/>
              <a:t>rozmery</a:t>
            </a:r>
            <a:r>
              <a:rPr lang="cs-CZ" sz="1800" dirty="0" smtClean="0"/>
              <a:t>, 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 smtClean="0"/>
              <a:t>hmotnost 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 err="1" smtClean="0"/>
              <a:t>spotreba</a:t>
            </a:r>
            <a:endParaRPr lang="cs-CZ" sz="1800" dirty="0" smtClean="0"/>
          </a:p>
          <a:p>
            <a:pPr>
              <a:buFont typeface="Arial" pitchFamily="34" charset="0"/>
              <a:buChar char="•"/>
            </a:pPr>
            <a:r>
              <a:rPr lang="cs-CZ" sz="1800" dirty="0" err="1" smtClean="0"/>
              <a:t>Blikanie</a:t>
            </a:r>
            <a:r>
              <a:rPr lang="cs-CZ" sz="1800" dirty="0" smtClean="0"/>
              <a:t> </a:t>
            </a:r>
            <a:r>
              <a:rPr lang="cs-CZ" sz="1800" dirty="0" err="1" smtClean="0"/>
              <a:t>podľa</a:t>
            </a:r>
            <a:r>
              <a:rPr lang="cs-CZ" sz="1800" dirty="0" smtClean="0"/>
              <a:t> </a:t>
            </a:r>
            <a:r>
              <a:rPr lang="cs-CZ" sz="1800" dirty="0" err="1" smtClean="0"/>
              <a:t>obnovovacej</a:t>
            </a:r>
            <a:r>
              <a:rPr lang="cs-CZ" sz="1800" dirty="0" smtClean="0"/>
              <a:t> </a:t>
            </a:r>
            <a:r>
              <a:rPr lang="cs-CZ" sz="1800" dirty="0" err="1" smtClean="0"/>
              <a:t>frekvencie</a:t>
            </a:r>
            <a:r>
              <a:rPr lang="cs-CZ" sz="18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 err="1" smtClean="0"/>
              <a:t>Citlivosť</a:t>
            </a:r>
            <a:r>
              <a:rPr lang="cs-CZ" sz="1800" dirty="0" smtClean="0"/>
              <a:t> na </a:t>
            </a:r>
            <a:r>
              <a:rPr lang="cs-CZ" sz="1800" dirty="0" err="1" smtClean="0"/>
              <a:t>rušenie</a:t>
            </a:r>
            <a:r>
              <a:rPr lang="cs-CZ" sz="1800" dirty="0" smtClean="0"/>
              <a:t> </a:t>
            </a:r>
            <a:r>
              <a:rPr lang="cs-CZ" sz="1800" dirty="0" err="1" smtClean="0"/>
              <a:t>vonkajším</a:t>
            </a:r>
            <a:r>
              <a:rPr lang="cs-CZ" sz="1800" dirty="0" smtClean="0"/>
              <a:t> </a:t>
            </a:r>
            <a:r>
              <a:rPr lang="cs-CZ" sz="1800" dirty="0" err="1" smtClean="0"/>
              <a:t>mag.polľom</a:t>
            </a:r>
            <a:endParaRPr lang="cs-CZ" sz="1800" dirty="0" smtClean="0"/>
          </a:p>
          <a:p>
            <a:pPr>
              <a:buFont typeface="Arial" pitchFamily="34" charset="0"/>
              <a:buChar char="•"/>
            </a:pPr>
            <a:r>
              <a:rPr lang="cs-CZ" sz="1800" dirty="0"/>
              <a:t>Geometrické zkreslení u neplochých CRT </a:t>
            </a:r>
            <a:r>
              <a:rPr lang="cs-CZ" sz="1800" dirty="0" err="1"/>
              <a:t>monitorov</a:t>
            </a:r>
            <a:endParaRPr lang="cs-CZ" sz="1800" dirty="0"/>
          </a:p>
          <a:p>
            <a:pPr>
              <a:buFont typeface="Arial" pitchFamily="34" charset="0"/>
              <a:buChar char="•"/>
            </a:pPr>
            <a:endParaRPr lang="cs-CZ" sz="1800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24578" name="Picture 2" descr="Výsledok obrázka pre crt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01008"/>
            <a:ext cx="334031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Výhody a nevýhody CRT</a:t>
            </a:r>
            <a:endParaRPr lang="cs-CZ" dirty="0"/>
          </a:p>
        </p:txBody>
      </p:sp>
      <p:sp>
        <p:nvSpPr>
          <p:cNvPr id="11" name="BlokTextu 10"/>
          <p:cNvSpPr txBox="1"/>
          <p:nvPr/>
        </p:nvSpPr>
        <p:spPr>
          <a:xfrm>
            <a:off x="539552" y="1196752"/>
            <a:ext cx="82809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sk-SK" dirty="0" smtClean="0"/>
              <a:t> </a:t>
            </a:r>
            <a:r>
              <a:rPr lang="en-US" dirty="0" err="1" smtClean="0"/>
              <a:t>Výhodou</a:t>
            </a:r>
            <a:r>
              <a:rPr lang="en-US" dirty="0" smtClean="0"/>
              <a:t> </a:t>
            </a:r>
            <a:r>
              <a:rPr lang="en-US" dirty="0"/>
              <a:t>je </a:t>
            </a:r>
            <a:r>
              <a:rPr lang="en-US" dirty="0" err="1"/>
              <a:t>možnosť</a:t>
            </a:r>
            <a:r>
              <a:rPr lang="en-US" dirty="0"/>
              <a:t> </a:t>
            </a:r>
            <a:r>
              <a:rPr lang="en-US" dirty="0" err="1"/>
              <a:t>zmeny</a:t>
            </a:r>
            <a:r>
              <a:rPr lang="en-US" dirty="0"/>
              <a:t> </a:t>
            </a:r>
            <a:r>
              <a:rPr lang="en-US" dirty="0" err="1"/>
              <a:t>veľkosti</a:t>
            </a:r>
            <a:r>
              <a:rPr lang="en-US" dirty="0"/>
              <a:t> </a:t>
            </a:r>
            <a:r>
              <a:rPr lang="en-US" dirty="0" err="1"/>
              <a:t>bodu</a:t>
            </a:r>
            <a:r>
              <a:rPr lang="en-US" dirty="0"/>
              <a:t> – je </a:t>
            </a:r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zobrazovať</a:t>
            </a:r>
            <a:r>
              <a:rPr lang="en-US" dirty="0"/>
              <a:t> v </a:t>
            </a:r>
            <a:r>
              <a:rPr lang="en-US" dirty="0" err="1"/>
              <a:t>rôznych</a:t>
            </a:r>
            <a:r>
              <a:rPr lang="en-US" dirty="0"/>
              <a:t> </a:t>
            </a:r>
            <a:r>
              <a:rPr lang="en-US" dirty="0" err="1"/>
              <a:t>rozlíšeniach</a:t>
            </a:r>
            <a:r>
              <a:rPr lang="en-US" dirty="0"/>
              <a:t>, </a:t>
            </a:r>
            <a:r>
              <a:rPr lang="en-US" dirty="0" err="1"/>
              <a:t>stabilný</a:t>
            </a:r>
            <a:r>
              <a:rPr lang="en-US" dirty="0"/>
              <a:t> </a:t>
            </a:r>
            <a:r>
              <a:rPr lang="en-US" dirty="0" err="1"/>
              <a:t>obraz</a:t>
            </a:r>
            <a:r>
              <a:rPr lang="en-US" dirty="0"/>
              <a:t>, </a:t>
            </a:r>
            <a:r>
              <a:rPr lang="en-US" dirty="0" err="1"/>
              <a:t>možnosť</a:t>
            </a:r>
            <a:r>
              <a:rPr lang="en-US" dirty="0"/>
              <a:t> </a:t>
            </a:r>
            <a:r>
              <a:rPr lang="en-US" dirty="0" err="1"/>
              <a:t>meniť</a:t>
            </a:r>
            <a:r>
              <a:rPr lang="en-US" dirty="0"/>
              <a:t> </a:t>
            </a:r>
            <a:r>
              <a:rPr lang="en-US" dirty="0" err="1"/>
              <a:t>teplotu</a:t>
            </a:r>
            <a:r>
              <a:rPr lang="en-US" dirty="0"/>
              <a:t> </a:t>
            </a:r>
            <a:r>
              <a:rPr lang="en-US" dirty="0" err="1"/>
              <a:t>farieb</a:t>
            </a:r>
            <a:r>
              <a:rPr lang="en-US" dirty="0"/>
              <a:t>, </a:t>
            </a:r>
            <a:r>
              <a:rPr lang="en-US" dirty="0" err="1"/>
              <a:t>kalibrovať</a:t>
            </a:r>
            <a:r>
              <a:rPr lang="en-US" dirty="0"/>
              <a:t> </a:t>
            </a:r>
            <a:r>
              <a:rPr lang="en-US" dirty="0" err="1"/>
              <a:t>farby</a:t>
            </a:r>
            <a:r>
              <a:rPr lang="en-US" dirty="0"/>
              <a:t>, </a:t>
            </a:r>
            <a:r>
              <a:rPr lang="en-US" dirty="0" err="1"/>
              <a:t>meniť</a:t>
            </a:r>
            <a:r>
              <a:rPr lang="en-US" dirty="0"/>
              <a:t> </a:t>
            </a:r>
            <a:r>
              <a:rPr lang="en-US" dirty="0" err="1"/>
              <a:t>geometriu</a:t>
            </a:r>
            <a:r>
              <a:rPr lang="en-US" dirty="0"/>
              <a:t> </a:t>
            </a:r>
            <a:r>
              <a:rPr lang="en-US" dirty="0" err="1"/>
              <a:t>obrazu</a:t>
            </a:r>
            <a:r>
              <a:rPr lang="en-US" dirty="0"/>
              <a:t>. </a:t>
            </a:r>
            <a:endParaRPr lang="sk-SK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Monitor </a:t>
            </a:r>
            <a:r>
              <a:rPr lang="en-US" dirty="0" err="1"/>
              <a:t>nemá</a:t>
            </a:r>
            <a:r>
              <a:rPr lang="en-US" dirty="0"/>
              <a:t> </a:t>
            </a:r>
            <a:r>
              <a:rPr lang="en-US" dirty="0" err="1"/>
              <a:t>takmer</a:t>
            </a:r>
            <a:r>
              <a:rPr lang="en-US" dirty="0"/>
              <a:t> </a:t>
            </a:r>
            <a:r>
              <a:rPr lang="en-US" dirty="0" err="1"/>
              <a:t>žiadnu</a:t>
            </a:r>
            <a:r>
              <a:rPr lang="en-US" dirty="0"/>
              <a:t> </a:t>
            </a:r>
            <a:r>
              <a:rPr lang="en-US" dirty="0" err="1"/>
              <a:t>zotrvačnosť</a:t>
            </a:r>
            <a:r>
              <a:rPr lang="en-US" dirty="0"/>
              <a:t>. </a:t>
            </a:r>
            <a:endParaRPr lang="sk-SK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 err="1"/>
              <a:t>Dôležitou</a:t>
            </a:r>
            <a:r>
              <a:rPr lang="en-US" dirty="0"/>
              <a:t> je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cena</a:t>
            </a:r>
            <a:r>
              <a:rPr lang="en-US" dirty="0"/>
              <a:t> –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keď</a:t>
            </a:r>
            <a:r>
              <a:rPr lang="en-US" dirty="0"/>
              <a:t> </a:t>
            </a:r>
            <a:r>
              <a:rPr lang="en-US" dirty="0" err="1"/>
              <a:t>cenový</a:t>
            </a:r>
            <a:r>
              <a:rPr lang="en-US" dirty="0"/>
              <a:t> </a:t>
            </a:r>
            <a:r>
              <a:rPr lang="en-US" dirty="0" err="1"/>
              <a:t>pokles</a:t>
            </a:r>
            <a:r>
              <a:rPr lang="en-US" dirty="0"/>
              <a:t> LCD </a:t>
            </a:r>
            <a:r>
              <a:rPr lang="en-US" dirty="0" err="1"/>
              <a:t>vytláča</a:t>
            </a:r>
            <a:r>
              <a:rPr lang="en-US" dirty="0"/>
              <a:t> </a:t>
            </a:r>
            <a:r>
              <a:rPr lang="en-US" dirty="0" err="1"/>
              <a:t>túto</a:t>
            </a:r>
            <a:r>
              <a:rPr lang="en-US" dirty="0"/>
              <a:t> </a:t>
            </a:r>
            <a:r>
              <a:rPr lang="en-US" dirty="0" err="1"/>
              <a:t>výhodu</a:t>
            </a:r>
            <a:r>
              <a:rPr lang="en-US" dirty="0" smtClean="0"/>
              <a:t>. </a:t>
            </a:r>
            <a:endParaRPr lang="sk-SK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 err="1" smtClean="0"/>
              <a:t>Nevýhodou</a:t>
            </a:r>
            <a:r>
              <a:rPr lang="en-US" dirty="0" smtClean="0"/>
              <a:t>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veľké</a:t>
            </a:r>
            <a:r>
              <a:rPr lang="en-US" dirty="0"/>
              <a:t> </a:t>
            </a:r>
            <a:r>
              <a:rPr lang="en-US" dirty="0" err="1"/>
              <a:t>rozmery</a:t>
            </a:r>
            <a:r>
              <a:rPr lang="en-US" dirty="0"/>
              <a:t>, </a:t>
            </a:r>
            <a:r>
              <a:rPr lang="en-US" dirty="0" err="1"/>
              <a:t>spotreba</a:t>
            </a:r>
            <a:r>
              <a:rPr lang="en-US" dirty="0"/>
              <a:t>, </a:t>
            </a:r>
            <a:r>
              <a:rPr lang="en-US" dirty="0" err="1"/>
              <a:t>hmotnosť</a:t>
            </a:r>
            <a:r>
              <a:rPr lang="en-US" dirty="0"/>
              <a:t>, </a:t>
            </a:r>
            <a:r>
              <a:rPr lang="en-US" dirty="0" err="1"/>
              <a:t>poškodzovanie</a:t>
            </a:r>
            <a:r>
              <a:rPr lang="en-US" dirty="0"/>
              <a:t> </a:t>
            </a:r>
            <a:r>
              <a:rPr lang="en-US" dirty="0" err="1"/>
              <a:t>zraku</a:t>
            </a:r>
            <a:r>
              <a:rPr lang="en-US" dirty="0"/>
              <a:t> – </a:t>
            </a:r>
            <a:endParaRPr lang="sk-SK" dirty="0" smtClean="0"/>
          </a:p>
          <a:p>
            <a:r>
              <a:rPr lang="sk-SK" dirty="0" smtClean="0"/>
              <a:t>	(</a:t>
            </a:r>
            <a:r>
              <a:rPr lang="en-US" dirty="0" err="1" smtClean="0"/>
              <a:t>časť</a:t>
            </a:r>
            <a:r>
              <a:rPr lang="en-US" dirty="0" smtClean="0"/>
              <a:t> </a:t>
            </a:r>
            <a:r>
              <a:rPr lang="en-US" dirty="0" err="1"/>
              <a:t>katódového</a:t>
            </a:r>
            <a:r>
              <a:rPr lang="en-US" dirty="0"/>
              <a:t> </a:t>
            </a:r>
            <a:r>
              <a:rPr lang="en-US" dirty="0" err="1"/>
              <a:t>žiarenia</a:t>
            </a:r>
            <a:r>
              <a:rPr lang="en-US" dirty="0"/>
              <a:t> </a:t>
            </a:r>
            <a:r>
              <a:rPr lang="en-US" dirty="0" err="1"/>
              <a:t>preniká</a:t>
            </a:r>
            <a:r>
              <a:rPr lang="en-US" dirty="0"/>
              <a:t> </a:t>
            </a:r>
            <a:r>
              <a:rPr lang="en-US" dirty="0" err="1"/>
              <a:t>cez</a:t>
            </a:r>
            <a:r>
              <a:rPr lang="en-US" dirty="0"/>
              <a:t> </a:t>
            </a:r>
            <a:r>
              <a:rPr lang="en-US" dirty="0" err="1"/>
              <a:t>luminofor</a:t>
            </a:r>
            <a:r>
              <a:rPr lang="en-US" dirty="0"/>
              <a:t> a </a:t>
            </a:r>
            <a:r>
              <a:rPr lang="en-US" dirty="0" err="1"/>
              <a:t>poškodzuje</a:t>
            </a:r>
            <a:r>
              <a:rPr lang="en-US" dirty="0"/>
              <a:t> </a:t>
            </a:r>
            <a:r>
              <a:rPr lang="en-US" dirty="0" err="1"/>
              <a:t>zrak</a:t>
            </a:r>
            <a:r>
              <a:rPr lang="en-US" dirty="0"/>
              <a:t> </a:t>
            </a:r>
            <a:r>
              <a:rPr lang="en-US" dirty="0" err="1"/>
              <a:t>užívateľa</a:t>
            </a:r>
            <a:r>
              <a:rPr lang="en-US" dirty="0"/>
              <a:t> </a:t>
            </a:r>
            <a:r>
              <a:rPr lang="sk-SK" dirty="0" smtClean="0"/>
              <a:t>	</a:t>
            </a:r>
            <a:r>
              <a:rPr lang="en-US" dirty="0" err="1" smtClean="0"/>
              <a:t>žiarením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sk-SK" dirty="0" smtClean="0"/>
              <a:t>  </a:t>
            </a:r>
            <a:r>
              <a:rPr lang="en-US" dirty="0" err="1" smtClean="0"/>
              <a:t>urýchľovaním</a:t>
            </a:r>
            <a:r>
              <a:rPr lang="en-US" dirty="0" smtClean="0"/>
              <a:t> </a:t>
            </a:r>
            <a:r>
              <a:rPr lang="en-US" dirty="0" err="1"/>
              <a:t>prachu</a:t>
            </a:r>
            <a:r>
              <a:rPr lang="en-US" dirty="0"/>
              <a:t> </a:t>
            </a:r>
            <a:r>
              <a:rPr lang="en-US" dirty="0" err="1"/>
              <a:t>spred</a:t>
            </a:r>
            <a:r>
              <a:rPr lang="en-US" dirty="0"/>
              <a:t> </a:t>
            </a:r>
            <a:r>
              <a:rPr lang="en-US" dirty="0" err="1"/>
              <a:t>obrazovky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vystrelenie</a:t>
            </a:r>
            <a:r>
              <a:rPr lang="en-US" dirty="0"/>
              <a:t> </a:t>
            </a:r>
            <a:r>
              <a:rPr lang="en-US" dirty="0" err="1"/>
              <a:t>smerom</a:t>
            </a:r>
            <a:r>
              <a:rPr lang="en-US" dirty="0"/>
              <a:t> k </a:t>
            </a:r>
            <a:r>
              <a:rPr lang="sk-SK" dirty="0" smtClean="0"/>
              <a:t>	</a:t>
            </a:r>
            <a:r>
              <a:rPr lang="en-US" dirty="0" err="1" smtClean="0"/>
              <a:t>užívateľovi</a:t>
            </a:r>
            <a:r>
              <a:rPr lang="en-US" dirty="0"/>
              <a:t>. </a:t>
            </a:r>
            <a:endParaRPr lang="sk-SK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 err="1" smtClean="0"/>
              <a:t>Spätné</a:t>
            </a:r>
            <a:r>
              <a:rPr lang="en-US" dirty="0" smtClean="0"/>
              <a:t> </a:t>
            </a:r>
            <a:r>
              <a:rPr lang="en-US" dirty="0" err="1"/>
              <a:t>žiarenie</a:t>
            </a:r>
            <a:r>
              <a:rPr lang="en-US" dirty="0"/>
              <a:t> (</a:t>
            </a:r>
            <a:r>
              <a:rPr lang="en-US" dirty="0" err="1"/>
              <a:t>lacnejšie</a:t>
            </a:r>
            <a:r>
              <a:rPr lang="en-US" dirty="0"/>
              <a:t> monitory </a:t>
            </a:r>
            <a:r>
              <a:rPr lang="en-US" dirty="0" err="1"/>
              <a:t>nemajú</a:t>
            </a:r>
            <a:r>
              <a:rPr lang="en-US" dirty="0"/>
              <a:t> </a:t>
            </a:r>
            <a:r>
              <a:rPr lang="en-US" dirty="0" err="1"/>
              <a:t>tienenie</a:t>
            </a:r>
            <a:r>
              <a:rPr lang="en-US" dirty="0"/>
              <a:t> </a:t>
            </a:r>
            <a:r>
              <a:rPr lang="en-US" dirty="0" err="1"/>
              <a:t>elektroniky</a:t>
            </a:r>
            <a:r>
              <a:rPr lang="en-US" dirty="0"/>
              <a:t> a </a:t>
            </a:r>
            <a:r>
              <a:rPr lang="en-US" dirty="0" err="1"/>
              <a:t>vyžarujú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dozadu</a:t>
            </a:r>
            <a:r>
              <a:rPr lang="en-US" dirty="0"/>
              <a:t> </a:t>
            </a:r>
            <a:r>
              <a:rPr lang="en-US" dirty="0" err="1"/>
              <a:t>cez</a:t>
            </a:r>
            <a:r>
              <a:rPr lang="en-US" dirty="0"/>
              <a:t> </a:t>
            </a:r>
            <a:r>
              <a:rPr lang="en-US" dirty="0" err="1"/>
              <a:t>plastový</a:t>
            </a:r>
            <a:r>
              <a:rPr lang="en-US" dirty="0"/>
              <a:t> </a:t>
            </a:r>
            <a:r>
              <a:rPr lang="en-US" dirty="0" err="1"/>
              <a:t>kryt</a:t>
            </a:r>
            <a:r>
              <a:rPr lang="en-US" dirty="0"/>
              <a:t> (</a:t>
            </a:r>
            <a:r>
              <a:rPr lang="en-US" dirty="0" err="1"/>
              <a:t>problém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užívatelia</a:t>
            </a:r>
            <a:r>
              <a:rPr lang="en-US" dirty="0"/>
              <a:t> </a:t>
            </a:r>
            <a:r>
              <a:rPr lang="en-US" dirty="0" err="1"/>
              <a:t>sedia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sebou</a:t>
            </a:r>
            <a:r>
              <a:rPr lang="en-US" dirty="0"/>
              <a:t>)), </a:t>
            </a:r>
            <a:endParaRPr lang="sk-SK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 err="1" smtClean="0"/>
              <a:t>starnutie</a:t>
            </a:r>
            <a:r>
              <a:rPr lang="en-US" dirty="0" smtClean="0"/>
              <a:t> </a:t>
            </a:r>
            <a:r>
              <a:rPr lang="en-US" dirty="0" err="1"/>
              <a:t>obrazu</a:t>
            </a:r>
            <a:r>
              <a:rPr lang="en-US" dirty="0"/>
              <a:t> – </a:t>
            </a:r>
            <a:r>
              <a:rPr lang="en-US" dirty="0" err="1"/>
              <a:t>luminofor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čase</a:t>
            </a:r>
            <a:r>
              <a:rPr lang="en-US" dirty="0"/>
              <a:t> </a:t>
            </a:r>
            <a:r>
              <a:rPr lang="en-US" dirty="0" err="1"/>
              <a:t>stráca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vlastnosti</a:t>
            </a:r>
            <a:r>
              <a:rPr lang="en-US" dirty="0"/>
              <a:t>, </a:t>
            </a:r>
            <a:r>
              <a:rPr lang="en-US" dirty="0" err="1"/>
              <a:t>starnutie</a:t>
            </a:r>
            <a:r>
              <a:rPr lang="en-US" dirty="0"/>
              <a:t> </a:t>
            </a:r>
            <a:r>
              <a:rPr lang="en-US" dirty="0" err="1"/>
              <a:t>katódy</a:t>
            </a:r>
            <a:r>
              <a:rPr lang="en-US" dirty="0"/>
              <a:t> </a:t>
            </a:r>
            <a:endParaRPr lang="sk-SK" dirty="0" smtClean="0"/>
          </a:p>
          <a:p>
            <a:r>
              <a:rPr lang="sk-SK" dirty="0"/>
              <a:t>	</a:t>
            </a:r>
            <a:r>
              <a:rPr lang="en-US" dirty="0" smtClean="0"/>
              <a:t> </a:t>
            </a:r>
            <a:r>
              <a:rPr lang="en-US" dirty="0" err="1"/>
              <a:t>katóda</a:t>
            </a:r>
            <a:r>
              <a:rPr lang="en-US" dirty="0"/>
              <a:t> </a:t>
            </a:r>
            <a:r>
              <a:rPr lang="en-US" dirty="0" err="1"/>
              <a:t>nevysiela</a:t>
            </a:r>
            <a:r>
              <a:rPr lang="en-US" dirty="0"/>
              <a:t> </a:t>
            </a:r>
            <a:r>
              <a:rPr lang="en-US" dirty="0" err="1"/>
              <a:t>lúč</a:t>
            </a:r>
            <a:r>
              <a:rPr lang="en-US" dirty="0"/>
              <a:t> o </a:t>
            </a:r>
            <a:r>
              <a:rPr lang="en-US" dirty="0" err="1"/>
              <a:t>pôvodnej</a:t>
            </a:r>
            <a:r>
              <a:rPr lang="en-US" dirty="0"/>
              <a:t> </a:t>
            </a:r>
            <a:r>
              <a:rPr lang="en-US" dirty="0" err="1"/>
              <a:t>intenzite</a:t>
            </a:r>
            <a:r>
              <a:rPr lang="en-US" dirty="0"/>
              <a:t>, </a:t>
            </a:r>
            <a:r>
              <a:rPr lang="en-US" dirty="0" err="1"/>
              <a:t>obrazovka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jas</a:t>
            </a:r>
            <a:r>
              <a:rPr lang="en-US" dirty="0"/>
              <a:t>, </a:t>
            </a:r>
            <a:r>
              <a:rPr lang="en-US" dirty="0" err="1"/>
              <a:t>rozostrenie</a:t>
            </a:r>
            <a:r>
              <a:rPr lang="en-US" dirty="0"/>
              <a:t> </a:t>
            </a:r>
            <a:r>
              <a:rPr lang="sk-SK" dirty="0" smtClean="0"/>
              <a:t>	</a:t>
            </a:r>
            <a:r>
              <a:rPr lang="en-US" dirty="0" err="1" smtClean="0"/>
              <a:t>obrazu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/>
              <a:t>obraz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čase</a:t>
            </a:r>
            <a:r>
              <a:rPr lang="en-US" dirty="0"/>
              <a:t> </a:t>
            </a:r>
            <a:r>
              <a:rPr lang="en-US" dirty="0" err="1"/>
              <a:t>stráca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ostrosti</a:t>
            </a:r>
            <a:r>
              <a:rPr lang="en-US" dirty="0"/>
              <a:t>. </a:t>
            </a:r>
            <a:endParaRPr lang="sk-SK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 err="1" smtClean="0"/>
              <a:t>Existujú</a:t>
            </a:r>
            <a:r>
              <a:rPr lang="en-US" dirty="0" smtClean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zvláštne</a:t>
            </a:r>
            <a:r>
              <a:rPr lang="en-US" dirty="0"/>
              <a:t> </a:t>
            </a:r>
            <a:r>
              <a:rPr lang="en-US" dirty="0" err="1"/>
              <a:t>varianty</a:t>
            </a:r>
            <a:r>
              <a:rPr lang="en-US" dirty="0"/>
              <a:t> CRT </a:t>
            </a:r>
            <a:r>
              <a:rPr lang="en-US" dirty="0" err="1"/>
              <a:t>monitorov</a:t>
            </a:r>
            <a:r>
              <a:rPr lang="en-US" dirty="0"/>
              <a:t> – </a:t>
            </a:r>
            <a:r>
              <a:rPr lang="en-US" dirty="0" err="1"/>
              <a:t>monochromatické</a:t>
            </a:r>
            <a:r>
              <a:rPr lang="en-US" dirty="0"/>
              <a:t> (</a:t>
            </a:r>
            <a:r>
              <a:rPr lang="en-US" dirty="0" err="1"/>
              <a:t>jednofarebné</a:t>
            </a:r>
            <a:r>
              <a:rPr lang="en-US" dirty="0"/>
              <a:t>), </a:t>
            </a:r>
            <a:r>
              <a:rPr lang="en-US" dirty="0" err="1"/>
              <a:t>vektorové</a:t>
            </a:r>
            <a:r>
              <a:rPr lang="en-US" dirty="0"/>
              <a:t> (so </a:t>
            </a:r>
            <a:r>
              <a:rPr lang="en-US" dirty="0" err="1"/>
              <a:t>zotrvačnosťou</a:t>
            </a:r>
            <a:r>
              <a:rPr lang="en-US" dirty="0"/>
              <a:t> v </a:t>
            </a:r>
            <a:r>
              <a:rPr lang="en-US" dirty="0" err="1"/>
              <a:t>luminiscenčnej</a:t>
            </a:r>
            <a:r>
              <a:rPr lang="en-US" dirty="0"/>
              <a:t> </a:t>
            </a:r>
            <a:r>
              <a:rPr lang="en-US" dirty="0" err="1"/>
              <a:t>vrstve</a:t>
            </a:r>
            <a:r>
              <a:rPr lang="en-US" dirty="0"/>
              <a:t> – bod </a:t>
            </a:r>
            <a:r>
              <a:rPr lang="en-US" dirty="0" err="1"/>
              <a:t>zmizne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nejakom</a:t>
            </a:r>
            <a:r>
              <a:rPr lang="en-US" dirty="0"/>
              <a:t> </a:t>
            </a:r>
            <a:r>
              <a:rPr lang="en-US" dirty="0" err="1"/>
              <a:t>čase</a:t>
            </a:r>
            <a:r>
              <a:rPr lang="en-US" dirty="0"/>
              <a:t> od </a:t>
            </a:r>
            <a:r>
              <a:rPr lang="en-US" dirty="0" err="1"/>
              <a:t>aktivácie</a:t>
            </a:r>
            <a:r>
              <a:rPr lang="en-US" dirty="0"/>
              <a:t> – pre </a:t>
            </a:r>
            <a:r>
              <a:rPr lang="en-US" dirty="0" err="1"/>
              <a:t>radarové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…)</a:t>
            </a:r>
          </a:p>
        </p:txBody>
      </p:sp>
      <p:pic>
        <p:nvPicPr>
          <p:cNvPr id="6146" name="Picture 2" descr="Výsledok obrázka pre výhody a nevýho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2007"/>
            <a:ext cx="1199728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" y="1196752"/>
            <a:ext cx="546179" cy="5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" y="2588191"/>
            <a:ext cx="522550" cy="55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9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4752528" cy="1143000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Písomka 27.3.2018</a:t>
            </a:r>
            <a:endParaRPr lang="sk-S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sk-SK" sz="2800" dirty="0" smtClean="0"/>
              <a:t>Ako rozdeľujeme grafický karty podľa prevedenia</a:t>
            </a:r>
          </a:p>
          <a:p>
            <a:pPr marL="514350" indent="-514350">
              <a:buFont typeface="+mj-lt"/>
              <a:buAutoNum type="arabicParenR"/>
            </a:pPr>
            <a:r>
              <a:rPr lang="sk-SK" sz="2800" dirty="0" smtClean="0"/>
              <a:t>Definujte grafickú kartu</a:t>
            </a:r>
          </a:p>
          <a:p>
            <a:pPr marL="514350" indent="-514350">
              <a:buFont typeface="+mj-lt"/>
              <a:buAutoNum type="arabicParenR"/>
            </a:pPr>
            <a:r>
              <a:rPr lang="sk-SK" sz="2800" dirty="0" smtClean="0"/>
              <a:t>Ako delíme grafické karty podľa chladenia</a:t>
            </a:r>
          </a:p>
          <a:p>
            <a:pPr marL="514350" indent="-514350">
              <a:buFont typeface="+mj-lt"/>
              <a:buAutoNum type="arabicParenR"/>
            </a:pPr>
            <a:r>
              <a:rPr lang="sk-SK" sz="2800" dirty="0" smtClean="0"/>
              <a:t>Aké poznáme  režimy práce grafického adaptéra</a:t>
            </a:r>
          </a:p>
          <a:p>
            <a:pPr marL="514350" indent="-514350">
              <a:buFont typeface="+mj-lt"/>
              <a:buAutoNum type="arabicParenR"/>
            </a:pPr>
            <a:r>
              <a:rPr lang="sk-SK" sz="2800" dirty="0" smtClean="0"/>
              <a:t>Aké druhy konektorov poznáme u grafického adaptéra</a:t>
            </a:r>
          </a:p>
          <a:p>
            <a:pPr marL="514350" indent="-514350">
              <a:buFont typeface="+mj-lt"/>
              <a:buAutoNum type="arabicParenR"/>
            </a:pPr>
            <a:r>
              <a:rPr lang="sk-SK" sz="2800" dirty="0" smtClean="0"/>
              <a:t>Vymenujte základné časti grafického adaptéra</a:t>
            </a:r>
          </a:p>
          <a:p>
            <a:pPr marL="514350" indent="-514350">
              <a:buFont typeface="+mj-lt"/>
              <a:buAutoNum type="arabicParenR"/>
            </a:pPr>
            <a:r>
              <a:rPr lang="sk-SK" sz="2800" dirty="0" smtClean="0"/>
              <a:t>Charakterizujte grafický procesor GPU</a:t>
            </a:r>
          </a:p>
          <a:p>
            <a:pPr marL="514350" indent="-514350">
              <a:buFont typeface="+mj-lt"/>
              <a:buAutoNum type="arabicParenR"/>
            </a:pPr>
            <a:r>
              <a:rPr lang="sk-SK" sz="2800" dirty="0" smtClean="0"/>
              <a:t>Vymenujte parametre grafického adaptéra</a:t>
            </a:r>
          </a:p>
          <a:p>
            <a:pPr marL="514350" indent="-514350">
              <a:buFont typeface="+mj-lt"/>
              <a:buAutoNum type="arabicParenR"/>
            </a:pPr>
            <a:endParaRPr lang="sk-SK" sz="2800" dirty="0" smtClean="0"/>
          </a:p>
          <a:p>
            <a:pPr marL="514350" indent="-514350">
              <a:buFont typeface="+mj-lt"/>
              <a:buAutoNum type="arabicParenR"/>
            </a:pPr>
            <a:endParaRPr lang="sk-SK" sz="2800" dirty="0" smtClean="0"/>
          </a:p>
          <a:p>
            <a:endParaRPr lang="sk-SK" sz="2800" dirty="0" smtClean="0"/>
          </a:p>
          <a:p>
            <a:endParaRPr lang="sk-SK" sz="2800" dirty="0" smtClean="0"/>
          </a:p>
          <a:p>
            <a:endParaRPr lang="sk-SK" sz="2800" dirty="0" smtClean="0"/>
          </a:p>
          <a:p>
            <a:endParaRPr lang="sk-SK" sz="2800" dirty="0" smtClean="0"/>
          </a:p>
          <a:p>
            <a:endParaRPr lang="sk-SK" sz="2800" dirty="0"/>
          </a:p>
        </p:txBody>
      </p:sp>
      <p:pic>
        <p:nvPicPr>
          <p:cNvPr id="2050" name="Picture 2" descr="VÃ½sledok vyhÄ¾adÃ¡vania obrÃ¡zkov pre dopyt grafika 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93571"/>
            <a:ext cx="130574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695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err="1" smtClean="0"/>
              <a:t>PaRAmetre</a:t>
            </a:r>
            <a:r>
              <a:rPr lang="sk-SK" dirty="0" smtClean="0"/>
              <a:t> CRT monitorov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1"/>
          </a:xfrm>
        </p:spPr>
        <p:txBody>
          <a:bodyPr>
            <a:normAutofit fontScale="92500" lnSpcReduction="10000"/>
          </a:bodyPr>
          <a:lstStyle/>
          <a:p>
            <a:pPr>
              <a:buFont typeface="+mj-lt"/>
              <a:buAutoNum type="arabicParenR"/>
            </a:pPr>
            <a:r>
              <a:rPr lang="sk-SK" sz="2000" b="1" u="sng" dirty="0" smtClean="0">
                <a:solidFill>
                  <a:schemeClr val="tx1"/>
                </a:solidFill>
              </a:rPr>
              <a:t>JAS</a:t>
            </a:r>
            <a:r>
              <a:rPr lang="sk-SK" sz="2000" u="sng" dirty="0" smtClean="0">
                <a:solidFill>
                  <a:schemeClr val="tx1"/>
                </a:solidFill>
              </a:rPr>
              <a:t>-</a:t>
            </a:r>
            <a:r>
              <a:rPr lang="en-US" sz="2000" dirty="0">
                <a:solidFill>
                  <a:schemeClr val="tx1"/>
                </a:solidFill>
              </a:rPr>
              <a:t>luminance), </a:t>
            </a:r>
            <a:r>
              <a:rPr lang="en-US" sz="2000" dirty="0" err="1">
                <a:solidFill>
                  <a:schemeClr val="tx1"/>
                </a:solidFill>
              </a:rPr>
              <a:t>udávaná</a:t>
            </a:r>
            <a:r>
              <a:rPr lang="en-US" sz="2000" dirty="0">
                <a:solidFill>
                  <a:schemeClr val="tx1"/>
                </a:solidFill>
              </a:rPr>
              <a:t> v </a:t>
            </a:r>
            <a:r>
              <a:rPr lang="sk-SK" sz="2000" dirty="0" smtClean="0">
                <a:solidFill>
                  <a:schemeClr val="tx1"/>
                </a:solidFill>
              </a:rPr>
              <a:t>kandelách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štvorcový</a:t>
            </a:r>
            <a:r>
              <a:rPr lang="en-US" sz="2000" dirty="0">
                <a:solidFill>
                  <a:schemeClr val="tx1"/>
                </a:solidFill>
              </a:rPr>
              <a:t> meter (cd/m²</a:t>
            </a:r>
            <a:r>
              <a:rPr lang="en-US" sz="2000" dirty="0" smtClean="0">
                <a:solidFill>
                  <a:schemeClr val="tx1"/>
                </a:solidFill>
              </a:rPr>
              <a:t>).</a:t>
            </a:r>
            <a:r>
              <a:rPr lang="sk-SK" sz="2000" dirty="0" smtClean="0">
                <a:solidFill>
                  <a:schemeClr val="tx1"/>
                </a:solidFill>
              </a:rPr>
              <a:t>napr.</a:t>
            </a:r>
            <a:r>
              <a:rPr lang="en-US" sz="1800" b="1" dirty="0"/>
              <a:t> 0,831 lm / W</a:t>
            </a:r>
            <a:r>
              <a:rPr lang="en-US" sz="1800" dirty="0"/>
              <a:t> </a:t>
            </a:r>
            <a:endParaRPr lang="sk-SK" sz="2000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arenR"/>
            </a:pPr>
            <a:r>
              <a:rPr lang="en-US" sz="2000" b="1" u="sng" dirty="0" err="1">
                <a:solidFill>
                  <a:schemeClr val="tx1"/>
                </a:solidFill>
              </a:rPr>
              <a:t>Veľkosť</a:t>
            </a:r>
            <a:r>
              <a:rPr lang="en-US" sz="2000" b="1" u="sng" dirty="0">
                <a:solidFill>
                  <a:schemeClr val="tx1"/>
                </a:solidFill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</a:rPr>
              <a:t>obrazu</a:t>
            </a:r>
            <a:r>
              <a:rPr lang="en-US" sz="2000" dirty="0">
                <a:solidFill>
                  <a:schemeClr val="tx1"/>
                </a:solidFill>
              </a:rPr>
              <a:t> (screen size)– je </a:t>
            </a:r>
            <a:r>
              <a:rPr lang="en-US" sz="2000" dirty="0" err="1">
                <a:solidFill>
                  <a:schemeClr val="tx1"/>
                </a:solidFill>
              </a:rPr>
              <a:t>veľkosť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sk-SK" sz="2000" dirty="0" smtClean="0">
                <a:solidFill>
                  <a:schemeClr val="tx1"/>
                </a:solidFill>
              </a:rPr>
              <a:t>uhlopriečky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obrazu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udávaná</a:t>
            </a:r>
            <a:r>
              <a:rPr lang="en-US" sz="2000" dirty="0">
                <a:solidFill>
                  <a:schemeClr val="tx1"/>
                </a:solidFill>
              </a:rPr>
              <a:t> v </a:t>
            </a:r>
            <a:r>
              <a:rPr lang="sk-SK" sz="2000" dirty="0" smtClean="0">
                <a:solidFill>
                  <a:schemeClr val="tx1"/>
                </a:solidFill>
              </a:rPr>
              <a:t>palcoch napr.17“,19“</a:t>
            </a:r>
          </a:p>
          <a:p>
            <a:pPr>
              <a:buFont typeface="+mj-lt"/>
              <a:buAutoNum type="arabicParenR"/>
            </a:pPr>
            <a:r>
              <a:rPr lang="en-US" sz="2000" b="1" dirty="0" err="1" smtClean="0">
                <a:solidFill>
                  <a:schemeClr val="tx1"/>
                </a:solidFill>
              </a:rPr>
              <a:t>Veľkosť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zobrazovaného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bodu</a:t>
            </a:r>
            <a:r>
              <a:rPr lang="en-US" sz="2000" dirty="0">
                <a:solidFill>
                  <a:schemeClr val="tx1"/>
                </a:solidFill>
              </a:rPr>
              <a:t> (dot pitch). </a:t>
            </a:r>
            <a:r>
              <a:rPr lang="en-US" sz="2000" dirty="0" err="1">
                <a:solidFill>
                  <a:schemeClr val="tx1"/>
                </a:solidFill>
              </a:rPr>
              <a:t>Udáva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vzdialenosť</a:t>
            </a:r>
            <a:r>
              <a:rPr lang="en-US" sz="2000" u="sng" dirty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medzi</a:t>
            </a:r>
            <a:r>
              <a:rPr lang="en-US" sz="2000" u="sng" dirty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dvoma</a:t>
            </a:r>
            <a:r>
              <a:rPr lang="en-US" sz="2000" u="sng" dirty="0">
                <a:solidFill>
                  <a:schemeClr val="tx1"/>
                </a:solidFill>
              </a:rPr>
              <a:t> </a:t>
            </a:r>
            <a:r>
              <a:rPr lang="sk-SK" sz="2000" u="sng" dirty="0" err="1" smtClean="0">
                <a:solidFill>
                  <a:schemeClr val="tx1"/>
                </a:solidFill>
              </a:rPr>
              <a:t>subbpixemi</a:t>
            </a:r>
            <a:r>
              <a:rPr lang="sk-SK" sz="2000" u="sng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jednej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tej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istej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farby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Bežne</a:t>
            </a:r>
            <a:r>
              <a:rPr lang="en-US" sz="2000" dirty="0">
                <a:solidFill>
                  <a:schemeClr val="tx1"/>
                </a:solidFill>
              </a:rPr>
              <a:t> 0,24 mm. </a:t>
            </a:r>
            <a:endParaRPr lang="sk-SK" sz="2000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arenR"/>
            </a:pPr>
            <a:endParaRPr lang="sk-SK" sz="2000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arenR"/>
            </a:pPr>
            <a:endParaRPr lang="sk-SK" sz="2000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arenR"/>
            </a:pPr>
            <a:endParaRPr lang="sk-SK" sz="2000" dirty="0">
              <a:solidFill>
                <a:schemeClr val="tx1"/>
              </a:solidFill>
            </a:endParaRPr>
          </a:p>
          <a:p>
            <a:pPr>
              <a:buFont typeface="+mj-lt"/>
              <a:buAutoNum type="arabicParenR"/>
            </a:pPr>
            <a:endParaRPr lang="sk-SK" sz="2000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arenR"/>
            </a:pPr>
            <a:endParaRPr lang="sk-SK" sz="2000" dirty="0">
              <a:solidFill>
                <a:schemeClr val="tx1"/>
              </a:solidFill>
            </a:endParaRPr>
          </a:p>
          <a:p>
            <a:pPr>
              <a:buFont typeface="+mj-lt"/>
              <a:buAutoNum type="arabicParenR"/>
            </a:pPr>
            <a:endParaRPr lang="sk-SK" sz="2000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arenR"/>
            </a:pPr>
            <a:r>
              <a:rPr lang="en-US" sz="2000" b="1" u="sng" dirty="0" err="1" smtClean="0">
                <a:solidFill>
                  <a:schemeClr val="tx1"/>
                </a:solidFill>
              </a:rPr>
              <a:t>Doba</a:t>
            </a:r>
            <a:r>
              <a:rPr lang="en-US" sz="2000" b="1" u="sng" dirty="0" smtClean="0">
                <a:solidFill>
                  <a:schemeClr val="tx1"/>
                </a:solidFill>
              </a:rPr>
              <a:t> </a:t>
            </a:r>
            <a:r>
              <a:rPr lang="en-US" sz="2000" b="1" u="sng" dirty="0" err="1" smtClean="0">
                <a:solidFill>
                  <a:schemeClr val="tx1"/>
                </a:solidFill>
              </a:rPr>
              <a:t>odozvy</a:t>
            </a:r>
            <a:r>
              <a:rPr lang="en-US" sz="2000" dirty="0" smtClean="0">
                <a:solidFill>
                  <a:schemeClr val="tx1"/>
                </a:solidFill>
              </a:rPr>
              <a:t>. Je to </a:t>
            </a:r>
            <a:r>
              <a:rPr lang="en-US" sz="2000" dirty="0" err="1" smtClean="0">
                <a:solidFill>
                  <a:schemeClr val="tx1"/>
                </a:solidFill>
              </a:rPr>
              <a:t>čas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za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ktorý</a:t>
            </a:r>
            <a:r>
              <a:rPr lang="sk-SK" sz="2000" dirty="0" smtClean="0">
                <a:solidFill>
                  <a:schemeClr val="tx1"/>
                </a:solidFill>
              </a:rPr>
              <a:t> sa dostane 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jeden</a:t>
            </a:r>
            <a:r>
              <a:rPr lang="en-US" sz="2000" dirty="0" smtClean="0">
                <a:solidFill>
                  <a:schemeClr val="tx1"/>
                </a:solidFill>
              </a:rPr>
              <a:t> bod  z </a:t>
            </a:r>
            <a:r>
              <a:rPr lang="en-US" sz="2000" dirty="0" err="1" smtClean="0">
                <a:solidFill>
                  <a:schemeClr val="tx1"/>
                </a:solidFill>
              </a:rPr>
              <a:t>aktívneho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stavu</a:t>
            </a:r>
            <a:r>
              <a:rPr lang="en-US" sz="2000" dirty="0" smtClean="0">
                <a:solidFill>
                  <a:schemeClr val="tx1"/>
                </a:solidFill>
              </a:rPr>
              <a:t> (</a:t>
            </a:r>
            <a:r>
              <a:rPr lang="en-US" sz="2000" dirty="0" err="1" smtClean="0">
                <a:solidFill>
                  <a:schemeClr val="tx1"/>
                </a:solidFill>
              </a:rPr>
              <a:t>čierna</a:t>
            </a:r>
            <a:r>
              <a:rPr lang="en-US" sz="2000" dirty="0" smtClean="0">
                <a:solidFill>
                  <a:schemeClr val="tx1"/>
                </a:solidFill>
              </a:rPr>
              <a:t>) do </a:t>
            </a:r>
            <a:r>
              <a:rPr lang="en-US" sz="2000" dirty="0" err="1" smtClean="0">
                <a:solidFill>
                  <a:schemeClr val="tx1"/>
                </a:solidFill>
              </a:rPr>
              <a:t>neaktívneho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stavu</a:t>
            </a:r>
            <a:r>
              <a:rPr lang="en-US" sz="2000" dirty="0" smtClean="0">
                <a:solidFill>
                  <a:schemeClr val="tx1"/>
                </a:solidFill>
              </a:rPr>
              <a:t> (</a:t>
            </a:r>
            <a:r>
              <a:rPr lang="en-US" sz="2000" dirty="0" err="1" smtClean="0">
                <a:solidFill>
                  <a:schemeClr val="tx1"/>
                </a:solidFill>
              </a:rPr>
              <a:t>biela</a:t>
            </a:r>
            <a:r>
              <a:rPr lang="en-US" sz="2000" dirty="0" smtClean="0">
                <a:solidFill>
                  <a:schemeClr val="tx1"/>
                </a:solidFill>
              </a:rPr>
              <a:t>) a </a:t>
            </a:r>
            <a:r>
              <a:rPr lang="en-US" sz="2000" dirty="0" err="1" smtClean="0">
                <a:solidFill>
                  <a:schemeClr val="tx1"/>
                </a:solidFill>
              </a:rPr>
              <a:t>späť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sk-SK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000" dirty="0" smtClean="0">
                <a:solidFill>
                  <a:schemeClr val="tx1"/>
                </a:solidFill>
              </a:rPr>
              <a:t>      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Udáva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sa</a:t>
            </a:r>
            <a:r>
              <a:rPr lang="en-US" sz="2000" dirty="0" smtClean="0">
                <a:solidFill>
                  <a:schemeClr val="tx1"/>
                </a:solidFill>
              </a:rPr>
              <a:t> v </a:t>
            </a:r>
            <a:r>
              <a:rPr lang="en-US" sz="2000" dirty="0" err="1" smtClean="0">
                <a:solidFill>
                  <a:schemeClr val="tx1"/>
                </a:solidFill>
              </a:rPr>
              <a:t>milisekundách</a:t>
            </a:r>
            <a:r>
              <a:rPr lang="en-US" sz="2000" dirty="0" smtClean="0">
                <a:solidFill>
                  <a:schemeClr val="tx1"/>
                </a:solidFill>
              </a:rPr>
              <a:t> (</a:t>
            </a:r>
            <a:r>
              <a:rPr lang="en-US" sz="2000" dirty="0" err="1" smtClean="0">
                <a:solidFill>
                  <a:schemeClr val="tx1"/>
                </a:solidFill>
              </a:rPr>
              <a:t>bežne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okolo</a:t>
            </a:r>
            <a:r>
              <a:rPr lang="en-US" sz="2000" dirty="0" smtClean="0">
                <a:solidFill>
                  <a:schemeClr val="tx1"/>
                </a:solidFill>
              </a:rPr>
              <a:t> 5 </a:t>
            </a:r>
            <a:r>
              <a:rPr lang="en-US" sz="2000" dirty="0" err="1" smtClean="0">
                <a:solidFill>
                  <a:schemeClr val="tx1"/>
                </a:solidFill>
              </a:rPr>
              <a:t>milisekúnd</a:t>
            </a:r>
            <a:r>
              <a:rPr lang="en-US" sz="2000" dirty="0" smtClean="0">
                <a:solidFill>
                  <a:schemeClr val="tx1"/>
                </a:solidFill>
              </a:rPr>
              <a:t>).</a:t>
            </a:r>
            <a:endParaRPr lang="sk-SK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000" dirty="0" smtClean="0">
                <a:solidFill>
                  <a:schemeClr val="tx1"/>
                </a:solidFill>
              </a:rPr>
              <a:t>      </a:t>
            </a:r>
            <a:r>
              <a:rPr lang="en-US" sz="2000" dirty="0" err="1" smtClean="0">
                <a:solidFill>
                  <a:schemeClr val="tx1"/>
                </a:solidFill>
              </a:rPr>
              <a:t>Rýchlejšie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sk-SK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prekresľovanie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znamená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väčšiu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ostrosť</a:t>
            </a:r>
            <a:r>
              <a:rPr lang="en-US" sz="2000" dirty="0">
                <a:solidFill>
                  <a:schemeClr val="tx1"/>
                </a:solidFill>
              </a:rPr>
              <a:t> v </a:t>
            </a:r>
            <a:r>
              <a:rPr lang="en-US" sz="2000" dirty="0" err="1">
                <a:solidFill>
                  <a:schemeClr val="tx1"/>
                </a:solidFill>
              </a:rPr>
              <a:t>rýchlych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scénach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endParaRPr lang="sk-SK" sz="2000" dirty="0">
              <a:solidFill>
                <a:schemeClr val="tx1"/>
              </a:solidFill>
            </a:endParaRPr>
          </a:p>
          <a:p>
            <a:endParaRPr lang="sk-SK" sz="2000" dirty="0" smtClean="0">
              <a:solidFill>
                <a:schemeClr val="tx1"/>
              </a:solidFill>
            </a:endParaRPr>
          </a:p>
          <a:p>
            <a:endParaRPr lang="sk-SK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56992"/>
            <a:ext cx="22288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17032"/>
            <a:ext cx="2590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Výsledok obrázku pre parame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15" y="14595"/>
            <a:ext cx="1542196" cy="154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3665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8636"/>
            <a:ext cx="8229600" cy="1143000"/>
          </a:xfrm>
        </p:spPr>
        <p:txBody>
          <a:bodyPr/>
          <a:lstStyle/>
          <a:p>
            <a:r>
              <a:rPr lang="sk-SK" dirty="0" err="1" smtClean="0"/>
              <a:t>PaRAmetre</a:t>
            </a:r>
            <a:r>
              <a:rPr lang="sk-SK" dirty="0" smtClean="0"/>
              <a:t> CRT monitorov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052736"/>
            <a:ext cx="8686800" cy="55446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2000" dirty="0" smtClean="0">
                <a:solidFill>
                  <a:schemeClr val="tx1"/>
                </a:solidFill>
              </a:rPr>
              <a:t>5)</a:t>
            </a:r>
            <a:r>
              <a:rPr lang="en-US" sz="2000" b="1" dirty="0"/>
              <a:t> </a:t>
            </a:r>
            <a:r>
              <a:rPr lang="en-US" sz="2000" b="1" u="sng" dirty="0" err="1">
                <a:solidFill>
                  <a:schemeClr val="tx1"/>
                </a:solidFill>
              </a:rPr>
              <a:t>Obnovovacia</a:t>
            </a:r>
            <a:r>
              <a:rPr lang="en-US" sz="2000" b="1" u="sng" dirty="0">
                <a:solidFill>
                  <a:schemeClr val="tx1"/>
                </a:solidFill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</a:rPr>
              <a:t>frekvencia</a:t>
            </a:r>
            <a:r>
              <a:rPr lang="en-US" sz="2000" dirty="0">
                <a:solidFill>
                  <a:schemeClr val="tx1"/>
                </a:solidFill>
              </a:rPr>
              <a:t> (refresh rate) </a:t>
            </a:r>
            <a:r>
              <a:rPr lang="en-US" sz="2000" dirty="0" err="1">
                <a:solidFill>
                  <a:schemeClr val="tx1"/>
                </a:solidFill>
              </a:rPr>
              <a:t>označuje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koľkokrát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za</a:t>
            </a:r>
            <a:r>
              <a:rPr lang="en-US" sz="2000" dirty="0" smtClean="0">
                <a:solidFill>
                  <a:schemeClr val="tx1"/>
                </a:solidFill>
              </a:rPr>
              <a:t>. </a:t>
            </a:r>
            <a:r>
              <a:rPr lang="sk-SK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sekundu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lúč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prekreslí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celý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obraz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CRT</a:t>
            </a:r>
            <a:r>
              <a:rPr lang="sk-SK" sz="2000" dirty="0" smtClean="0">
                <a:solidFill>
                  <a:schemeClr val="tx1"/>
                </a:solidFill>
              </a:rPr>
              <a:t>     </a:t>
            </a:r>
            <a:r>
              <a:rPr lang="en-US" sz="2000" dirty="0" err="1">
                <a:solidFill>
                  <a:schemeClr val="tx1"/>
                </a:solidFill>
              </a:rPr>
              <a:t>obrazovke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sk-SK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457200" lvl="1" indent="-457200">
              <a:defRPr/>
            </a:pPr>
            <a:r>
              <a:rPr lang="cs-CZ" altLang="en-US" sz="2400" dirty="0" err="1" smtClean="0"/>
              <a:t>horizontálna</a:t>
            </a:r>
            <a:r>
              <a:rPr lang="cs-CZ" altLang="en-US" sz="2400" dirty="0" smtClean="0"/>
              <a:t> </a:t>
            </a:r>
            <a:r>
              <a:rPr lang="cs-CZ" altLang="en-US" sz="2400" dirty="0" err="1"/>
              <a:t>obnovovacia</a:t>
            </a:r>
            <a:r>
              <a:rPr lang="cs-CZ" altLang="en-US" sz="2400" dirty="0"/>
              <a:t> </a:t>
            </a:r>
            <a:r>
              <a:rPr lang="cs-CZ" altLang="en-US" sz="2400" dirty="0" err="1"/>
              <a:t>frekvencia</a:t>
            </a:r>
            <a:r>
              <a:rPr lang="cs-CZ" altLang="en-US" sz="2400" dirty="0"/>
              <a:t>(</a:t>
            </a:r>
            <a:r>
              <a:rPr lang="cs-CZ" altLang="en-US" sz="2400" dirty="0" err="1"/>
              <a:t>riadková</a:t>
            </a:r>
            <a:r>
              <a:rPr lang="cs-CZ" altLang="en-US" sz="2400" dirty="0"/>
              <a:t>)</a:t>
            </a:r>
          </a:p>
          <a:p>
            <a:pPr marL="457200" lvl="1" indent="-457200">
              <a:defRPr/>
            </a:pPr>
            <a:r>
              <a:rPr lang="cs-CZ" altLang="en-US" sz="2400" dirty="0" err="1"/>
              <a:t>vertikálna</a:t>
            </a:r>
            <a:r>
              <a:rPr lang="cs-CZ" altLang="en-US" sz="2400" dirty="0"/>
              <a:t> </a:t>
            </a:r>
            <a:r>
              <a:rPr lang="cs-CZ" altLang="en-US" sz="2400" dirty="0" err="1"/>
              <a:t>obnovovacia</a:t>
            </a:r>
            <a:r>
              <a:rPr lang="cs-CZ" altLang="en-US" sz="2400" dirty="0"/>
              <a:t> </a:t>
            </a:r>
            <a:r>
              <a:rPr lang="cs-CZ" altLang="en-US" sz="2400" dirty="0" err="1"/>
              <a:t>frekvencia</a:t>
            </a:r>
            <a:r>
              <a:rPr lang="cs-CZ" altLang="en-US" sz="2400" dirty="0"/>
              <a:t> (snímková)</a:t>
            </a:r>
          </a:p>
          <a:p>
            <a:pPr marL="0" indent="0">
              <a:buNone/>
            </a:pPr>
            <a:r>
              <a:rPr lang="sk-SK" sz="2000" b="1" dirty="0" smtClean="0">
                <a:solidFill>
                  <a:schemeClr val="tx1"/>
                </a:solidFill>
              </a:rPr>
              <a:t>PR.</a:t>
            </a:r>
          </a:p>
          <a:p>
            <a:pPr marL="0" indent="0">
              <a:buNone/>
            </a:pPr>
            <a:r>
              <a:rPr lang="sk-SK" sz="2000" b="1" dirty="0">
                <a:solidFill>
                  <a:schemeClr val="tx1"/>
                </a:solidFill>
              </a:rPr>
              <a:t>	</a:t>
            </a:r>
            <a:r>
              <a:rPr lang="en-US" sz="2000" b="1" dirty="0" err="1"/>
              <a:t>Frekvencia</a:t>
            </a:r>
            <a:r>
              <a:rPr lang="en-US" sz="2000" b="1" dirty="0" smtClean="0"/>
              <a:t>:</a:t>
            </a:r>
            <a:endParaRPr lang="sk-SK" sz="2000" b="1" dirty="0" smtClean="0"/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r>
              <a:rPr lang="sk-SK" sz="2000" dirty="0" smtClean="0"/>
              <a:t>		</a:t>
            </a:r>
            <a:r>
              <a:rPr lang="en-US" sz="2000" dirty="0" smtClean="0"/>
              <a:t>Horizontálne:30 </a:t>
            </a:r>
            <a:r>
              <a:rPr lang="en-US" sz="2000" dirty="0"/>
              <a:t>- 70 kHz </a:t>
            </a:r>
            <a:br>
              <a:rPr lang="en-US" sz="2000" dirty="0"/>
            </a:br>
            <a:r>
              <a:rPr lang="sk-SK" sz="2000" dirty="0" smtClean="0"/>
              <a:t>		</a:t>
            </a:r>
            <a:r>
              <a:rPr lang="en-US" sz="2000" dirty="0" smtClean="0"/>
              <a:t>Vertikálne:50 </a:t>
            </a:r>
            <a:r>
              <a:rPr lang="en-US" sz="2000" dirty="0"/>
              <a:t>- 150 Hz </a:t>
            </a:r>
            <a:endParaRPr lang="sk-SK" sz="2000" b="1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2899271" cy="213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941168"/>
            <a:ext cx="15430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1441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err="1" smtClean="0"/>
              <a:t>PaRAmetre</a:t>
            </a:r>
            <a:r>
              <a:rPr lang="sk-SK" dirty="0" smtClean="0"/>
              <a:t> CRT monitorov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97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dirty="0" smtClean="0">
                <a:solidFill>
                  <a:schemeClr val="tx1"/>
                </a:solidFill>
              </a:rPr>
              <a:t>6</a:t>
            </a:r>
            <a:r>
              <a:rPr lang="sk-SK" sz="2000" b="1" dirty="0" smtClean="0"/>
              <a:t>) </a:t>
            </a:r>
            <a:r>
              <a:rPr lang="en-US" sz="2000" b="1" u="sng" dirty="0" err="1" smtClean="0">
                <a:solidFill>
                  <a:schemeClr val="tx1"/>
                </a:solidFill>
              </a:rPr>
              <a:t>Spotreba</a:t>
            </a:r>
            <a:r>
              <a:rPr lang="en-US" sz="2000" u="sng" dirty="0">
                <a:solidFill>
                  <a:schemeClr val="tx1"/>
                </a:solidFill>
              </a:rPr>
              <a:t> (</a:t>
            </a:r>
            <a:r>
              <a:rPr lang="en-US" sz="2000" dirty="0">
                <a:solidFill>
                  <a:schemeClr val="tx1"/>
                </a:solidFill>
              </a:rPr>
              <a:t>power </a:t>
            </a:r>
            <a:r>
              <a:rPr lang="en-US" sz="2000" dirty="0" err="1">
                <a:solidFill>
                  <a:schemeClr val="tx1"/>
                </a:solidFill>
              </a:rPr>
              <a:t>compsumption</a:t>
            </a:r>
            <a:r>
              <a:rPr lang="en-US" sz="2000" dirty="0">
                <a:solidFill>
                  <a:schemeClr val="tx1"/>
                </a:solidFill>
              </a:rPr>
              <a:t>) – </a:t>
            </a:r>
            <a:r>
              <a:rPr lang="en-US" sz="2000" dirty="0" err="1">
                <a:solidFill>
                  <a:schemeClr val="tx1"/>
                </a:solidFill>
              </a:rPr>
              <a:t>spotreba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zariadenia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Wattoch</a:t>
            </a:r>
            <a:r>
              <a:rPr lang="en-US" sz="2000" dirty="0">
                <a:solidFill>
                  <a:schemeClr val="tx1"/>
                </a:solidFill>
              </a:rPr>
              <a:t> (W</a:t>
            </a:r>
            <a:r>
              <a:rPr lang="en-US" sz="2000" dirty="0" smtClean="0">
                <a:solidFill>
                  <a:schemeClr val="tx1"/>
                </a:solidFill>
              </a:rPr>
              <a:t>).</a:t>
            </a:r>
            <a:r>
              <a:rPr lang="sk-SK" sz="2000" dirty="0" smtClean="0">
                <a:solidFill>
                  <a:schemeClr val="tx1"/>
                </a:solidFill>
              </a:rPr>
              <a:t>napr.30 -60 W</a:t>
            </a:r>
          </a:p>
          <a:p>
            <a:pPr marL="0" indent="0">
              <a:buNone/>
            </a:pPr>
            <a:r>
              <a:rPr lang="sk-SK" sz="2000" dirty="0" smtClean="0">
                <a:solidFill>
                  <a:schemeClr val="tx1"/>
                </a:solidFill>
              </a:rPr>
              <a:t>7) </a:t>
            </a:r>
            <a:r>
              <a:rPr lang="en-US" sz="2000" b="1" u="sng" dirty="0" err="1">
                <a:solidFill>
                  <a:schemeClr val="tx1"/>
                </a:solidFill>
              </a:rPr>
              <a:t>Pomer</a:t>
            </a:r>
            <a:r>
              <a:rPr lang="en-US" sz="2000" b="1" u="sng" dirty="0">
                <a:solidFill>
                  <a:schemeClr val="tx1"/>
                </a:solidFill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</a:rPr>
              <a:t>obrazu</a:t>
            </a:r>
            <a:r>
              <a:rPr lang="en-US" sz="2000" dirty="0">
                <a:solidFill>
                  <a:schemeClr val="tx1"/>
                </a:solidFill>
              </a:rPr>
              <a:t> (aspect ratio) je </a:t>
            </a:r>
            <a:r>
              <a:rPr lang="en-US" sz="2000" dirty="0" err="1">
                <a:solidFill>
                  <a:schemeClr val="tx1"/>
                </a:solidFill>
              </a:rPr>
              <a:t>pomer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obrazu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dirty="0" err="1">
                <a:solidFill>
                  <a:schemeClr val="tx1"/>
                </a:solidFill>
              </a:rPr>
              <a:t>horizontálny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rozmer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vertikálnemu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rozmeru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obrazu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sk-SK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Štandardom</a:t>
            </a:r>
            <a:r>
              <a:rPr lang="en-US" sz="2000" dirty="0">
                <a:solidFill>
                  <a:schemeClr val="tx1"/>
                </a:solidFill>
              </a:rPr>
              <a:t> je </a:t>
            </a:r>
            <a:r>
              <a:rPr lang="en-US" sz="2000" dirty="0" err="1">
                <a:solidFill>
                  <a:schemeClr val="tx1"/>
                </a:solidFill>
              </a:rPr>
              <a:t>pomer</a:t>
            </a:r>
            <a:r>
              <a:rPr lang="en-US" sz="2000" dirty="0">
                <a:solidFill>
                  <a:schemeClr val="tx1"/>
                </a:solidFill>
              </a:rPr>
              <a:t> 4:3, </a:t>
            </a:r>
            <a:r>
              <a:rPr lang="en-US" sz="2000" dirty="0" err="1">
                <a:solidFill>
                  <a:schemeClr val="tx1"/>
                </a:solidFill>
              </a:rPr>
              <a:t>čo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zodpovedá</a:t>
            </a:r>
            <a:r>
              <a:rPr lang="en-US" sz="2000" dirty="0">
                <a:solidFill>
                  <a:schemeClr val="tx1"/>
                </a:solidFill>
              </a:rPr>
              <a:t> 1024 </a:t>
            </a:r>
            <a:r>
              <a:rPr lang="en-US" sz="2000" dirty="0" err="1">
                <a:solidFill>
                  <a:schemeClr val="tx1"/>
                </a:solidFill>
              </a:rPr>
              <a:t>bodov</a:t>
            </a:r>
            <a:r>
              <a:rPr lang="en-US" sz="2000" dirty="0">
                <a:solidFill>
                  <a:schemeClr val="tx1"/>
                </a:solidFill>
              </a:rPr>
              <a:t> x 768 </a:t>
            </a:r>
            <a:r>
              <a:rPr lang="en-US" sz="2000" dirty="0" err="1">
                <a:solidFill>
                  <a:schemeClr val="tx1"/>
                </a:solidFill>
              </a:rPr>
              <a:t>bodov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sk-SK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Tzv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širokouhlé</a:t>
            </a:r>
            <a:r>
              <a:rPr lang="en-US" sz="2000" dirty="0">
                <a:solidFill>
                  <a:schemeClr val="tx1"/>
                </a:solidFill>
              </a:rPr>
              <a:t> monitory (wide) </a:t>
            </a:r>
            <a:r>
              <a:rPr lang="en-US" sz="2000" dirty="0" err="1">
                <a:solidFill>
                  <a:schemeClr val="tx1"/>
                </a:solidFill>
              </a:rPr>
              <a:t>majú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pomer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obrazu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>
                <a:solidFill>
                  <a:schemeClr val="tx1"/>
                </a:solidFill>
                <a:hlinkClick r:id="rId2" tooltip="16:9"/>
              </a:rPr>
              <a:t>16:9</a:t>
            </a:r>
            <a:r>
              <a:rPr lang="en-US" sz="2000" dirty="0">
                <a:solidFill>
                  <a:schemeClr val="tx1"/>
                </a:solidFill>
              </a:rPr>
              <a:t> (1024 x 576). </a:t>
            </a:r>
            <a:r>
              <a:rPr lang="en-US" sz="2000" dirty="0" err="1">
                <a:solidFill>
                  <a:schemeClr val="tx1"/>
                </a:solidFill>
              </a:rPr>
              <a:t>Tento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pomer</a:t>
            </a:r>
            <a:r>
              <a:rPr lang="en-US" sz="2000" dirty="0">
                <a:solidFill>
                  <a:schemeClr val="tx1"/>
                </a:solidFill>
              </a:rPr>
              <a:t> je </a:t>
            </a:r>
            <a:r>
              <a:rPr lang="en-US" sz="2000" dirty="0" err="1">
                <a:solidFill>
                  <a:schemeClr val="tx1"/>
                </a:solidFill>
              </a:rPr>
              <a:t>priaznivejší</a:t>
            </a:r>
            <a:r>
              <a:rPr lang="en-US" sz="2000" dirty="0">
                <a:solidFill>
                  <a:schemeClr val="tx1"/>
                </a:solidFill>
              </a:rPr>
              <a:t> pre </a:t>
            </a:r>
            <a:r>
              <a:rPr lang="en-US" sz="2000" dirty="0" err="1">
                <a:solidFill>
                  <a:schemeClr val="tx1"/>
                </a:solidFill>
              </a:rPr>
              <a:t>ľudské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oko</a:t>
            </a:r>
            <a:endParaRPr lang="sk-SK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000" dirty="0" smtClean="0">
                <a:solidFill>
                  <a:schemeClr val="tx1"/>
                </a:solidFill>
              </a:rPr>
              <a:t>8)</a:t>
            </a:r>
            <a:r>
              <a:rPr lang="en-US" sz="2000" b="1" dirty="0"/>
              <a:t> </a:t>
            </a:r>
            <a:r>
              <a:rPr lang="en-US" sz="2000" b="1" u="sng" dirty="0" err="1">
                <a:solidFill>
                  <a:schemeClr val="tx1"/>
                </a:solidFill>
              </a:rPr>
              <a:t>Rozlíšenie</a:t>
            </a:r>
            <a:r>
              <a:rPr lang="en-US" sz="2000" u="sng" dirty="0">
                <a:solidFill>
                  <a:schemeClr val="tx1"/>
                </a:solidFill>
              </a:rPr>
              <a:t> (d</a:t>
            </a:r>
            <a:r>
              <a:rPr lang="en-US" sz="2000" dirty="0">
                <a:solidFill>
                  <a:schemeClr val="tx1"/>
                </a:solidFill>
              </a:rPr>
              <a:t>isplay resolution). </a:t>
            </a:r>
            <a:r>
              <a:rPr lang="en-US" sz="2000" dirty="0" err="1">
                <a:solidFill>
                  <a:schemeClr val="tx1"/>
                </a:solidFill>
              </a:rPr>
              <a:t>Počet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bodov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ktoré</a:t>
            </a:r>
            <a:r>
              <a:rPr lang="en-US" sz="2000" dirty="0">
                <a:solidFill>
                  <a:schemeClr val="tx1"/>
                </a:solidFill>
              </a:rPr>
              <a:t> je </a:t>
            </a:r>
            <a:r>
              <a:rPr lang="en-US" sz="2000" dirty="0" err="1">
                <a:solidFill>
                  <a:schemeClr val="tx1"/>
                </a:solidFill>
              </a:rPr>
              <a:t>možné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zobraziť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Udáva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ako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počet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pixelov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vodorovne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krát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počet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pixelov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zvisle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endParaRPr lang="sk-SK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tx1"/>
                </a:solidFill>
              </a:rPr>
              <a:t>Momentálne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smtClean="0">
                <a:solidFill>
                  <a:schemeClr val="tx1"/>
                </a:solidFill>
              </a:rPr>
              <a:t>201</a:t>
            </a:r>
            <a:r>
              <a:rPr lang="sk-SK" sz="2000" dirty="0" smtClean="0">
                <a:solidFill>
                  <a:schemeClr val="tx1"/>
                </a:solidFill>
              </a:rPr>
              <a:t>8 r.</a:t>
            </a:r>
            <a:r>
              <a:rPr lang="en-US" sz="2000" dirty="0" smtClean="0">
                <a:solidFill>
                  <a:schemeClr val="tx1"/>
                </a:solidFill>
              </a:rPr>
              <a:t>) </a:t>
            </a:r>
            <a:r>
              <a:rPr lang="en-US" sz="2000" dirty="0" err="1">
                <a:solidFill>
                  <a:schemeClr val="tx1"/>
                </a:solidFill>
              </a:rPr>
              <a:t>sú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najpoužívanejšie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rozlíšenia</a:t>
            </a:r>
            <a:r>
              <a:rPr lang="en-US" sz="2000" dirty="0">
                <a:solidFill>
                  <a:schemeClr val="tx1"/>
                </a:solidFill>
              </a:rPr>
              <a:t> 1920×1080 (</a:t>
            </a:r>
            <a:r>
              <a:rPr lang="en-US" sz="2000" dirty="0" err="1">
                <a:solidFill>
                  <a:schemeClr val="tx1"/>
                </a:solidFill>
              </a:rPr>
              <a:t>FullHD</a:t>
            </a:r>
            <a:r>
              <a:rPr lang="en-US" sz="2000" dirty="0">
                <a:solidFill>
                  <a:schemeClr val="tx1"/>
                </a:solidFill>
              </a:rPr>
              <a:t>), </a:t>
            </a:r>
            <a:r>
              <a:rPr lang="en-US" sz="2000" dirty="0" err="1">
                <a:solidFill>
                  <a:schemeClr val="tx1"/>
                </a:solidFill>
              </a:rPr>
              <a:t>niektorý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už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prešli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</a:t>
            </a:r>
            <a:r>
              <a:rPr lang="en-US" sz="2000" dirty="0">
                <a:solidFill>
                  <a:schemeClr val="tx1"/>
                </a:solidFill>
              </a:rPr>
              <a:t> 2k </a:t>
            </a:r>
            <a:r>
              <a:rPr lang="en-US" sz="2000" dirty="0" err="1">
                <a:solidFill>
                  <a:schemeClr val="tx1"/>
                </a:solidFill>
              </a:rPr>
              <a:t>alebo</a:t>
            </a:r>
            <a:r>
              <a:rPr lang="en-US" sz="2000" dirty="0">
                <a:solidFill>
                  <a:schemeClr val="tx1"/>
                </a:solidFill>
              </a:rPr>
              <a:t> 4k </a:t>
            </a:r>
            <a:r>
              <a:rPr lang="en-US" sz="2000" dirty="0" err="1">
                <a:solidFill>
                  <a:schemeClr val="tx1"/>
                </a:solidFill>
              </a:rPr>
              <a:t>rozlíšenie.Niektorý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užívatelia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používajú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aj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ultaširoké</a:t>
            </a:r>
            <a:r>
              <a:rPr lang="en-US" sz="2000" dirty="0">
                <a:solidFill>
                  <a:schemeClr val="tx1"/>
                </a:solidFill>
              </a:rPr>
              <a:t> monitory s </a:t>
            </a:r>
            <a:r>
              <a:rPr lang="en-US" sz="2000" dirty="0" err="1">
                <a:solidFill>
                  <a:schemeClr val="tx1"/>
                </a:solidFill>
              </a:rPr>
              <a:t>pomerom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strán</a:t>
            </a:r>
            <a:r>
              <a:rPr lang="en-US" sz="2000" dirty="0">
                <a:solidFill>
                  <a:schemeClr val="tx1"/>
                </a:solidFill>
              </a:rPr>
              <a:t> 21:9 a </a:t>
            </a:r>
            <a:r>
              <a:rPr lang="en-US" sz="2000" dirty="0" err="1">
                <a:solidFill>
                  <a:schemeClr val="tx1"/>
                </a:solidFill>
              </a:rPr>
              <a:t>rozlíšením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napr</a:t>
            </a:r>
            <a:r>
              <a:rPr lang="en-US" sz="2000" dirty="0">
                <a:solidFill>
                  <a:schemeClr val="tx1"/>
                </a:solidFill>
              </a:rPr>
              <a:t>. 2560x1080.</a:t>
            </a:r>
          </a:p>
          <a:p>
            <a:pPr marL="0" indent="0">
              <a:buNone/>
            </a:pPr>
            <a:endParaRPr lang="sk-SK" sz="2000" dirty="0">
              <a:solidFill>
                <a:schemeClr val="tx1"/>
              </a:solidFill>
            </a:endParaRPr>
          </a:p>
          <a:p>
            <a:endParaRPr lang="sk-SK" sz="2000" dirty="0" smtClean="0">
              <a:solidFill>
                <a:schemeClr val="tx1"/>
              </a:solidFill>
            </a:endParaRPr>
          </a:p>
          <a:p>
            <a:endParaRPr lang="sk-SK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764" y="20235"/>
            <a:ext cx="15430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6372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772400" cy="1143000"/>
          </a:xfrm>
        </p:spPr>
        <p:txBody>
          <a:bodyPr/>
          <a:lstStyle/>
          <a:p>
            <a:r>
              <a:rPr lang="en-US" b="1" dirty="0"/>
              <a:t>CRT monitor Hyundai Q770</a:t>
            </a:r>
            <a:br>
              <a:rPr lang="en-US" b="1" dirty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1052736"/>
            <a:ext cx="5771017" cy="530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72198"/>
            <a:ext cx="2428875" cy="1590675"/>
          </a:xfrm>
          <a:prstGeom prst="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371975" cy="16573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 descr="Výsledok obrázka pre počet farieb CRT monitor Hyundai Q77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Výsledok obrázka pre počet farieb CRT monitor Hyundai Q77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Prehľad obrázkov pre počet farieb CRT monitor Hyundai Q7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64704"/>
            <a:ext cx="2193032" cy="21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37370"/>
            <a:ext cx="2905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732709" y="2348880"/>
            <a:ext cx="2376264" cy="36933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Oneskorenie:15 </a:t>
            </a:r>
            <a:r>
              <a:rPr lang="sk-SK" dirty="0" err="1" smtClean="0">
                <a:solidFill>
                  <a:schemeClr val="bg1"/>
                </a:solidFill>
              </a:rPr>
              <a:t>ms</a:t>
            </a:r>
            <a:r>
              <a:rPr lang="sk-SK" dirty="0" err="1" smtClean="0"/>
              <a:t>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163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6858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CRT vs </a:t>
            </a:r>
            <a:r>
              <a:rPr lang="cs-CZ">
                <a:solidFill>
                  <a:schemeClr val="bg1"/>
                </a:solidFill>
              </a:rPr>
              <a:t>LCD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66725" y="981075"/>
            <a:ext cx="27352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Parametr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203575" y="981075"/>
            <a:ext cx="27368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CRT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5938838" y="981075"/>
            <a:ext cx="27352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LCD (TFT)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66725" y="1270000"/>
            <a:ext cx="27352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Jas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3563938" y="1270000"/>
            <a:ext cx="2376487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80 – 120 cd/m</a:t>
            </a:r>
            <a:r>
              <a:rPr lang="cs-CZ" baseline="300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2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6300788" y="1270000"/>
            <a:ext cx="2373312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170 – 300 cd/m</a:t>
            </a:r>
            <a:r>
              <a:rPr lang="cs-CZ" baseline="30000">
                <a:solidFill>
                  <a:srgbClr val="FFFF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203575" y="1270000"/>
            <a:ext cx="3603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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5940425" y="1270000"/>
            <a:ext cx="3603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466725" y="1557338"/>
            <a:ext cx="27352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Kontrast</a:t>
            </a: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3563938" y="1557338"/>
            <a:ext cx="23764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350:1 – 700:1</a:t>
            </a: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300788" y="1557338"/>
            <a:ext cx="2373312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150:1 – </a:t>
            </a:r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1</a:t>
            </a:r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5</a:t>
            </a:r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0</a:t>
            </a:r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0:1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3203575" y="1557338"/>
            <a:ext cx="3603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</a:t>
            </a: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5940425" y="1557338"/>
            <a:ext cx="360363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466725" y="1844675"/>
            <a:ext cx="27352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Pozorovací úhel</a:t>
            </a: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3563938" y="1844675"/>
            <a:ext cx="23764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více než 150</a:t>
            </a:r>
            <a:r>
              <a: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º</a:t>
            </a: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6300788" y="1844675"/>
            <a:ext cx="2373312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90</a:t>
            </a:r>
            <a:r>
              <a:rPr lang="en-US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º</a:t>
            </a:r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–</a:t>
            </a:r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 178</a:t>
            </a:r>
            <a:r>
              <a:rPr lang="en-US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º</a:t>
            </a:r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 </a:t>
            </a: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3203575" y="1844675"/>
            <a:ext cx="3603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5940425" y="1844675"/>
            <a:ext cx="360363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</a:t>
            </a: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466725" y="2132013"/>
            <a:ext cx="27352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Chyby konvergence</a:t>
            </a: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3563938" y="2132013"/>
            <a:ext cx="23764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0,2 – 0,3 mm</a:t>
            </a: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6300788" y="2132013"/>
            <a:ext cx="2373312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žádné</a:t>
            </a: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3203575" y="2132013"/>
            <a:ext cx="3603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</a:t>
            </a:r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5940425" y="2132013"/>
            <a:ext cx="360363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466725" y="2419350"/>
            <a:ext cx="27352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Ostrost</a:t>
            </a:r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3563938" y="2419350"/>
            <a:ext cx="23764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uspokojivé – velmi dobré</a:t>
            </a: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6300788" y="2419350"/>
            <a:ext cx="2373312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velmi dobré</a:t>
            </a: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3203575" y="2419350"/>
            <a:ext cx="3603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</a:t>
            </a:r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5940425" y="2419350"/>
            <a:ext cx="360363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466725" y="2706688"/>
            <a:ext cx="27352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Geometrie obrazu</a:t>
            </a: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3563938" y="2706688"/>
            <a:ext cx="23764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možné chyby</a:t>
            </a:r>
          </a:p>
        </p:txBody>
      </p:sp>
      <p:sp>
        <p:nvSpPr>
          <p:cNvPr id="23585" name="Rectangle 33"/>
          <p:cNvSpPr>
            <a:spLocks noChangeArrowheads="1"/>
          </p:cNvSpPr>
          <p:nvPr/>
        </p:nvSpPr>
        <p:spPr bwMode="auto">
          <a:xfrm>
            <a:off x="6300788" y="2706688"/>
            <a:ext cx="2373312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perfektní</a:t>
            </a:r>
          </a:p>
        </p:txBody>
      </p:sp>
      <p:sp>
        <p:nvSpPr>
          <p:cNvPr id="23586" name="Rectangle 34"/>
          <p:cNvSpPr>
            <a:spLocks noChangeArrowheads="1"/>
          </p:cNvSpPr>
          <p:nvPr/>
        </p:nvSpPr>
        <p:spPr bwMode="auto">
          <a:xfrm>
            <a:off x="3203575" y="2706688"/>
            <a:ext cx="3603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</a:t>
            </a:r>
          </a:p>
        </p:txBody>
      </p:sp>
      <p:sp>
        <p:nvSpPr>
          <p:cNvPr id="23587" name="Rectangle 35"/>
          <p:cNvSpPr>
            <a:spLocks noChangeArrowheads="1"/>
          </p:cNvSpPr>
          <p:nvPr/>
        </p:nvSpPr>
        <p:spPr bwMode="auto">
          <a:xfrm>
            <a:off x="5940425" y="2706688"/>
            <a:ext cx="360363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588" name="Rectangle 36"/>
          <p:cNvSpPr>
            <a:spLocks noChangeArrowheads="1"/>
          </p:cNvSpPr>
          <p:nvPr/>
        </p:nvSpPr>
        <p:spPr bwMode="auto">
          <a:xfrm>
            <a:off x="466725" y="2994025"/>
            <a:ext cx="27352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Chybné (defektní) pixely</a:t>
            </a:r>
          </a:p>
        </p:txBody>
      </p:sp>
      <p:sp>
        <p:nvSpPr>
          <p:cNvPr id="23589" name="Rectangle 37"/>
          <p:cNvSpPr>
            <a:spLocks noChangeArrowheads="1"/>
          </p:cNvSpPr>
          <p:nvPr/>
        </p:nvSpPr>
        <p:spPr bwMode="auto">
          <a:xfrm>
            <a:off x="3563938" y="2994025"/>
            <a:ext cx="23764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žádné</a:t>
            </a:r>
          </a:p>
        </p:txBody>
      </p:sp>
      <p:sp>
        <p:nvSpPr>
          <p:cNvPr id="23590" name="Rectangle 38"/>
          <p:cNvSpPr>
            <a:spLocks noChangeArrowheads="1"/>
          </p:cNvSpPr>
          <p:nvPr/>
        </p:nvSpPr>
        <p:spPr bwMode="auto">
          <a:xfrm>
            <a:off x="6300788" y="2994025"/>
            <a:ext cx="2373312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až 8 chyb. pixelů</a:t>
            </a:r>
          </a:p>
        </p:txBody>
      </p:sp>
      <p:sp>
        <p:nvSpPr>
          <p:cNvPr id="23591" name="Rectangle 39"/>
          <p:cNvSpPr>
            <a:spLocks noChangeArrowheads="1"/>
          </p:cNvSpPr>
          <p:nvPr/>
        </p:nvSpPr>
        <p:spPr bwMode="auto">
          <a:xfrm>
            <a:off x="3203575" y="2994025"/>
            <a:ext cx="3603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592" name="Rectangle 40"/>
          <p:cNvSpPr>
            <a:spLocks noChangeArrowheads="1"/>
          </p:cNvSpPr>
          <p:nvPr/>
        </p:nvSpPr>
        <p:spPr bwMode="auto">
          <a:xfrm>
            <a:off x="5940425" y="2994025"/>
            <a:ext cx="360363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</a:t>
            </a:r>
          </a:p>
        </p:txBody>
      </p:sp>
      <p:sp>
        <p:nvSpPr>
          <p:cNvPr id="23593" name="Rectangle 41"/>
          <p:cNvSpPr>
            <a:spLocks noChangeArrowheads="1"/>
          </p:cNvSpPr>
          <p:nvPr/>
        </p:nvSpPr>
        <p:spPr bwMode="auto">
          <a:xfrm>
            <a:off x="466725" y="3281363"/>
            <a:ext cx="27352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Vstupní signál</a:t>
            </a:r>
          </a:p>
        </p:txBody>
      </p:sp>
      <p:sp>
        <p:nvSpPr>
          <p:cNvPr id="23594" name="Rectangle 42"/>
          <p:cNvSpPr>
            <a:spLocks noChangeArrowheads="1"/>
          </p:cNvSpPr>
          <p:nvPr/>
        </p:nvSpPr>
        <p:spPr bwMode="auto">
          <a:xfrm>
            <a:off x="3563938" y="3281363"/>
            <a:ext cx="23764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pouze analogový</a:t>
            </a:r>
          </a:p>
        </p:txBody>
      </p:sp>
      <p:sp>
        <p:nvSpPr>
          <p:cNvPr id="23595" name="Rectangle 43"/>
          <p:cNvSpPr>
            <a:spLocks noChangeArrowheads="1"/>
          </p:cNvSpPr>
          <p:nvPr/>
        </p:nvSpPr>
        <p:spPr bwMode="auto">
          <a:xfrm>
            <a:off x="6300788" y="3281363"/>
            <a:ext cx="2373312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analogový nebo digitální</a:t>
            </a:r>
          </a:p>
        </p:txBody>
      </p:sp>
      <p:sp>
        <p:nvSpPr>
          <p:cNvPr id="23596" name="Rectangle 44"/>
          <p:cNvSpPr>
            <a:spLocks noChangeArrowheads="1"/>
          </p:cNvSpPr>
          <p:nvPr/>
        </p:nvSpPr>
        <p:spPr bwMode="auto">
          <a:xfrm>
            <a:off x="3203575" y="3281363"/>
            <a:ext cx="3603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</a:t>
            </a:r>
          </a:p>
        </p:txBody>
      </p:sp>
      <p:sp>
        <p:nvSpPr>
          <p:cNvPr id="23597" name="Rectangle 45"/>
          <p:cNvSpPr>
            <a:spLocks noChangeArrowheads="1"/>
          </p:cNvSpPr>
          <p:nvPr/>
        </p:nvSpPr>
        <p:spPr bwMode="auto">
          <a:xfrm>
            <a:off x="5940425" y="3281363"/>
            <a:ext cx="360363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598" name="Rectangle 46"/>
          <p:cNvSpPr>
            <a:spLocks noChangeArrowheads="1"/>
          </p:cNvSpPr>
          <p:nvPr/>
        </p:nvSpPr>
        <p:spPr bwMode="auto">
          <a:xfrm>
            <a:off x="466725" y="3568700"/>
            <a:ext cx="27352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Možná rozlišení</a:t>
            </a:r>
          </a:p>
        </p:txBody>
      </p:sp>
      <p:sp>
        <p:nvSpPr>
          <p:cNvPr id="23599" name="Rectangle 47"/>
          <p:cNvSpPr>
            <a:spLocks noChangeArrowheads="1"/>
          </p:cNvSpPr>
          <p:nvPr/>
        </p:nvSpPr>
        <p:spPr bwMode="auto">
          <a:xfrm>
            <a:off x="3563938" y="3568700"/>
            <a:ext cx="23764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libovolné</a:t>
            </a:r>
          </a:p>
        </p:txBody>
      </p:sp>
      <p:sp>
        <p:nvSpPr>
          <p:cNvPr id="23600" name="Rectangle 48"/>
          <p:cNvSpPr>
            <a:spLocks noChangeArrowheads="1"/>
          </p:cNvSpPr>
          <p:nvPr/>
        </p:nvSpPr>
        <p:spPr bwMode="auto">
          <a:xfrm>
            <a:off x="6300788" y="3568700"/>
            <a:ext cx="2373312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dáno HW / interpolace</a:t>
            </a:r>
          </a:p>
        </p:txBody>
      </p:sp>
      <p:sp>
        <p:nvSpPr>
          <p:cNvPr id="23601" name="Rectangle 49"/>
          <p:cNvSpPr>
            <a:spLocks noChangeArrowheads="1"/>
          </p:cNvSpPr>
          <p:nvPr/>
        </p:nvSpPr>
        <p:spPr bwMode="auto">
          <a:xfrm>
            <a:off x="3203575" y="3568700"/>
            <a:ext cx="3603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602" name="Rectangle 50"/>
          <p:cNvSpPr>
            <a:spLocks noChangeArrowheads="1"/>
          </p:cNvSpPr>
          <p:nvPr/>
        </p:nvSpPr>
        <p:spPr bwMode="auto">
          <a:xfrm>
            <a:off x="5940425" y="3568700"/>
            <a:ext cx="360363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</a:t>
            </a:r>
          </a:p>
        </p:txBody>
      </p:sp>
      <p:sp>
        <p:nvSpPr>
          <p:cNvPr id="23603" name="Rectangle 51"/>
          <p:cNvSpPr>
            <a:spLocks noChangeArrowheads="1"/>
          </p:cNvSpPr>
          <p:nvPr/>
        </p:nvSpPr>
        <p:spPr bwMode="auto">
          <a:xfrm>
            <a:off x="466725" y="3856038"/>
            <a:ext cx="27352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Vyladění barev</a:t>
            </a:r>
          </a:p>
        </p:txBody>
      </p:sp>
      <p:sp>
        <p:nvSpPr>
          <p:cNvPr id="23604" name="Rectangle 52"/>
          <p:cNvSpPr>
            <a:spLocks noChangeArrowheads="1"/>
          </p:cNvSpPr>
          <p:nvPr/>
        </p:nvSpPr>
        <p:spPr bwMode="auto">
          <a:xfrm>
            <a:off x="3563938" y="3856038"/>
            <a:ext cx="2376487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foto kvalita</a:t>
            </a:r>
          </a:p>
        </p:txBody>
      </p:sp>
      <p:sp>
        <p:nvSpPr>
          <p:cNvPr id="23605" name="Rectangle 53"/>
          <p:cNvSpPr>
            <a:spLocks noChangeArrowheads="1"/>
          </p:cNvSpPr>
          <p:nvPr/>
        </p:nvSpPr>
        <p:spPr bwMode="auto">
          <a:xfrm>
            <a:off x="6300788" y="3856038"/>
            <a:ext cx="2373312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uspokojivé</a:t>
            </a:r>
          </a:p>
        </p:txBody>
      </p:sp>
      <p:sp>
        <p:nvSpPr>
          <p:cNvPr id="23606" name="Rectangle 54"/>
          <p:cNvSpPr>
            <a:spLocks noChangeArrowheads="1"/>
          </p:cNvSpPr>
          <p:nvPr/>
        </p:nvSpPr>
        <p:spPr bwMode="auto">
          <a:xfrm>
            <a:off x="3203575" y="3856038"/>
            <a:ext cx="3603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607" name="Rectangle 55"/>
          <p:cNvSpPr>
            <a:spLocks noChangeArrowheads="1"/>
          </p:cNvSpPr>
          <p:nvPr/>
        </p:nvSpPr>
        <p:spPr bwMode="auto">
          <a:xfrm>
            <a:off x="5940425" y="3856038"/>
            <a:ext cx="360363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</a:t>
            </a:r>
          </a:p>
        </p:txBody>
      </p:sp>
      <p:sp>
        <p:nvSpPr>
          <p:cNvPr id="23608" name="Rectangle 56"/>
          <p:cNvSpPr>
            <a:spLocks noChangeArrowheads="1"/>
          </p:cNvSpPr>
          <p:nvPr/>
        </p:nvSpPr>
        <p:spPr bwMode="auto">
          <a:xfrm>
            <a:off x="466725" y="4143375"/>
            <a:ext cx="27352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Jednotnost (uniformita)</a:t>
            </a:r>
          </a:p>
        </p:txBody>
      </p:sp>
      <p:sp>
        <p:nvSpPr>
          <p:cNvPr id="23609" name="Rectangle 57"/>
          <p:cNvSpPr>
            <a:spLocks noChangeArrowheads="1"/>
          </p:cNvSpPr>
          <p:nvPr/>
        </p:nvSpPr>
        <p:spPr bwMode="auto">
          <a:xfrm>
            <a:off x="3562350" y="4138613"/>
            <a:ext cx="2376488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ob</a:t>
            </a:r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č</a:t>
            </a:r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as jasnější uprost</a:t>
            </a:r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ř</a:t>
            </a:r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ed</a:t>
            </a:r>
          </a:p>
        </p:txBody>
      </p:sp>
      <p:sp>
        <p:nvSpPr>
          <p:cNvPr id="23610" name="Rectangle 58"/>
          <p:cNvSpPr>
            <a:spLocks noChangeArrowheads="1"/>
          </p:cNvSpPr>
          <p:nvPr/>
        </p:nvSpPr>
        <p:spPr bwMode="auto">
          <a:xfrm>
            <a:off x="6300788" y="4143375"/>
            <a:ext cx="2373312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občas jasnější na kraji</a:t>
            </a:r>
          </a:p>
        </p:txBody>
      </p:sp>
      <p:sp>
        <p:nvSpPr>
          <p:cNvPr id="23611" name="Rectangle 59"/>
          <p:cNvSpPr>
            <a:spLocks noChangeArrowheads="1"/>
          </p:cNvSpPr>
          <p:nvPr/>
        </p:nvSpPr>
        <p:spPr bwMode="auto">
          <a:xfrm>
            <a:off x="3203575" y="4143375"/>
            <a:ext cx="3603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</a:t>
            </a:r>
          </a:p>
        </p:txBody>
      </p:sp>
      <p:sp>
        <p:nvSpPr>
          <p:cNvPr id="23612" name="Rectangle 60"/>
          <p:cNvSpPr>
            <a:spLocks noChangeArrowheads="1"/>
          </p:cNvSpPr>
          <p:nvPr/>
        </p:nvSpPr>
        <p:spPr bwMode="auto">
          <a:xfrm>
            <a:off x="5940425" y="4143375"/>
            <a:ext cx="360363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</a:t>
            </a:r>
          </a:p>
        </p:txBody>
      </p:sp>
      <p:sp>
        <p:nvSpPr>
          <p:cNvPr id="23613" name="Rectangle 61"/>
          <p:cNvSpPr>
            <a:spLocks noChangeArrowheads="1"/>
          </p:cNvSpPr>
          <p:nvPr/>
        </p:nvSpPr>
        <p:spPr bwMode="auto">
          <a:xfrm>
            <a:off x="466725" y="4430713"/>
            <a:ext cx="27352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Čistota (kvalita) barev</a:t>
            </a:r>
          </a:p>
        </p:txBody>
      </p:sp>
      <p:sp>
        <p:nvSpPr>
          <p:cNvPr id="23614" name="Rectangle 62"/>
          <p:cNvSpPr>
            <a:spLocks noChangeArrowheads="1"/>
          </p:cNvSpPr>
          <p:nvPr/>
        </p:nvSpPr>
        <p:spPr bwMode="auto">
          <a:xfrm>
            <a:off x="3563938" y="4430713"/>
            <a:ext cx="2376487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velmi dobrá</a:t>
            </a:r>
          </a:p>
        </p:txBody>
      </p:sp>
      <p:sp>
        <p:nvSpPr>
          <p:cNvPr id="23615" name="Rectangle 63"/>
          <p:cNvSpPr>
            <a:spLocks noChangeArrowheads="1"/>
          </p:cNvSpPr>
          <p:nvPr/>
        </p:nvSpPr>
        <p:spPr bwMode="auto">
          <a:xfrm>
            <a:off x="6300788" y="4430713"/>
            <a:ext cx="2373312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horší až průměrná</a:t>
            </a:r>
          </a:p>
        </p:txBody>
      </p:sp>
      <p:sp>
        <p:nvSpPr>
          <p:cNvPr id="23616" name="Rectangle 64"/>
          <p:cNvSpPr>
            <a:spLocks noChangeArrowheads="1"/>
          </p:cNvSpPr>
          <p:nvPr/>
        </p:nvSpPr>
        <p:spPr bwMode="auto">
          <a:xfrm>
            <a:off x="3203575" y="4430713"/>
            <a:ext cx="3603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617" name="Rectangle 65"/>
          <p:cNvSpPr>
            <a:spLocks noChangeArrowheads="1"/>
          </p:cNvSpPr>
          <p:nvPr/>
        </p:nvSpPr>
        <p:spPr bwMode="auto">
          <a:xfrm>
            <a:off x="5940425" y="4430713"/>
            <a:ext cx="360363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</a:t>
            </a:r>
          </a:p>
        </p:txBody>
      </p:sp>
      <p:sp>
        <p:nvSpPr>
          <p:cNvPr id="23618" name="Rectangle 66"/>
          <p:cNvSpPr>
            <a:spLocks noChangeArrowheads="1"/>
          </p:cNvSpPr>
          <p:nvPr/>
        </p:nvSpPr>
        <p:spPr bwMode="auto">
          <a:xfrm>
            <a:off x="466725" y="4718050"/>
            <a:ext cx="27352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Mihotání (blikání) obrazu</a:t>
            </a:r>
          </a:p>
        </p:txBody>
      </p:sp>
      <p:sp>
        <p:nvSpPr>
          <p:cNvPr id="23619" name="Rectangle 67"/>
          <p:cNvSpPr>
            <a:spLocks noChangeArrowheads="1"/>
          </p:cNvSpPr>
          <p:nvPr/>
        </p:nvSpPr>
        <p:spPr bwMode="auto">
          <a:xfrm>
            <a:off x="3563938" y="4718050"/>
            <a:ext cx="2376487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žádné nad 85 Hz</a:t>
            </a:r>
          </a:p>
        </p:txBody>
      </p:sp>
      <p:sp>
        <p:nvSpPr>
          <p:cNvPr id="23620" name="Rectangle 68"/>
          <p:cNvSpPr>
            <a:spLocks noChangeArrowheads="1"/>
          </p:cNvSpPr>
          <p:nvPr/>
        </p:nvSpPr>
        <p:spPr bwMode="auto">
          <a:xfrm>
            <a:off x="6300788" y="4718050"/>
            <a:ext cx="2373312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žádné</a:t>
            </a:r>
          </a:p>
        </p:txBody>
      </p:sp>
      <p:sp>
        <p:nvSpPr>
          <p:cNvPr id="23621" name="Rectangle 69"/>
          <p:cNvSpPr>
            <a:spLocks noChangeArrowheads="1"/>
          </p:cNvSpPr>
          <p:nvPr/>
        </p:nvSpPr>
        <p:spPr bwMode="auto">
          <a:xfrm>
            <a:off x="3203575" y="4718050"/>
            <a:ext cx="3603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</a:t>
            </a:r>
          </a:p>
        </p:txBody>
      </p:sp>
      <p:sp>
        <p:nvSpPr>
          <p:cNvPr id="23622" name="Rectangle 70"/>
          <p:cNvSpPr>
            <a:spLocks noChangeArrowheads="1"/>
          </p:cNvSpPr>
          <p:nvPr/>
        </p:nvSpPr>
        <p:spPr bwMode="auto">
          <a:xfrm>
            <a:off x="5940425" y="4718050"/>
            <a:ext cx="360363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623" name="Rectangle 71"/>
          <p:cNvSpPr>
            <a:spLocks noChangeArrowheads="1"/>
          </p:cNvSpPr>
          <p:nvPr/>
        </p:nvSpPr>
        <p:spPr bwMode="auto">
          <a:xfrm>
            <a:off x="466725" y="5005388"/>
            <a:ext cx="27352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Ovlivnitelnost mag. polem</a:t>
            </a:r>
          </a:p>
        </p:txBody>
      </p:sp>
      <p:sp>
        <p:nvSpPr>
          <p:cNvPr id="23624" name="Rectangle 72"/>
          <p:cNvSpPr>
            <a:spLocks noChangeArrowheads="1"/>
          </p:cNvSpPr>
          <p:nvPr/>
        </p:nvSpPr>
        <p:spPr bwMode="auto">
          <a:xfrm>
            <a:off x="3563938" y="5005388"/>
            <a:ext cx="23764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závisí na odstín</a:t>
            </a:r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ě</a:t>
            </a:r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ní</a:t>
            </a:r>
          </a:p>
        </p:txBody>
      </p:sp>
      <p:sp>
        <p:nvSpPr>
          <p:cNvPr id="23625" name="Rectangle 73"/>
          <p:cNvSpPr>
            <a:spLocks noChangeArrowheads="1"/>
          </p:cNvSpPr>
          <p:nvPr/>
        </p:nvSpPr>
        <p:spPr bwMode="auto">
          <a:xfrm>
            <a:off x="6300788" y="5005388"/>
            <a:ext cx="2373312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žádná</a:t>
            </a:r>
          </a:p>
        </p:txBody>
      </p:sp>
      <p:sp>
        <p:nvSpPr>
          <p:cNvPr id="23626" name="Rectangle 74"/>
          <p:cNvSpPr>
            <a:spLocks noChangeArrowheads="1"/>
          </p:cNvSpPr>
          <p:nvPr/>
        </p:nvSpPr>
        <p:spPr bwMode="auto">
          <a:xfrm>
            <a:off x="3203575" y="5005388"/>
            <a:ext cx="3603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</a:t>
            </a:r>
          </a:p>
        </p:txBody>
      </p:sp>
      <p:sp>
        <p:nvSpPr>
          <p:cNvPr id="23627" name="Rectangle 75"/>
          <p:cNvSpPr>
            <a:spLocks noChangeArrowheads="1"/>
          </p:cNvSpPr>
          <p:nvPr/>
        </p:nvSpPr>
        <p:spPr bwMode="auto">
          <a:xfrm>
            <a:off x="5940425" y="5005388"/>
            <a:ext cx="360363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628" name="Rectangle 76"/>
          <p:cNvSpPr>
            <a:spLocks noChangeArrowheads="1"/>
          </p:cNvSpPr>
          <p:nvPr/>
        </p:nvSpPr>
        <p:spPr bwMode="auto">
          <a:xfrm>
            <a:off x="466725" y="5292725"/>
            <a:ext cx="27352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Rychlost odezvy pixelu</a:t>
            </a:r>
          </a:p>
        </p:txBody>
      </p:sp>
      <p:sp>
        <p:nvSpPr>
          <p:cNvPr id="23629" name="Rectangle 77"/>
          <p:cNvSpPr>
            <a:spLocks noChangeArrowheads="1"/>
          </p:cNvSpPr>
          <p:nvPr/>
        </p:nvSpPr>
        <p:spPr bwMode="auto">
          <a:xfrm>
            <a:off x="3563938" y="5292725"/>
            <a:ext cx="23764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nepozorovatelná</a:t>
            </a:r>
          </a:p>
        </p:txBody>
      </p:sp>
      <p:sp>
        <p:nvSpPr>
          <p:cNvPr id="23630" name="Rectangle 78"/>
          <p:cNvSpPr>
            <a:spLocks noChangeArrowheads="1"/>
          </p:cNvSpPr>
          <p:nvPr/>
        </p:nvSpPr>
        <p:spPr bwMode="auto">
          <a:xfrm>
            <a:off x="6300788" y="5292725"/>
            <a:ext cx="2373312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5 – 50 ms</a:t>
            </a:r>
          </a:p>
        </p:txBody>
      </p:sp>
      <p:sp>
        <p:nvSpPr>
          <p:cNvPr id="23631" name="Rectangle 79"/>
          <p:cNvSpPr>
            <a:spLocks noChangeArrowheads="1"/>
          </p:cNvSpPr>
          <p:nvPr/>
        </p:nvSpPr>
        <p:spPr bwMode="auto">
          <a:xfrm>
            <a:off x="3203575" y="5292725"/>
            <a:ext cx="3603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632" name="Rectangle 80"/>
          <p:cNvSpPr>
            <a:spLocks noChangeArrowheads="1"/>
          </p:cNvSpPr>
          <p:nvPr/>
        </p:nvSpPr>
        <p:spPr bwMode="auto">
          <a:xfrm>
            <a:off x="5940425" y="5292725"/>
            <a:ext cx="360363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</a:t>
            </a:r>
          </a:p>
        </p:txBody>
      </p:sp>
      <p:sp>
        <p:nvSpPr>
          <p:cNvPr id="23633" name="Rectangle 81"/>
          <p:cNvSpPr>
            <a:spLocks noChangeArrowheads="1"/>
          </p:cNvSpPr>
          <p:nvPr/>
        </p:nvSpPr>
        <p:spPr bwMode="auto">
          <a:xfrm>
            <a:off x="466725" y="5580063"/>
            <a:ext cx="27352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Spotřeba elektrické energie</a:t>
            </a:r>
          </a:p>
        </p:txBody>
      </p:sp>
      <p:sp>
        <p:nvSpPr>
          <p:cNvPr id="23634" name="Rectangle 82"/>
          <p:cNvSpPr>
            <a:spLocks noChangeArrowheads="1"/>
          </p:cNvSpPr>
          <p:nvPr/>
        </p:nvSpPr>
        <p:spPr bwMode="auto">
          <a:xfrm>
            <a:off x="3563938" y="5580063"/>
            <a:ext cx="23764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60 – 160 W</a:t>
            </a:r>
          </a:p>
        </p:txBody>
      </p:sp>
      <p:sp>
        <p:nvSpPr>
          <p:cNvPr id="23635" name="Rectangle 83"/>
          <p:cNvSpPr>
            <a:spLocks noChangeArrowheads="1"/>
          </p:cNvSpPr>
          <p:nvPr/>
        </p:nvSpPr>
        <p:spPr bwMode="auto">
          <a:xfrm>
            <a:off x="6300788" y="5580063"/>
            <a:ext cx="2373312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25 – 90 W</a:t>
            </a:r>
          </a:p>
        </p:txBody>
      </p:sp>
      <p:sp>
        <p:nvSpPr>
          <p:cNvPr id="23636" name="Rectangle 84"/>
          <p:cNvSpPr>
            <a:spLocks noChangeArrowheads="1"/>
          </p:cNvSpPr>
          <p:nvPr/>
        </p:nvSpPr>
        <p:spPr bwMode="auto">
          <a:xfrm>
            <a:off x="3203575" y="5580063"/>
            <a:ext cx="3603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</a:t>
            </a:r>
          </a:p>
        </p:txBody>
      </p:sp>
      <p:sp>
        <p:nvSpPr>
          <p:cNvPr id="23637" name="Rectangle 85"/>
          <p:cNvSpPr>
            <a:spLocks noChangeArrowheads="1"/>
          </p:cNvSpPr>
          <p:nvPr/>
        </p:nvSpPr>
        <p:spPr bwMode="auto">
          <a:xfrm>
            <a:off x="5940425" y="5580063"/>
            <a:ext cx="360363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638" name="Rectangle 86"/>
          <p:cNvSpPr>
            <a:spLocks noChangeArrowheads="1"/>
          </p:cNvSpPr>
          <p:nvPr/>
        </p:nvSpPr>
        <p:spPr bwMode="auto">
          <a:xfrm>
            <a:off x="466725" y="5867400"/>
            <a:ext cx="27352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Rozměry/hmotnost</a:t>
            </a:r>
          </a:p>
        </p:txBody>
      </p:sp>
      <p:sp>
        <p:nvSpPr>
          <p:cNvPr id="23639" name="Rectangle 87"/>
          <p:cNvSpPr>
            <a:spLocks noChangeArrowheads="1"/>
          </p:cNvSpPr>
          <p:nvPr/>
        </p:nvSpPr>
        <p:spPr bwMode="auto">
          <a:xfrm>
            <a:off x="3563938" y="5867400"/>
            <a:ext cx="23764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v</a:t>
            </a:r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ě</a:t>
            </a:r>
            <a:r>
              <a:rPr lang="cs-CZ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tší</a:t>
            </a:r>
          </a:p>
        </p:txBody>
      </p:sp>
      <p:sp>
        <p:nvSpPr>
          <p:cNvPr id="23640" name="Rectangle 88"/>
          <p:cNvSpPr>
            <a:spLocks noChangeArrowheads="1"/>
          </p:cNvSpPr>
          <p:nvPr/>
        </p:nvSpPr>
        <p:spPr bwMode="auto">
          <a:xfrm>
            <a:off x="6300788" y="5867400"/>
            <a:ext cx="2373312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>
                <a:solidFill>
                  <a:srgbClr val="FFFFFF"/>
                </a:solidFill>
                <a:latin typeface="Times New Roman" pitchFamily="18" charset="0"/>
              </a:rPr>
              <a:t>menší</a:t>
            </a:r>
          </a:p>
        </p:txBody>
      </p:sp>
      <p:sp>
        <p:nvSpPr>
          <p:cNvPr id="23641" name="Rectangle 89"/>
          <p:cNvSpPr>
            <a:spLocks noChangeArrowheads="1"/>
          </p:cNvSpPr>
          <p:nvPr/>
        </p:nvSpPr>
        <p:spPr bwMode="auto">
          <a:xfrm>
            <a:off x="3203575" y="5867400"/>
            <a:ext cx="3603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</a:t>
            </a:r>
          </a:p>
        </p:txBody>
      </p:sp>
      <p:sp>
        <p:nvSpPr>
          <p:cNvPr id="23642" name="Rectangle 90"/>
          <p:cNvSpPr>
            <a:spLocks noChangeArrowheads="1"/>
          </p:cNvSpPr>
          <p:nvPr/>
        </p:nvSpPr>
        <p:spPr bwMode="auto">
          <a:xfrm>
            <a:off x="5940425" y="5867400"/>
            <a:ext cx="360363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</a:t>
            </a:r>
          </a:p>
        </p:txBody>
      </p:sp>
      <p:sp>
        <p:nvSpPr>
          <p:cNvPr id="23643" name="Line 91"/>
          <p:cNvSpPr>
            <a:spLocks noChangeShapeType="1"/>
          </p:cNvSpPr>
          <p:nvPr/>
        </p:nvSpPr>
        <p:spPr bwMode="auto">
          <a:xfrm>
            <a:off x="466725" y="6165850"/>
            <a:ext cx="8210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44" name="Line 92"/>
          <p:cNvSpPr>
            <a:spLocks noChangeShapeType="1"/>
          </p:cNvSpPr>
          <p:nvPr/>
        </p:nvSpPr>
        <p:spPr bwMode="auto">
          <a:xfrm>
            <a:off x="8677275" y="981075"/>
            <a:ext cx="0" cy="5184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45" name="Line 93"/>
          <p:cNvSpPr>
            <a:spLocks noChangeShapeType="1"/>
          </p:cNvSpPr>
          <p:nvPr/>
        </p:nvSpPr>
        <p:spPr bwMode="auto">
          <a:xfrm>
            <a:off x="466725" y="981075"/>
            <a:ext cx="8210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46" name="Line 94"/>
          <p:cNvSpPr>
            <a:spLocks noChangeShapeType="1"/>
          </p:cNvSpPr>
          <p:nvPr/>
        </p:nvSpPr>
        <p:spPr bwMode="auto">
          <a:xfrm>
            <a:off x="466725" y="981075"/>
            <a:ext cx="0" cy="5184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47" name="Line 95"/>
          <p:cNvSpPr>
            <a:spLocks noChangeShapeType="1"/>
          </p:cNvSpPr>
          <p:nvPr/>
        </p:nvSpPr>
        <p:spPr bwMode="auto">
          <a:xfrm flipH="1">
            <a:off x="466725" y="1557338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48" name="Line 96"/>
          <p:cNvSpPr>
            <a:spLocks noChangeShapeType="1"/>
          </p:cNvSpPr>
          <p:nvPr/>
        </p:nvSpPr>
        <p:spPr bwMode="auto">
          <a:xfrm flipH="1">
            <a:off x="466725" y="1268413"/>
            <a:ext cx="821055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49" name="Line 97"/>
          <p:cNvSpPr>
            <a:spLocks noChangeShapeType="1"/>
          </p:cNvSpPr>
          <p:nvPr/>
        </p:nvSpPr>
        <p:spPr bwMode="auto">
          <a:xfrm>
            <a:off x="3203575" y="981075"/>
            <a:ext cx="0" cy="5184775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50" name="Line 98"/>
          <p:cNvSpPr>
            <a:spLocks noChangeShapeType="1"/>
          </p:cNvSpPr>
          <p:nvPr/>
        </p:nvSpPr>
        <p:spPr bwMode="auto">
          <a:xfrm>
            <a:off x="3563938" y="126841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51" name="Line 99"/>
          <p:cNvSpPr>
            <a:spLocks noChangeShapeType="1"/>
          </p:cNvSpPr>
          <p:nvPr/>
        </p:nvSpPr>
        <p:spPr bwMode="auto">
          <a:xfrm>
            <a:off x="6300788" y="126841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52" name="Line 100"/>
          <p:cNvSpPr>
            <a:spLocks noChangeShapeType="1"/>
          </p:cNvSpPr>
          <p:nvPr/>
        </p:nvSpPr>
        <p:spPr bwMode="auto">
          <a:xfrm>
            <a:off x="5940425" y="981075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53" name="Line 101"/>
          <p:cNvSpPr>
            <a:spLocks noChangeShapeType="1"/>
          </p:cNvSpPr>
          <p:nvPr/>
        </p:nvSpPr>
        <p:spPr bwMode="auto">
          <a:xfrm flipH="1">
            <a:off x="466725" y="1844675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54" name="Line 102"/>
          <p:cNvSpPr>
            <a:spLocks noChangeShapeType="1"/>
          </p:cNvSpPr>
          <p:nvPr/>
        </p:nvSpPr>
        <p:spPr bwMode="auto">
          <a:xfrm flipH="1">
            <a:off x="466725" y="2132013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55" name="Line 103"/>
          <p:cNvSpPr>
            <a:spLocks noChangeShapeType="1"/>
          </p:cNvSpPr>
          <p:nvPr/>
        </p:nvSpPr>
        <p:spPr bwMode="auto">
          <a:xfrm flipH="1">
            <a:off x="466725" y="2419350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56" name="Line 104"/>
          <p:cNvSpPr>
            <a:spLocks noChangeShapeType="1"/>
          </p:cNvSpPr>
          <p:nvPr/>
        </p:nvSpPr>
        <p:spPr bwMode="auto">
          <a:xfrm flipH="1">
            <a:off x="466725" y="2706688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57" name="Line 105"/>
          <p:cNvSpPr>
            <a:spLocks noChangeShapeType="1"/>
          </p:cNvSpPr>
          <p:nvPr/>
        </p:nvSpPr>
        <p:spPr bwMode="auto">
          <a:xfrm flipH="1">
            <a:off x="466725" y="2994025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58" name="Line 106"/>
          <p:cNvSpPr>
            <a:spLocks noChangeShapeType="1"/>
          </p:cNvSpPr>
          <p:nvPr/>
        </p:nvSpPr>
        <p:spPr bwMode="auto">
          <a:xfrm flipH="1">
            <a:off x="466725" y="3281363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59" name="Line 107"/>
          <p:cNvSpPr>
            <a:spLocks noChangeShapeType="1"/>
          </p:cNvSpPr>
          <p:nvPr/>
        </p:nvSpPr>
        <p:spPr bwMode="auto">
          <a:xfrm flipH="1">
            <a:off x="466725" y="3568700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60" name="Line 108"/>
          <p:cNvSpPr>
            <a:spLocks noChangeShapeType="1"/>
          </p:cNvSpPr>
          <p:nvPr/>
        </p:nvSpPr>
        <p:spPr bwMode="auto">
          <a:xfrm flipH="1">
            <a:off x="466725" y="3856038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61" name="Line 109"/>
          <p:cNvSpPr>
            <a:spLocks noChangeShapeType="1"/>
          </p:cNvSpPr>
          <p:nvPr/>
        </p:nvSpPr>
        <p:spPr bwMode="auto">
          <a:xfrm flipH="1">
            <a:off x="466725" y="4143375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62" name="Line 110"/>
          <p:cNvSpPr>
            <a:spLocks noChangeShapeType="1"/>
          </p:cNvSpPr>
          <p:nvPr/>
        </p:nvSpPr>
        <p:spPr bwMode="auto">
          <a:xfrm flipH="1">
            <a:off x="466725" y="4430713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63" name="Line 111"/>
          <p:cNvSpPr>
            <a:spLocks noChangeShapeType="1"/>
          </p:cNvSpPr>
          <p:nvPr/>
        </p:nvSpPr>
        <p:spPr bwMode="auto">
          <a:xfrm flipH="1">
            <a:off x="466725" y="4718050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64" name="Line 112"/>
          <p:cNvSpPr>
            <a:spLocks noChangeShapeType="1"/>
          </p:cNvSpPr>
          <p:nvPr/>
        </p:nvSpPr>
        <p:spPr bwMode="auto">
          <a:xfrm flipH="1">
            <a:off x="466725" y="5005388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65" name="Line 113"/>
          <p:cNvSpPr>
            <a:spLocks noChangeShapeType="1"/>
          </p:cNvSpPr>
          <p:nvPr/>
        </p:nvSpPr>
        <p:spPr bwMode="auto">
          <a:xfrm flipH="1">
            <a:off x="466725" y="5292725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66" name="Line 114"/>
          <p:cNvSpPr>
            <a:spLocks noChangeShapeType="1"/>
          </p:cNvSpPr>
          <p:nvPr/>
        </p:nvSpPr>
        <p:spPr bwMode="auto">
          <a:xfrm flipH="1">
            <a:off x="466725" y="5580063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67" name="Line 115"/>
          <p:cNvSpPr>
            <a:spLocks noChangeShapeType="1"/>
          </p:cNvSpPr>
          <p:nvPr/>
        </p:nvSpPr>
        <p:spPr bwMode="auto">
          <a:xfrm flipH="1">
            <a:off x="466725" y="5867400"/>
            <a:ext cx="3097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3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7543800" cy="1431925"/>
          </a:xfrm>
        </p:spPr>
        <p:txBody>
          <a:bodyPr/>
          <a:lstStyle/>
          <a:p>
            <a:r>
              <a:rPr lang="sk-SK" dirty="0" smtClean="0"/>
              <a:t>LCD monitor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3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6114" y="116632"/>
            <a:ext cx="8229600" cy="1143000"/>
          </a:xfrm>
        </p:spPr>
        <p:txBody>
          <a:bodyPr/>
          <a:lstStyle/>
          <a:p>
            <a:r>
              <a:rPr lang="sk-SK" dirty="0" smtClean="0"/>
              <a:t>Oblasti použitia LCD technológie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57" y="913954"/>
            <a:ext cx="740109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2"/>
            <a:ext cx="7486814" cy="194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01208"/>
            <a:ext cx="76295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9924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LCD </a:t>
            </a:r>
            <a:r>
              <a:rPr lang="sk-SK" dirty="0" err="1" smtClean="0"/>
              <a:t>displaye</a:t>
            </a:r>
            <a:endParaRPr lang="en-US" dirty="0"/>
          </a:p>
        </p:txBody>
      </p:sp>
      <p:pic>
        <p:nvPicPr>
          <p:cNvPr id="13314" name="Picture 2" descr="Výsledok obrázka pre technológiu lcd, ako to fungu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30" y="1268760"/>
            <a:ext cx="6371159" cy="498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2218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Parametre LCD monitorov I.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1800" u="sng" dirty="0" smtClean="0"/>
              <a:t>Uhlopriečka</a:t>
            </a:r>
            <a:r>
              <a:rPr lang="sk-SK" sz="1800" dirty="0" smtClean="0"/>
              <a:t> :</a:t>
            </a:r>
          </a:p>
          <a:p>
            <a:pPr marL="68263" indent="0">
              <a:buNone/>
            </a:pPr>
            <a:r>
              <a:rPr lang="sk-SK" sz="1800" dirty="0" smtClean="0"/>
              <a:t>	</a:t>
            </a:r>
            <a:r>
              <a:rPr lang="en-US" sz="1800" dirty="0" err="1" smtClean="0"/>
              <a:t>Označuje</a:t>
            </a:r>
            <a:r>
              <a:rPr lang="en-US" sz="1800" dirty="0" smtClean="0"/>
              <a:t> </a:t>
            </a:r>
            <a:r>
              <a:rPr lang="en-US" sz="1800" dirty="0" err="1"/>
              <a:t>vzdialenosť</a:t>
            </a:r>
            <a:r>
              <a:rPr lang="en-US" sz="1800" dirty="0"/>
              <a:t> </a:t>
            </a:r>
            <a:r>
              <a:rPr lang="en-US" sz="1800" dirty="0" err="1"/>
              <a:t>medzi</a:t>
            </a:r>
            <a:r>
              <a:rPr lang="en-US" sz="1800" dirty="0"/>
              <a:t> </a:t>
            </a:r>
            <a:r>
              <a:rPr lang="en-US" sz="1800" dirty="0" err="1"/>
              <a:t>protiľahlým</a:t>
            </a:r>
            <a:r>
              <a:rPr lang="en-US" sz="1800" dirty="0"/>
              <a:t> </a:t>
            </a:r>
            <a:r>
              <a:rPr lang="en-US" sz="1800" dirty="0" err="1"/>
              <a:t>horným</a:t>
            </a:r>
            <a:r>
              <a:rPr lang="en-US" sz="1800" dirty="0"/>
              <a:t> a </a:t>
            </a:r>
            <a:r>
              <a:rPr lang="en-US" sz="1800" dirty="0" err="1"/>
              <a:t>spodným</a:t>
            </a:r>
            <a:r>
              <a:rPr lang="en-US" sz="1800" dirty="0"/>
              <a:t> </a:t>
            </a:r>
            <a:r>
              <a:rPr lang="en-US" sz="1800" dirty="0" err="1"/>
              <a:t>rohom</a:t>
            </a:r>
            <a:r>
              <a:rPr lang="en-US" sz="1800" dirty="0"/>
              <a:t> </a:t>
            </a:r>
            <a:r>
              <a:rPr lang="sk-SK" sz="1800" dirty="0" smtClean="0"/>
              <a:t>	</a:t>
            </a:r>
            <a:r>
              <a:rPr lang="en-US" sz="1800" dirty="0" err="1" smtClean="0"/>
              <a:t>monitora</a:t>
            </a:r>
            <a:r>
              <a:rPr lang="en-US" sz="1800" dirty="0" smtClean="0"/>
              <a:t>. </a:t>
            </a:r>
            <a:endParaRPr lang="sk-SK" sz="1800" dirty="0" smtClean="0"/>
          </a:p>
          <a:p>
            <a:pPr marL="68263" indent="0">
              <a:buNone/>
            </a:pPr>
            <a:r>
              <a:rPr lang="sk-SK" sz="1800" dirty="0"/>
              <a:t>	</a:t>
            </a:r>
            <a:r>
              <a:rPr lang="en-US" sz="1800" dirty="0" err="1" smtClean="0"/>
              <a:t>Udáva</a:t>
            </a:r>
            <a:r>
              <a:rPr lang="en-US" sz="1800" dirty="0" smtClean="0"/>
              <a:t> </a:t>
            </a:r>
            <a:r>
              <a:rPr lang="en-US" sz="1800" dirty="0" err="1"/>
              <a:t>sa</a:t>
            </a:r>
            <a:r>
              <a:rPr lang="en-US" sz="1800" dirty="0"/>
              <a:t> v </a:t>
            </a:r>
            <a:r>
              <a:rPr lang="en-US" sz="1800" dirty="0" err="1"/>
              <a:t>palcoch</a:t>
            </a:r>
            <a:r>
              <a:rPr lang="en-US" sz="1800" dirty="0"/>
              <a:t>. </a:t>
            </a:r>
            <a:r>
              <a:rPr lang="en-US" sz="1800" dirty="0" err="1" smtClean="0"/>
              <a:t>Jeden</a:t>
            </a:r>
            <a:r>
              <a:rPr lang="en-US" sz="1800" dirty="0" smtClean="0"/>
              <a:t> </a:t>
            </a:r>
            <a:r>
              <a:rPr lang="en-US" sz="1800" dirty="0" err="1"/>
              <a:t>palec</a:t>
            </a:r>
            <a:r>
              <a:rPr lang="en-US" sz="1800" dirty="0"/>
              <a:t> je 2,54 cm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r>
              <a:rPr lang="sk-SK" sz="1800" u="sng" dirty="0" smtClean="0"/>
              <a:t>Obnovovacia frekvencia</a:t>
            </a:r>
            <a:r>
              <a:rPr lang="sk-SK" sz="1800" dirty="0" smtClean="0"/>
              <a:t>:</a:t>
            </a:r>
          </a:p>
          <a:p>
            <a:pPr marL="68263" indent="0">
              <a:buNone/>
            </a:pPr>
            <a:r>
              <a:rPr lang="sk-SK" sz="1800" dirty="0"/>
              <a:t>	</a:t>
            </a:r>
            <a:r>
              <a:rPr lang="en-US" sz="1800" dirty="0" smtClean="0"/>
              <a:t>Ide </a:t>
            </a:r>
            <a:r>
              <a:rPr lang="en-US" sz="1800" dirty="0"/>
              <a:t>o </a:t>
            </a:r>
            <a:r>
              <a:rPr lang="en-US" sz="1800" dirty="0" err="1"/>
              <a:t>schopnosť</a:t>
            </a:r>
            <a:r>
              <a:rPr lang="en-US" sz="1800" dirty="0"/>
              <a:t> </a:t>
            </a:r>
            <a:r>
              <a:rPr lang="en-US" sz="1800" dirty="0" err="1"/>
              <a:t>monitora</a:t>
            </a:r>
            <a:r>
              <a:rPr lang="en-US" sz="1800" dirty="0"/>
              <a:t> </a:t>
            </a:r>
            <a:r>
              <a:rPr lang="en-US" sz="1800" dirty="0" err="1"/>
              <a:t>vykresliť</a:t>
            </a:r>
            <a:r>
              <a:rPr lang="en-US" sz="1800" dirty="0"/>
              <a:t> </a:t>
            </a:r>
            <a:r>
              <a:rPr lang="en-US" sz="1800" dirty="0" err="1"/>
              <a:t>určitý</a:t>
            </a:r>
            <a:r>
              <a:rPr lang="en-US" sz="1800" dirty="0"/>
              <a:t> </a:t>
            </a:r>
            <a:r>
              <a:rPr lang="en-US" sz="1800" dirty="0" err="1"/>
              <a:t>počet</a:t>
            </a:r>
            <a:r>
              <a:rPr lang="en-US" sz="1800" dirty="0"/>
              <a:t> </a:t>
            </a:r>
            <a:r>
              <a:rPr lang="sk-SK" sz="1800" dirty="0" smtClean="0"/>
              <a:t>	</a:t>
            </a:r>
            <a:r>
              <a:rPr lang="en-US" sz="1800" dirty="0" err="1" smtClean="0"/>
              <a:t>snímok</a:t>
            </a:r>
            <a:r>
              <a:rPr lang="en-US" sz="1800" dirty="0" smtClean="0"/>
              <a:t> </a:t>
            </a:r>
            <a:r>
              <a:rPr lang="en-US" sz="1800" dirty="0" err="1"/>
              <a:t>za</a:t>
            </a:r>
            <a:r>
              <a:rPr lang="en-US" sz="1800" dirty="0"/>
              <a:t> </a:t>
            </a:r>
            <a:r>
              <a:rPr lang="en-US" sz="1800" dirty="0" err="1"/>
              <a:t>jednu</a:t>
            </a:r>
            <a:r>
              <a:rPr lang="en-US" sz="1800" dirty="0"/>
              <a:t> </a:t>
            </a:r>
            <a:r>
              <a:rPr lang="sk-SK" sz="1800" dirty="0" smtClean="0"/>
              <a:t>	</a:t>
            </a:r>
            <a:r>
              <a:rPr lang="en-US" sz="1800" dirty="0" err="1" smtClean="0"/>
              <a:t>sekundu</a:t>
            </a:r>
            <a:r>
              <a:rPr lang="en-US" sz="1800" dirty="0"/>
              <a:t>. </a:t>
            </a:r>
            <a:endParaRPr lang="sk-SK" sz="1800" dirty="0" smtClean="0"/>
          </a:p>
          <a:p>
            <a:pPr marL="68263" indent="0">
              <a:buNone/>
            </a:pPr>
            <a:r>
              <a:rPr lang="sk-SK" sz="1800" dirty="0" smtClean="0"/>
              <a:t>	</a:t>
            </a:r>
            <a:r>
              <a:rPr lang="en-US" sz="1800" dirty="0" err="1" smtClean="0"/>
              <a:t>Udáva</a:t>
            </a:r>
            <a:r>
              <a:rPr lang="en-US" sz="1800" dirty="0" smtClean="0"/>
              <a:t> </a:t>
            </a:r>
            <a:r>
              <a:rPr lang="en-US" sz="1800" dirty="0" err="1"/>
              <a:t>sa</a:t>
            </a:r>
            <a:r>
              <a:rPr lang="en-US" sz="1800" dirty="0"/>
              <a:t> v Hz. </a:t>
            </a:r>
            <a:endParaRPr lang="sk-SK" sz="1800" dirty="0" smtClean="0"/>
          </a:p>
          <a:p>
            <a:pPr marL="68263" indent="0">
              <a:buNone/>
            </a:pPr>
            <a:r>
              <a:rPr lang="sk-SK" sz="1800" dirty="0"/>
              <a:t>	</a:t>
            </a:r>
            <a:r>
              <a:rPr lang="en-US" sz="1800" dirty="0" err="1" smtClean="0"/>
              <a:t>Všeobecne</a:t>
            </a:r>
            <a:r>
              <a:rPr lang="en-US" sz="1800" dirty="0" smtClean="0"/>
              <a:t> </a:t>
            </a:r>
            <a:r>
              <a:rPr lang="en-US" sz="1800" dirty="0" err="1"/>
              <a:t>platí</a:t>
            </a:r>
            <a:r>
              <a:rPr lang="en-US" sz="1800" dirty="0"/>
              <a:t>, </a:t>
            </a:r>
            <a:r>
              <a:rPr lang="en-US" sz="1800" dirty="0" err="1"/>
              <a:t>že</a:t>
            </a:r>
            <a:r>
              <a:rPr lang="en-US" sz="1800" dirty="0"/>
              <a:t> </a:t>
            </a:r>
            <a:r>
              <a:rPr lang="en-US" sz="1800" dirty="0" err="1"/>
              <a:t>čím</a:t>
            </a:r>
            <a:r>
              <a:rPr lang="en-US" sz="1800" dirty="0"/>
              <a:t> </a:t>
            </a:r>
            <a:r>
              <a:rPr lang="en-US" sz="1800" dirty="0" err="1"/>
              <a:t>vyššia</a:t>
            </a:r>
            <a:r>
              <a:rPr lang="en-US" sz="1800" dirty="0"/>
              <a:t> </a:t>
            </a:r>
            <a:r>
              <a:rPr lang="en-US" sz="1800" dirty="0" err="1"/>
              <a:t>obnovovacia</a:t>
            </a:r>
            <a:r>
              <a:rPr lang="en-US" sz="1800" dirty="0"/>
              <a:t> </a:t>
            </a:r>
            <a:r>
              <a:rPr lang="sk-SK" sz="1800" dirty="0" smtClean="0"/>
              <a:t> </a:t>
            </a:r>
            <a:r>
              <a:rPr lang="en-US" sz="1800" dirty="0" err="1" smtClean="0"/>
              <a:t>frekvencia</a:t>
            </a:r>
            <a:r>
              <a:rPr lang="en-US" sz="1800" dirty="0"/>
              <a:t>, </a:t>
            </a:r>
            <a:r>
              <a:rPr lang="en-US" sz="1800" dirty="0" err="1"/>
              <a:t>tým</a:t>
            </a:r>
            <a:r>
              <a:rPr lang="en-US" sz="1800" dirty="0"/>
              <a:t> </a:t>
            </a:r>
            <a:r>
              <a:rPr lang="en-US" sz="1800" dirty="0" err="1"/>
              <a:t>plynulejší</a:t>
            </a:r>
            <a:r>
              <a:rPr lang="en-US" sz="1800" dirty="0"/>
              <a:t> </a:t>
            </a:r>
            <a:r>
              <a:rPr lang="sk-SK" sz="1800" dirty="0" smtClean="0"/>
              <a:t>	</a:t>
            </a:r>
            <a:r>
              <a:rPr lang="en-US" sz="1800" dirty="0" err="1" smtClean="0"/>
              <a:t>obraz</a:t>
            </a:r>
            <a:r>
              <a:rPr lang="en-US" sz="1800" dirty="0"/>
              <a:t>. </a:t>
            </a:r>
            <a:endParaRPr lang="sk-SK" sz="1800" dirty="0" smtClean="0"/>
          </a:p>
          <a:p>
            <a:pPr marL="68263" indent="0">
              <a:buNone/>
            </a:pPr>
            <a:r>
              <a:rPr lang="sk-SK" sz="1800" dirty="0" smtClean="0"/>
              <a:t>	</a:t>
            </a:r>
            <a:r>
              <a:rPr lang="en-US" sz="1800" dirty="0" smtClean="0"/>
              <a:t>Monitory </a:t>
            </a:r>
            <a:r>
              <a:rPr lang="en-US" sz="1800" dirty="0"/>
              <a:t>s </a:t>
            </a:r>
            <a:r>
              <a:rPr lang="en-US" sz="1800" dirty="0" err="1"/>
              <a:t>vyššou</a:t>
            </a:r>
            <a:r>
              <a:rPr lang="en-US" sz="1800" dirty="0"/>
              <a:t> </a:t>
            </a:r>
            <a:r>
              <a:rPr lang="en-US" sz="1800" dirty="0" err="1"/>
              <a:t>obnovovacou</a:t>
            </a:r>
            <a:r>
              <a:rPr lang="en-US" sz="1800" dirty="0"/>
              <a:t> </a:t>
            </a:r>
            <a:r>
              <a:rPr lang="en-US" sz="1800" dirty="0" err="1"/>
              <a:t>frekvenciou</a:t>
            </a:r>
            <a:r>
              <a:rPr lang="en-US" sz="1800" dirty="0"/>
              <a:t> </a:t>
            </a:r>
            <a:r>
              <a:rPr lang="en-US" sz="1800" dirty="0" err="1"/>
              <a:t>menej</a:t>
            </a:r>
            <a:r>
              <a:rPr lang="en-US" sz="1800" dirty="0"/>
              <a:t> </a:t>
            </a:r>
            <a:r>
              <a:rPr lang="en-US" sz="1800" dirty="0" err="1" smtClean="0"/>
              <a:t>unavujú</a:t>
            </a:r>
            <a:r>
              <a:rPr lang="en-US" sz="1800" dirty="0" smtClean="0"/>
              <a:t> </a:t>
            </a:r>
            <a:r>
              <a:rPr lang="en-US" sz="1800" dirty="0" err="1"/>
              <a:t>oči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pPr marL="68263" indent="0">
              <a:buNone/>
            </a:pPr>
            <a:r>
              <a:rPr lang="en-US" sz="1800" dirty="0" smtClean="0"/>
              <a:t> </a:t>
            </a:r>
            <a:r>
              <a:rPr lang="sk-SK" sz="1800" dirty="0" smtClean="0"/>
              <a:t>	</a:t>
            </a:r>
            <a:r>
              <a:rPr lang="en-US" sz="1800" dirty="0" err="1" smtClean="0"/>
              <a:t>Najčastejšie</a:t>
            </a:r>
            <a:r>
              <a:rPr lang="en-US" sz="1800" dirty="0" smtClean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stretnete</a:t>
            </a:r>
            <a:r>
              <a:rPr lang="en-US" sz="1800" dirty="0"/>
              <a:t> s </a:t>
            </a:r>
            <a:r>
              <a:rPr lang="en-US" sz="1800" dirty="0" err="1"/>
              <a:t>obnovovacou</a:t>
            </a:r>
            <a:r>
              <a:rPr lang="en-US" sz="1800" dirty="0"/>
              <a:t> </a:t>
            </a:r>
            <a:r>
              <a:rPr lang="en-US" sz="1800" dirty="0" err="1"/>
              <a:t>frekvenciou</a:t>
            </a:r>
            <a:r>
              <a:rPr lang="en-US" sz="1800" dirty="0"/>
              <a:t> </a:t>
            </a:r>
            <a:r>
              <a:rPr lang="en-US" sz="1800" dirty="0" smtClean="0"/>
              <a:t>60 </a:t>
            </a:r>
            <a:r>
              <a:rPr lang="en-US" sz="1800" dirty="0"/>
              <a:t>– 75 Hz, </a:t>
            </a:r>
            <a:endParaRPr lang="sk-SK" sz="1800" dirty="0" smtClean="0"/>
          </a:p>
          <a:p>
            <a:pPr marL="68263" indent="0">
              <a:buNone/>
            </a:pPr>
            <a:r>
              <a:rPr lang="sk-SK" sz="1800" dirty="0" smtClean="0"/>
              <a:t>	</a:t>
            </a:r>
            <a:r>
              <a:rPr lang="en-US" sz="1800" dirty="0" smtClean="0"/>
              <a:t>v </a:t>
            </a:r>
            <a:r>
              <a:rPr lang="en-US" sz="1800" dirty="0" err="1"/>
              <a:t>prípade</a:t>
            </a:r>
            <a:r>
              <a:rPr lang="en-US" sz="1800" dirty="0"/>
              <a:t> </a:t>
            </a:r>
            <a:r>
              <a:rPr lang="en-US" sz="1800" dirty="0" err="1"/>
              <a:t>herných</a:t>
            </a:r>
            <a:r>
              <a:rPr lang="en-US" sz="1800" dirty="0"/>
              <a:t> </a:t>
            </a:r>
            <a:r>
              <a:rPr lang="en-US" sz="1800" dirty="0" err="1"/>
              <a:t>monitorov</a:t>
            </a:r>
            <a:r>
              <a:rPr lang="en-US" sz="1800" dirty="0"/>
              <a:t> </a:t>
            </a:r>
            <a:r>
              <a:rPr lang="en-US" sz="1800" dirty="0" err="1"/>
              <a:t>dosahujú</a:t>
            </a:r>
            <a:r>
              <a:rPr lang="en-US" sz="1800" dirty="0"/>
              <a:t> </a:t>
            </a:r>
            <a:r>
              <a:rPr lang="en-US" sz="1800" dirty="0" err="1"/>
              <a:t>hodnotu</a:t>
            </a:r>
            <a:r>
              <a:rPr lang="en-US" sz="1800" dirty="0"/>
              <a:t> </a:t>
            </a:r>
            <a:r>
              <a:rPr lang="en-US" sz="1800" dirty="0" err="1"/>
              <a:t>až</a:t>
            </a:r>
            <a:r>
              <a:rPr lang="en-US" sz="1800" dirty="0"/>
              <a:t> 200 Hz.</a:t>
            </a:r>
          </a:p>
        </p:txBody>
      </p:sp>
    </p:spTree>
    <p:extLst>
      <p:ext uri="{BB962C8B-B14F-4D97-AF65-F5344CB8AC3E}">
        <p14:creationId xmlns:p14="http://schemas.microsoft.com/office/powerpoint/2010/main" val="174584248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Parametre LCD monitorov II.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4400" y="1784350"/>
            <a:ext cx="7772400" cy="1716658"/>
          </a:xfrm>
        </p:spPr>
        <p:txBody>
          <a:bodyPr/>
          <a:lstStyle/>
          <a:p>
            <a:pPr marL="68263" indent="0">
              <a:buNone/>
            </a:pPr>
            <a:r>
              <a:rPr lang="sk-SK" sz="2400" dirty="0" smtClean="0"/>
              <a:t>Rozlíšenie :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err="1"/>
              <a:t>Udáva</a:t>
            </a:r>
            <a:r>
              <a:rPr lang="en-US" sz="1600" dirty="0"/>
              <a:t> </a:t>
            </a:r>
            <a:r>
              <a:rPr lang="en-US" sz="1600" dirty="0" err="1"/>
              <a:t>počet</a:t>
            </a:r>
            <a:r>
              <a:rPr lang="en-US" sz="1600" dirty="0"/>
              <a:t> </a:t>
            </a:r>
            <a:r>
              <a:rPr lang="en-US" sz="1600" dirty="0" err="1"/>
              <a:t>pixelov</a:t>
            </a:r>
            <a:r>
              <a:rPr lang="en-US" sz="1600" dirty="0"/>
              <a:t> (</a:t>
            </a:r>
            <a:r>
              <a:rPr lang="en-US" sz="1600" dirty="0" err="1"/>
              <a:t>obrazových</a:t>
            </a:r>
            <a:r>
              <a:rPr lang="en-US" sz="1600" dirty="0"/>
              <a:t> </a:t>
            </a:r>
            <a:r>
              <a:rPr lang="en-US" sz="1600" dirty="0" err="1"/>
              <a:t>bodov</a:t>
            </a:r>
            <a:r>
              <a:rPr lang="en-US" sz="1600" dirty="0"/>
              <a:t>), </a:t>
            </a:r>
            <a:r>
              <a:rPr lang="en-US" sz="1600" dirty="0" err="1"/>
              <a:t>ktoré</a:t>
            </a:r>
            <a:r>
              <a:rPr lang="en-US" sz="1600" dirty="0"/>
              <a:t> monitor </a:t>
            </a:r>
            <a:r>
              <a:rPr lang="en-US" sz="1600" dirty="0" err="1"/>
              <a:t>dokáže</a:t>
            </a:r>
            <a:r>
              <a:rPr lang="en-US" sz="1600" dirty="0"/>
              <a:t> v </a:t>
            </a:r>
            <a:r>
              <a:rPr lang="en-US" sz="1600" dirty="0" err="1"/>
              <a:t>horizontálnom</a:t>
            </a:r>
            <a:r>
              <a:rPr lang="en-US" sz="1600" dirty="0"/>
              <a:t> a </a:t>
            </a:r>
            <a:r>
              <a:rPr lang="en-US" sz="1600" dirty="0" err="1"/>
              <a:t>vertikálnom</a:t>
            </a:r>
            <a:r>
              <a:rPr lang="en-US" sz="1600" dirty="0"/>
              <a:t> </a:t>
            </a:r>
            <a:r>
              <a:rPr lang="en-US" sz="1600" dirty="0" err="1"/>
              <a:t>smere</a:t>
            </a:r>
            <a:r>
              <a:rPr lang="en-US" sz="1600" dirty="0"/>
              <a:t> </a:t>
            </a:r>
            <a:r>
              <a:rPr lang="en-US" sz="1600" dirty="0" err="1"/>
              <a:t>vykresliť</a:t>
            </a:r>
            <a:r>
              <a:rPr lang="en-US" sz="1600" dirty="0" smtClean="0"/>
              <a:t>.</a:t>
            </a:r>
            <a:endParaRPr lang="sk-SK" sz="1600" dirty="0" smtClean="0"/>
          </a:p>
          <a:p>
            <a:pPr lvl="1">
              <a:buFont typeface="Wingdings" pitchFamily="2" charset="2"/>
              <a:buChar char="q"/>
            </a:pPr>
            <a:r>
              <a:rPr lang="en-US" sz="1600" dirty="0" smtClean="0"/>
              <a:t> </a:t>
            </a:r>
            <a:r>
              <a:rPr lang="en-US" sz="1600" dirty="0" err="1"/>
              <a:t>Všeobecne</a:t>
            </a:r>
            <a:r>
              <a:rPr lang="en-US" sz="1600" dirty="0"/>
              <a:t> </a:t>
            </a:r>
            <a:r>
              <a:rPr lang="en-US" sz="1600" dirty="0" err="1"/>
              <a:t>platí</a:t>
            </a:r>
            <a:r>
              <a:rPr lang="en-US" sz="1600" dirty="0"/>
              <a:t>, </a:t>
            </a:r>
            <a:r>
              <a:rPr lang="en-US" sz="1600" dirty="0" err="1"/>
              <a:t>že</a:t>
            </a:r>
            <a:r>
              <a:rPr lang="en-US" sz="1600" dirty="0"/>
              <a:t> </a:t>
            </a:r>
            <a:r>
              <a:rPr lang="en-US" sz="1600" dirty="0" err="1"/>
              <a:t>čím</a:t>
            </a:r>
            <a:r>
              <a:rPr lang="en-US" sz="1600" dirty="0"/>
              <a:t> </a:t>
            </a:r>
            <a:r>
              <a:rPr lang="en-US" sz="1600" dirty="0" err="1"/>
              <a:t>vyššie</a:t>
            </a:r>
            <a:r>
              <a:rPr lang="en-US" sz="1600" dirty="0"/>
              <a:t> </a:t>
            </a:r>
            <a:r>
              <a:rPr lang="en-US" sz="1600" dirty="0" err="1"/>
              <a:t>rozlíšenie</a:t>
            </a:r>
            <a:r>
              <a:rPr lang="en-US" sz="1600" dirty="0"/>
              <a:t> monitor </a:t>
            </a:r>
            <a:r>
              <a:rPr lang="en-US" sz="1600" dirty="0" err="1"/>
              <a:t>má</a:t>
            </a:r>
            <a:r>
              <a:rPr lang="en-US" sz="1600" dirty="0"/>
              <a:t>, </a:t>
            </a:r>
            <a:r>
              <a:rPr lang="en-US" sz="1600" dirty="0" err="1"/>
              <a:t>tým</a:t>
            </a:r>
            <a:r>
              <a:rPr lang="en-US" sz="1600" dirty="0"/>
              <a:t> </a:t>
            </a:r>
            <a:r>
              <a:rPr lang="en-US" sz="1600" dirty="0" err="1"/>
              <a:t>detailnejší</a:t>
            </a:r>
            <a:r>
              <a:rPr lang="en-US" sz="1600" dirty="0"/>
              <a:t> </a:t>
            </a:r>
            <a:r>
              <a:rPr lang="en-US" sz="1600" dirty="0" err="1"/>
              <a:t>obraz</a:t>
            </a:r>
            <a:r>
              <a:rPr lang="en-US" sz="1600" dirty="0"/>
              <a:t> a </a:t>
            </a:r>
            <a:r>
              <a:rPr lang="en-US" sz="1600" dirty="0" err="1"/>
              <a:t>väčšiu</a:t>
            </a:r>
            <a:r>
              <a:rPr lang="en-US" sz="1600" dirty="0"/>
              <a:t> </a:t>
            </a:r>
            <a:r>
              <a:rPr lang="en-US" sz="1600" dirty="0" err="1"/>
              <a:t>pracovnú</a:t>
            </a:r>
            <a:r>
              <a:rPr lang="en-US" sz="1600" dirty="0"/>
              <a:t>, </a:t>
            </a:r>
            <a:r>
              <a:rPr lang="en-US" sz="1600" dirty="0" err="1"/>
              <a:t>respektíve</a:t>
            </a:r>
            <a:r>
              <a:rPr lang="en-US" sz="1600" dirty="0"/>
              <a:t> </a:t>
            </a:r>
            <a:r>
              <a:rPr lang="en-US" sz="1600" dirty="0" err="1"/>
              <a:t>hernú</a:t>
            </a:r>
            <a:r>
              <a:rPr lang="en-US" sz="1600" dirty="0"/>
              <a:t> </a:t>
            </a:r>
            <a:r>
              <a:rPr lang="en-US" sz="1600" dirty="0" err="1"/>
              <a:t>plochu</a:t>
            </a:r>
            <a:r>
              <a:rPr lang="en-US" sz="1600" dirty="0"/>
              <a:t> </a:t>
            </a:r>
            <a:r>
              <a:rPr lang="en-US" sz="1600" dirty="0" err="1"/>
              <a:t>poskytne</a:t>
            </a:r>
            <a:r>
              <a:rPr lang="en-US" sz="1600" dirty="0"/>
              <a:t>. </a:t>
            </a:r>
            <a:endParaRPr lang="sk-SK" sz="1600" dirty="0" smtClean="0"/>
          </a:p>
          <a:p>
            <a:pPr lvl="1">
              <a:buFont typeface="Wingdings" pitchFamily="2" charset="2"/>
              <a:buChar char="q"/>
            </a:pPr>
            <a:r>
              <a:rPr lang="en-US" sz="1600" dirty="0" err="1" smtClean="0"/>
              <a:t>Dnes</a:t>
            </a:r>
            <a:r>
              <a:rPr lang="en-US" sz="1600" dirty="0" smtClean="0"/>
              <a:t>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najčastejšie</a:t>
            </a:r>
            <a:r>
              <a:rPr lang="en-US" sz="1600" dirty="0"/>
              <a:t> </a:t>
            </a:r>
            <a:r>
              <a:rPr lang="en-US" sz="1600" dirty="0" err="1"/>
              <a:t>používajú</a:t>
            </a:r>
            <a:r>
              <a:rPr lang="en-US" sz="1600" dirty="0"/>
              <a:t> monitory s Full HD </a:t>
            </a:r>
            <a:r>
              <a:rPr lang="en-US" sz="1600" dirty="0" err="1"/>
              <a:t>rozlíšením</a:t>
            </a:r>
            <a:r>
              <a:rPr lang="en-US" sz="1600" dirty="0"/>
              <a:t> (1 920 × 1 080 </a:t>
            </a:r>
            <a:r>
              <a:rPr lang="en-US" sz="1600" dirty="0" err="1"/>
              <a:t>obrazových</a:t>
            </a:r>
            <a:r>
              <a:rPr lang="en-US" sz="1600" dirty="0"/>
              <a:t> </a:t>
            </a:r>
            <a:r>
              <a:rPr lang="en-US" sz="1600" dirty="0" err="1"/>
              <a:t>bodov</a:t>
            </a:r>
            <a:r>
              <a:rPr lang="en-US" sz="1600" dirty="0" smtClean="0"/>
              <a:t>).</a:t>
            </a:r>
            <a:endParaRPr lang="sk-SK" sz="1600" dirty="0"/>
          </a:p>
          <a:p>
            <a:pPr marL="454025" lvl="1" indent="0">
              <a:buNone/>
            </a:pPr>
            <a:endParaRPr lang="sk-SK" sz="1400" dirty="0"/>
          </a:p>
          <a:p>
            <a:pPr marL="454025" lvl="1" indent="0">
              <a:buNone/>
            </a:pPr>
            <a:endParaRPr lang="sk-SK" sz="1400" dirty="0" smtClean="0"/>
          </a:p>
          <a:p>
            <a:pPr marL="454025" lvl="1" indent="0">
              <a:buNone/>
            </a:pPr>
            <a:endParaRPr lang="sk-SK" sz="1400" dirty="0" smtClean="0"/>
          </a:p>
        </p:txBody>
      </p:sp>
      <p:sp>
        <p:nvSpPr>
          <p:cNvPr id="4" name="Zástupný symbol obsahu 2"/>
          <p:cNvSpPr txBox="1">
            <a:spLocks/>
          </p:cNvSpPr>
          <p:nvPr/>
        </p:nvSpPr>
        <p:spPr bwMode="auto">
          <a:xfrm>
            <a:off x="541374" y="4058298"/>
            <a:ext cx="77724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pitchFamily="18" charset="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4025" lvl="1" indent="0">
              <a:buFont typeface="Wingdings" pitchFamily="2" charset="2"/>
              <a:buNone/>
            </a:pPr>
            <a:r>
              <a:rPr lang="sk-SK" sz="2000" dirty="0" smtClean="0"/>
              <a:t>Pozorovacie uhly:</a:t>
            </a:r>
          </a:p>
          <a:p>
            <a:pPr lvl="2">
              <a:buFont typeface="Wingdings" pitchFamily="2" charset="2"/>
              <a:buChar char="q"/>
            </a:pPr>
            <a:r>
              <a:rPr lang="en-US" sz="1600" dirty="0" err="1" smtClean="0"/>
              <a:t>Pozorovací</a:t>
            </a:r>
            <a:r>
              <a:rPr lang="en-US" sz="1600" dirty="0" smtClean="0"/>
              <a:t> </a:t>
            </a:r>
            <a:r>
              <a:rPr lang="en-US" sz="1600" dirty="0" err="1"/>
              <a:t>uhol</a:t>
            </a:r>
            <a:r>
              <a:rPr lang="en-US" sz="1600" dirty="0"/>
              <a:t> je </a:t>
            </a:r>
            <a:r>
              <a:rPr lang="en-US" sz="1600" dirty="0" err="1"/>
              <a:t>maximálny</a:t>
            </a:r>
            <a:r>
              <a:rPr lang="en-US" sz="1600" dirty="0"/>
              <a:t> </a:t>
            </a:r>
            <a:r>
              <a:rPr lang="en-US" sz="1600" dirty="0" err="1"/>
              <a:t>uhol</a:t>
            </a:r>
            <a:r>
              <a:rPr lang="en-US" sz="1600" dirty="0"/>
              <a:t>, z </a:t>
            </a:r>
            <a:r>
              <a:rPr lang="en-US" sz="1600" dirty="0" err="1"/>
              <a:t>ktorého</a:t>
            </a:r>
            <a:r>
              <a:rPr lang="en-US" sz="1600" dirty="0"/>
              <a:t> je </a:t>
            </a:r>
            <a:r>
              <a:rPr lang="en-US" sz="1600" dirty="0" err="1"/>
              <a:t>ešte</a:t>
            </a:r>
            <a:r>
              <a:rPr lang="en-US" sz="1600" dirty="0"/>
              <a:t> </a:t>
            </a:r>
            <a:r>
              <a:rPr lang="en-US" sz="1600" dirty="0" err="1"/>
              <a:t>možné</a:t>
            </a:r>
            <a:r>
              <a:rPr lang="en-US" sz="1600" dirty="0"/>
              <a:t> </a:t>
            </a:r>
            <a:r>
              <a:rPr lang="en-US" sz="1600" dirty="0" err="1"/>
              <a:t>sledovať</a:t>
            </a:r>
            <a:r>
              <a:rPr lang="en-US" sz="1600" dirty="0"/>
              <a:t> </a:t>
            </a:r>
            <a:r>
              <a:rPr lang="en-US" sz="1600" dirty="0" err="1"/>
              <a:t>obraz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monitore</a:t>
            </a:r>
            <a:r>
              <a:rPr lang="en-US" sz="1600" dirty="0"/>
              <a:t> </a:t>
            </a:r>
            <a:r>
              <a:rPr lang="en-US" sz="1600" dirty="0" err="1"/>
              <a:t>bez</a:t>
            </a:r>
            <a:r>
              <a:rPr lang="en-US" sz="1600" dirty="0"/>
              <a:t> </a:t>
            </a:r>
            <a:r>
              <a:rPr lang="en-US" sz="1600" dirty="0" err="1"/>
              <a:t>toho</a:t>
            </a:r>
            <a:r>
              <a:rPr lang="en-US" sz="1600" dirty="0"/>
              <a:t>, </a:t>
            </a:r>
            <a:r>
              <a:rPr lang="en-US" sz="1600" dirty="0" err="1"/>
              <a:t>aby</a:t>
            </a:r>
            <a:r>
              <a:rPr lang="en-US" sz="1600" dirty="0"/>
              <a:t> </a:t>
            </a:r>
            <a:r>
              <a:rPr lang="en-US" sz="1600" dirty="0" err="1"/>
              <a:t>došlo</a:t>
            </a:r>
            <a:r>
              <a:rPr lang="en-US" sz="1600" dirty="0"/>
              <a:t> k </a:t>
            </a:r>
            <a:r>
              <a:rPr lang="en-US" sz="1600" dirty="0" err="1"/>
              <a:t>zmene</a:t>
            </a:r>
            <a:r>
              <a:rPr lang="en-US" sz="1600" dirty="0"/>
              <a:t> </a:t>
            </a:r>
            <a:r>
              <a:rPr lang="en-US" sz="1600" dirty="0" err="1"/>
              <a:t>farieb</a:t>
            </a:r>
            <a:r>
              <a:rPr lang="en-US" sz="1600" dirty="0"/>
              <a:t> </a:t>
            </a:r>
            <a:r>
              <a:rPr lang="en-US" sz="1600" dirty="0" err="1"/>
              <a:t>alebo</a:t>
            </a:r>
            <a:r>
              <a:rPr lang="en-US" sz="1600" dirty="0"/>
              <a:t> </a:t>
            </a:r>
            <a:r>
              <a:rPr lang="en-US" sz="1600" dirty="0" err="1"/>
              <a:t>kontrastu</a:t>
            </a:r>
            <a:r>
              <a:rPr lang="en-US" sz="1600" dirty="0" smtClean="0"/>
              <a:t>.</a:t>
            </a:r>
            <a:endParaRPr lang="sk-SK" sz="1600" dirty="0" smtClean="0"/>
          </a:p>
          <a:p>
            <a:pPr lvl="2">
              <a:buFont typeface="Wingdings" pitchFamily="2" charset="2"/>
              <a:buChar char="q"/>
            </a:pPr>
            <a:r>
              <a:rPr lang="en-US" sz="1600" dirty="0" smtClean="0"/>
              <a:t> </a:t>
            </a:r>
            <a:r>
              <a:rPr lang="en-US" sz="1600" dirty="0" err="1"/>
              <a:t>Čím</a:t>
            </a:r>
            <a:r>
              <a:rPr lang="en-US" sz="1600" dirty="0"/>
              <a:t> </a:t>
            </a:r>
            <a:r>
              <a:rPr lang="en-US" sz="1600" dirty="0" err="1"/>
              <a:t>väčší</a:t>
            </a:r>
            <a:r>
              <a:rPr lang="en-US" sz="1600" dirty="0"/>
              <a:t> </a:t>
            </a:r>
            <a:r>
              <a:rPr lang="en-US" sz="1600" dirty="0" err="1"/>
              <a:t>pozorovací</a:t>
            </a:r>
            <a:r>
              <a:rPr lang="en-US" sz="1600" dirty="0"/>
              <a:t> </a:t>
            </a:r>
            <a:r>
              <a:rPr lang="en-US" sz="1600" dirty="0" err="1"/>
              <a:t>uhol</a:t>
            </a:r>
            <a:r>
              <a:rPr lang="en-US" sz="1600" dirty="0"/>
              <a:t>, </a:t>
            </a:r>
            <a:r>
              <a:rPr lang="en-US" sz="1600" dirty="0" err="1"/>
              <a:t>tým</a:t>
            </a:r>
            <a:r>
              <a:rPr lang="en-US" sz="1600" dirty="0"/>
              <a:t> </a:t>
            </a:r>
            <a:r>
              <a:rPr lang="en-US" sz="1600" dirty="0" err="1"/>
              <a:t>lepšie</a:t>
            </a:r>
            <a:r>
              <a:rPr lang="en-US" sz="1600" dirty="0"/>
              <a:t>. </a:t>
            </a:r>
            <a:endParaRPr lang="sk-SK" sz="1600" dirty="0" smtClean="0"/>
          </a:p>
          <a:p>
            <a:pPr lvl="2">
              <a:buFont typeface="Wingdings" pitchFamily="2" charset="2"/>
              <a:buChar char="q"/>
            </a:pPr>
            <a:r>
              <a:rPr lang="en-US" sz="1600" dirty="0" err="1" smtClean="0"/>
              <a:t>Veľkosť</a:t>
            </a:r>
            <a:r>
              <a:rPr lang="en-US" sz="1600" dirty="0" smtClean="0"/>
              <a:t> </a:t>
            </a:r>
            <a:r>
              <a:rPr lang="en-US" sz="1600" dirty="0" err="1"/>
              <a:t>pozorovacích</a:t>
            </a:r>
            <a:r>
              <a:rPr lang="en-US" sz="1600" dirty="0"/>
              <a:t> </a:t>
            </a:r>
            <a:r>
              <a:rPr lang="en-US" sz="1600" dirty="0" err="1"/>
              <a:t>uhlov</a:t>
            </a:r>
            <a:r>
              <a:rPr lang="en-US" sz="1600" dirty="0"/>
              <a:t> je </a:t>
            </a:r>
            <a:r>
              <a:rPr lang="en-US" sz="1600" dirty="0" err="1"/>
              <a:t>spojená</a:t>
            </a:r>
            <a:r>
              <a:rPr lang="en-US" sz="1600" dirty="0"/>
              <a:t> s </a:t>
            </a:r>
            <a:r>
              <a:rPr lang="en-US" sz="1600" dirty="0" err="1"/>
              <a:t>typom</a:t>
            </a:r>
            <a:r>
              <a:rPr lang="en-US" sz="1600" dirty="0"/>
              <a:t> </a:t>
            </a:r>
            <a:r>
              <a:rPr lang="en-US" sz="1600" dirty="0" err="1"/>
              <a:t>panelu</a:t>
            </a:r>
            <a:r>
              <a:rPr lang="en-US" sz="1600" dirty="0"/>
              <a:t> </a:t>
            </a:r>
            <a:r>
              <a:rPr lang="en-US" sz="1600" dirty="0" err="1"/>
              <a:t>monitora</a:t>
            </a:r>
            <a:r>
              <a:rPr lang="en-US" sz="1600" dirty="0"/>
              <a:t>. </a:t>
            </a:r>
            <a:endParaRPr lang="sk-SK" sz="1600" dirty="0" smtClean="0"/>
          </a:p>
          <a:p>
            <a:pPr lvl="2">
              <a:buFont typeface="Wingdings" pitchFamily="2" charset="2"/>
              <a:buChar char="q"/>
            </a:pPr>
            <a:r>
              <a:rPr lang="en-US" sz="1600" dirty="0" smtClean="0"/>
              <a:t> </a:t>
            </a:r>
            <a:r>
              <a:rPr lang="en-US" sz="1600" dirty="0"/>
              <a:t>monitory s </a:t>
            </a:r>
            <a:r>
              <a:rPr lang="en-US" sz="1600" dirty="0" err="1"/>
              <a:t>panelmi</a:t>
            </a:r>
            <a:r>
              <a:rPr lang="en-US" sz="1600" dirty="0"/>
              <a:t> IPS a S-IPS </a:t>
            </a:r>
            <a:r>
              <a:rPr lang="en-US" sz="1600" dirty="0" err="1"/>
              <a:t>majú</a:t>
            </a:r>
            <a:r>
              <a:rPr lang="en-US" sz="1600" dirty="0"/>
              <a:t> </a:t>
            </a:r>
            <a:r>
              <a:rPr lang="en-US" sz="1600" dirty="0" err="1"/>
              <a:t>pozorovacie</a:t>
            </a:r>
            <a:r>
              <a:rPr lang="en-US" sz="1600" dirty="0"/>
              <a:t> </a:t>
            </a:r>
            <a:r>
              <a:rPr lang="en-US" sz="1600" dirty="0" err="1"/>
              <a:t>uhly</a:t>
            </a:r>
            <a:r>
              <a:rPr lang="en-US" sz="1600" dirty="0"/>
              <a:t> </a:t>
            </a:r>
            <a:r>
              <a:rPr lang="en-US" sz="1600" dirty="0" err="1"/>
              <a:t>najväčšie</a:t>
            </a:r>
            <a:r>
              <a:rPr lang="en-US" sz="1600" dirty="0"/>
              <a:t> (</a:t>
            </a:r>
            <a:r>
              <a:rPr lang="en-US" sz="1600" dirty="0" err="1"/>
              <a:t>až</a:t>
            </a:r>
            <a:r>
              <a:rPr lang="en-US" sz="1600" dirty="0"/>
              <a:t> 178 </a:t>
            </a:r>
            <a:r>
              <a:rPr lang="en-US" sz="1600" dirty="0" err="1"/>
              <a:t>stupňov</a:t>
            </a:r>
            <a:r>
              <a:rPr lang="en-US" sz="1600" dirty="0"/>
              <a:t>), </a:t>
            </a:r>
            <a:endParaRPr lang="sk-SK" sz="1600" dirty="0" smtClean="0"/>
          </a:p>
          <a:p>
            <a:pPr lvl="2">
              <a:buFont typeface="Wingdings" pitchFamily="2" charset="2"/>
              <a:buChar char="q"/>
            </a:pPr>
            <a:r>
              <a:rPr lang="en-US" sz="1600" dirty="0" smtClean="0"/>
              <a:t>PVA </a:t>
            </a:r>
            <a:r>
              <a:rPr lang="en-US" sz="1600" dirty="0"/>
              <a:t>a MVA </a:t>
            </a:r>
            <a:r>
              <a:rPr lang="en-US" sz="1600" dirty="0" err="1"/>
              <a:t>obrazovky</a:t>
            </a:r>
            <a:r>
              <a:rPr lang="en-US" sz="1600" dirty="0"/>
              <a:t> </a:t>
            </a:r>
            <a:r>
              <a:rPr lang="en-US" sz="1600" dirty="0" err="1"/>
              <a:t>sú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tom o </a:t>
            </a:r>
            <a:r>
              <a:rPr lang="en-US" sz="1600" dirty="0" err="1"/>
              <a:t>niečo</a:t>
            </a:r>
            <a:r>
              <a:rPr lang="en-US" sz="1600" dirty="0"/>
              <a:t> </a:t>
            </a:r>
            <a:r>
              <a:rPr lang="en-US" sz="1600" dirty="0" err="1" smtClean="0"/>
              <a:t>horšie</a:t>
            </a:r>
            <a:endParaRPr lang="sk-SK" sz="1600" dirty="0" smtClean="0"/>
          </a:p>
          <a:p>
            <a:pPr lvl="2">
              <a:buFont typeface="Wingdings" pitchFamily="2" charset="2"/>
              <a:buChar char="q"/>
            </a:pPr>
            <a:r>
              <a:rPr lang="en-US" sz="1600" dirty="0" smtClean="0"/>
              <a:t>. </a:t>
            </a:r>
            <a:r>
              <a:rPr lang="en-US" sz="1600" dirty="0"/>
              <a:t>TN monitory </a:t>
            </a:r>
            <a:r>
              <a:rPr lang="en-US" sz="1600" dirty="0" err="1"/>
              <a:t>majú</a:t>
            </a:r>
            <a:r>
              <a:rPr lang="en-US" sz="1600" dirty="0"/>
              <a:t> </a:t>
            </a:r>
            <a:r>
              <a:rPr lang="en-US" sz="1600" dirty="0" err="1"/>
              <a:t>pozorovacie</a:t>
            </a:r>
            <a:r>
              <a:rPr lang="en-US" sz="1600" dirty="0"/>
              <a:t> </a:t>
            </a:r>
            <a:r>
              <a:rPr lang="en-US" sz="1600" dirty="0" err="1"/>
              <a:t>uhly</a:t>
            </a:r>
            <a:r>
              <a:rPr lang="en-US" sz="1600" dirty="0"/>
              <a:t> </a:t>
            </a:r>
            <a:r>
              <a:rPr lang="en-US" sz="1600" dirty="0" err="1"/>
              <a:t>najmenšie</a:t>
            </a:r>
            <a:r>
              <a:rPr lang="en-US" sz="1600" dirty="0"/>
              <a:t>.</a:t>
            </a:r>
            <a:endParaRPr lang="sk-SK" sz="1600" dirty="0" smtClean="0"/>
          </a:p>
          <a:p>
            <a:pPr marL="454025" lvl="1" indent="0">
              <a:buFont typeface="Wingdings" pitchFamily="2" charset="2"/>
              <a:buNone/>
            </a:pPr>
            <a:endParaRPr lang="sk-SK" sz="1800" dirty="0" smtClean="0"/>
          </a:p>
          <a:p>
            <a:pPr marL="454025" lvl="1" indent="0">
              <a:buFont typeface="Wingdings" pitchFamily="2" charset="2"/>
              <a:buNone/>
            </a:pPr>
            <a:endParaRPr lang="sk-SK" sz="1400" dirty="0" smtClean="0"/>
          </a:p>
        </p:txBody>
      </p:sp>
    </p:spTree>
    <p:extLst>
      <p:ext uri="{BB962C8B-B14F-4D97-AF65-F5344CB8AC3E}">
        <p14:creationId xmlns:p14="http://schemas.microsoft.com/office/powerpoint/2010/main" val="1413612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VYHODNOTENIE</a:t>
            </a:r>
            <a:endParaRPr lang="sk-SK" dirty="0"/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889756"/>
              </p:ext>
            </p:extLst>
          </p:nvPr>
        </p:nvGraphicFramePr>
        <p:xfrm>
          <a:off x="1524000" y="1397000"/>
          <a:ext cx="6504384" cy="382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2192"/>
                <a:gridCol w="3252192"/>
              </a:tblGrid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BODY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ZNÁMKA</a:t>
                      </a:r>
                      <a:endParaRPr lang="sk-SK" dirty="0"/>
                    </a:p>
                  </a:txBody>
                  <a:tcPr/>
                </a:tc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sk-SK" sz="3600" dirty="0" smtClean="0"/>
                        <a:t>8</a:t>
                      </a:r>
                      <a:endParaRPr lang="sk-SK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3600" dirty="0" smtClean="0"/>
                        <a:t>1</a:t>
                      </a:r>
                      <a:endParaRPr lang="sk-SK" sz="3600" dirty="0"/>
                    </a:p>
                  </a:txBody>
                  <a:tcPr/>
                </a:tc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sk-SK" sz="3600" dirty="0" smtClean="0"/>
                        <a:t>7</a:t>
                      </a:r>
                      <a:endParaRPr lang="sk-SK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3600" dirty="0" smtClean="0"/>
                        <a:t>2</a:t>
                      </a:r>
                      <a:endParaRPr lang="sk-SK" sz="3600" dirty="0"/>
                    </a:p>
                  </a:txBody>
                  <a:tcPr/>
                </a:tc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sk-SK" sz="3600" dirty="0" smtClean="0"/>
                        <a:t>6-5</a:t>
                      </a:r>
                      <a:endParaRPr lang="sk-SK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3600" dirty="0" smtClean="0"/>
                        <a:t>3</a:t>
                      </a:r>
                      <a:endParaRPr lang="sk-SK" sz="3600" dirty="0"/>
                    </a:p>
                  </a:txBody>
                  <a:tcPr/>
                </a:tc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sk-SK" sz="3600" dirty="0" smtClean="0"/>
                        <a:t>4-3</a:t>
                      </a:r>
                      <a:endParaRPr lang="sk-SK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3600" dirty="0" smtClean="0"/>
                        <a:t>4</a:t>
                      </a:r>
                      <a:endParaRPr lang="sk-SK" sz="3600" dirty="0"/>
                    </a:p>
                  </a:txBody>
                  <a:tcPr/>
                </a:tc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sk-SK" sz="3600" dirty="0" smtClean="0"/>
                        <a:t>2,1,0</a:t>
                      </a:r>
                      <a:endParaRPr lang="sk-SK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3600" dirty="0" smtClean="0"/>
                        <a:t>5</a:t>
                      </a:r>
                      <a:endParaRPr lang="sk-SK" sz="3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9789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Parametre LCD monitorov III.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4400" y="1784350"/>
            <a:ext cx="7772400" cy="4380954"/>
          </a:xfrm>
        </p:spPr>
        <p:txBody>
          <a:bodyPr/>
          <a:lstStyle/>
          <a:p>
            <a:pPr marL="68263" indent="0">
              <a:buNone/>
            </a:pPr>
            <a:r>
              <a:rPr lang="sk-SK" sz="2400" dirty="0" smtClean="0"/>
              <a:t>Farebná hĺbka :</a:t>
            </a:r>
          </a:p>
          <a:p>
            <a:pPr lvl="1">
              <a:buFont typeface="Wingdings" pitchFamily="2" charset="2"/>
              <a:buChar char="v"/>
            </a:pPr>
            <a:r>
              <a:rPr lang="en-US" sz="2000" dirty="0" err="1" smtClean="0"/>
              <a:t>Farebná</a:t>
            </a:r>
            <a:r>
              <a:rPr lang="en-US" sz="2000" dirty="0" smtClean="0"/>
              <a:t> </a:t>
            </a:r>
            <a:r>
              <a:rPr lang="en-US" sz="2000" dirty="0" err="1"/>
              <a:t>hĺbka</a:t>
            </a:r>
            <a:r>
              <a:rPr lang="en-US" sz="2000" dirty="0"/>
              <a:t> </a:t>
            </a:r>
            <a:r>
              <a:rPr lang="en-US" sz="2000" dirty="0" err="1"/>
              <a:t>označuje</a:t>
            </a:r>
            <a:r>
              <a:rPr lang="en-US" sz="2000" dirty="0"/>
              <a:t>, </a:t>
            </a:r>
            <a:r>
              <a:rPr lang="en-US" sz="2000" dirty="0" err="1"/>
              <a:t>koľko</a:t>
            </a:r>
            <a:r>
              <a:rPr lang="en-US" sz="2000" dirty="0"/>
              <a:t> </a:t>
            </a:r>
            <a:r>
              <a:rPr lang="en-US" sz="2000" dirty="0" err="1"/>
              <a:t>bitov</a:t>
            </a:r>
            <a:r>
              <a:rPr lang="en-US" sz="2000" dirty="0"/>
              <a:t> je </a:t>
            </a:r>
            <a:r>
              <a:rPr lang="en-US" sz="2000" dirty="0" err="1"/>
              <a:t>použitých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vyjadrenie</a:t>
            </a:r>
            <a:r>
              <a:rPr lang="en-US" sz="2000" dirty="0"/>
              <a:t> </a:t>
            </a:r>
            <a:r>
              <a:rPr lang="en-US" sz="2000" dirty="0" err="1"/>
              <a:t>jedného</a:t>
            </a:r>
            <a:r>
              <a:rPr lang="en-US" sz="2000" dirty="0"/>
              <a:t> </a:t>
            </a:r>
            <a:r>
              <a:rPr lang="en-US" sz="2000" dirty="0" err="1"/>
              <a:t>farebného</a:t>
            </a:r>
            <a:r>
              <a:rPr lang="en-US" sz="2000" dirty="0"/>
              <a:t> </a:t>
            </a:r>
            <a:r>
              <a:rPr lang="en-US" sz="2000" dirty="0" err="1"/>
              <a:t>bodu</a:t>
            </a:r>
            <a:r>
              <a:rPr lang="en-US" sz="2000" dirty="0"/>
              <a:t> </a:t>
            </a:r>
            <a:r>
              <a:rPr lang="en-US" sz="2000" dirty="0" err="1"/>
              <a:t>obrazu</a:t>
            </a:r>
            <a:r>
              <a:rPr lang="en-US" sz="2000" dirty="0"/>
              <a:t>. </a:t>
            </a:r>
            <a:endParaRPr lang="sk-SK" sz="2000" dirty="0" smtClean="0"/>
          </a:p>
          <a:p>
            <a:pPr lvl="1">
              <a:buFont typeface="Wingdings" pitchFamily="2" charset="2"/>
              <a:buChar char="v"/>
            </a:pPr>
            <a:r>
              <a:rPr lang="en-US" sz="2000" dirty="0" smtClean="0"/>
              <a:t>Od </a:t>
            </a:r>
            <a:r>
              <a:rPr lang="en-US" sz="2000" dirty="0" err="1"/>
              <a:t>toho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odvíja</a:t>
            </a:r>
            <a:r>
              <a:rPr lang="en-US" sz="2000" dirty="0"/>
              <a:t> </a:t>
            </a:r>
            <a:r>
              <a:rPr lang="en-US" sz="2000" dirty="0" err="1"/>
              <a:t>počet</a:t>
            </a:r>
            <a:r>
              <a:rPr lang="en-US" sz="2000" dirty="0"/>
              <a:t> </a:t>
            </a:r>
            <a:r>
              <a:rPr lang="en-US" sz="2000" dirty="0" err="1"/>
              <a:t>farieb</a:t>
            </a:r>
            <a:r>
              <a:rPr lang="en-US" sz="2000" dirty="0"/>
              <a:t>, </a:t>
            </a:r>
            <a:r>
              <a:rPr lang="en-US" sz="2000" dirty="0" err="1"/>
              <a:t>ktoré</a:t>
            </a:r>
            <a:r>
              <a:rPr lang="en-US" sz="2000" dirty="0"/>
              <a:t> je monitor </a:t>
            </a:r>
            <a:r>
              <a:rPr lang="en-US" sz="2000" dirty="0" err="1"/>
              <a:t>schopný</a:t>
            </a:r>
            <a:r>
              <a:rPr lang="en-US" sz="2000" dirty="0"/>
              <a:t> </a:t>
            </a:r>
            <a:r>
              <a:rPr lang="en-US" sz="2000" dirty="0" err="1"/>
              <a:t>spracovať</a:t>
            </a:r>
            <a:r>
              <a:rPr lang="en-US" sz="2000" dirty="0"/>
              <a:t>. </a:t>
            </a:r>
            <a:endParaRPr lang="sk-SK" sz="2000" dirty="0" smtClean="0"/>
          </a:p>
          <a:p>
            <a:pPr lvl="1">
              <a:buFont typeface="Wingdings" pitchFamily="2" charset="2"/>
              <a:buChar char="v"/>
            </a:pPr>
            <a:r>
              <a:rPr lang="en-US" sz="2000" dirty="0" err="1" smtClean="0"/>
              <a:t>Čím</a:t>
            </a:r>
            <a:r>
              <a:rPr lang="en-US" sz="2000" dirty="0" smtClean="0"/>
              <a:t> </a:t>
            </a:r>
            <a:r>
              <a:rPr lang="en-US" sz="2000" dirty="0" err="1"/>
              <a:t>viac</a:t>
            </a:r>
            <a:r>
              <a:rPr lang="en-US" sz="2000" dirty="0"/>
              <a:t> </a:t>
            </a:r>
            <a:r>
              <a:rPr lang="en-US" sz="2000" dirty="0" err="1"/>
              <a:t>bitov</a:t>
            </a:r>
            <a:r>
              <a:rPr lang="en-US" sz="2000" dirty="0"/>
              <a:t>, </a:t>
            </a:r>
            <a:r>
              <a:rPr lang="en-US" sz="2000" dirty="0" err="1"/>
              <a:t>tým</a:t>
            </a:r>
            <a:r>
              <a:rPr lang="en-US" sz="2000" dirty="0"/>
              <a:t> </a:t>
            </a:r>
            <a:r>
              <a:rPr lang="en-US" sz="2000" dirty="0" err="1"/>
              <a:t>viac</a:t>
            </a:r>
            <a:r>
              <a:rPr lang="en-US" sz="2000" dirty="0"/>
              <a:t> </a:t>
            </a:r>
            <a:r>
              <a:rPr lang="en-US" sz="2000" dirty="0" err="1"/>
              <a:t>farieb</a:t>
            </a:r>
            <a:r>
              <a:rPr lang="en-US" sz="2000" dirty="0"/>
              <a:t>, ale </a:t>
            </a:r>
            <a:r>
              <a:rPr lang="en-US" sz="2000" dirty="0" err="1"/>
              <a:t>aj</a:t>
            </a:r>
            <a:r>
              <a:rPr lang="en-US" sz="2000" dirty="0"/>
              <a:t> </a:t>
            </a:r>
            <a:r>
              <a:rPr lang="en-US" sz="2000" dirty="0" err="1"/>
              <a:t>väčšia</a:t>
            </a:r>
            <a:r>
              <a:rPr lang="en-US" sz="2000" dirty="0"/>
              <a:t> </a:t>
            </a:r>
            <a:r>
              <a:rPr lang="en-US" sz="2000" dirty="0" err="1"/>
              <a:t>dátová</a:t>
            </a:r>
            <a:r>
              <a:rPr lang="en-US" sz="2000" dirty="0"/>
              <a:t> </a:t>
            </a:r>
            <a:r>
              <a:rPr lang="en-US" sz="2000" dirty="0" err="1"/>
              <a:t>veľkosť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pPr lvl="1">
              <a:buFont typeface="Wingdings" pitchFamily="2" charset="2"/>
              <a:buChar char="v"/>
            </a:pPr>
            <a:r>
              <a:rPr lang="en-US" sz="2000" dirty="0" smtClean="0"/>
              <a:t> </a:t>
            </a:r>
            <a:r>
              <a:rPr lang="en-US" sz="2000" dirty="0"/>
              <a:t>TN monitory </a:t>
            </a:r>
            <a:r>
              <a:rPr lang="en-US" sz="2000" dirty="0" err="1"/>
              <a:t>spravidla</a:t>
            </a:r>
            <a:r>
              <a:rPr lang="en-US" sz="2000" dirty="0"/>
              <a:t> </a:t>
            </a:r>
            <a:r>
              <a:rPr lang="en-US" sz="2000" dirty="0" err="1"/>
              <a:t>zobrazujú</a:t>
            </a:r>
            <a:r>
              <a:rPr lang="en-US" sz="2000" dirty="0"/>
              <a:t> 6-bitové </a:t>
            </a:r>
            <a:r>
              <a:rPr lang="en-US" sz="2000" dirty="0" err="1"/>
              <a:t>farby</a:t>
            </a:r>
            <a:r>
              <a:rPr lang="en-US" sz="2000" dirty="0"/>
              <a:t> (262 000 </a:t>
            </a:r>
            <a:r>
              <a:rPr lang="en-US" sz="2000" dirty="0" err="1"/>
              <a:t>farieb</a:t>
            </a:r>
            <a:r>
              <a:rPr lang="en-US" sz="2000" dirty="0"/>
              <a:t>), </a:t>
            </a:r>
            <a:endParaRPr lang="sk-SK" sz="2000" dirty="0" smtClean="0"/>
          </a:p>
          <a:p>
            <a:pPr>
              <a:buFont typeface="Wingdings" pitchFamily="2" charset="2"/>
              <a:buChar char="v"/>
            </a:pPr>
            <a:r>
              <a:rPr lang="sk-SK" sz="2400" dirty="0" smtClean="0"/>
              <a:t>	</a:t>
            </a:r>
            <a:r>
              <a:rPr lang="sk-SK" sz="2000" dirty="0"/>
              <a:t>I</a:t>
            </a:r>
            <a:r>
              <a:rPr lang="en-US" sz="2000" dirty="0"/>
              <a:t>PS/XV</a:t>
            </a:r>
            <a:r>
              <a:rPr lang="sk-SK" sz="2000" dirty="0"/>
              <a:t> </a:t>
            </a:r>
            <a:r>
              <a:rPr lang="en-US" sz="2000" dirty="0"/>
              <a:t> monitory 8 a </a:t>
            </a:r>
            <a:r>
              <a:rPr lang="en-US" sz="2000" dirty="0" err="1"/>
              <a:t>viacbitové</a:t>
            </a:r>
            <a:r>
              <a:rPr lang="en-US" sz="2000" dirty="0"/>
              <a:t> </a:t>
            </a:r>
            <a:r>
              <a:rPr lang="en-US" sz="2000" dirty="0" err="1"/>
              <a:t>farby</a:t>
            </a:r>
            <a:r>
              <a:rPr lang="en-US" sz="2000" dirty="0"/>
              <a:t> (16 200 000 </a:t>
            </a:r>
            <a:r>
              <a:rPr lang="sk-SK" sz="2000" dirty="0"/>
              <a:t>	</a:t>
            </a:r>
            <a:r>
              <a:rPr lang="en-US" sz="2000" dirty="0" err="1"/>
              <a:t>farieb</a:t>
            </a:r>
            <a:r>
              <a:rPr lang="en-US" sz="2000" dirty="0"/>
              <a:t> a </a:t>
            </a:r>
            <a:r>
              <a:rPr lang="en-US" sz="2000" dirty="0" err="1"/>
              <a:t>viac</a:t>
            </a:r>
            <a:r>
              <a:rPr lang="en-US" sz="2000" dirty="0"/>
              <a:t>).</a:t>
            </a:r>
            <a:endParaRPr lang="sk-SK" sz="2000" dirty="0"/>
          </a:p>
          <a:p>
            <a:pPr marL="454025" lvl="1" indent="0">
              <a:buNone/>
            </a:pPr>
            <a:endParaRPr lang="sk-SK" sz="1400" dirty="0"/>
          </a:p>
          <a:p>
            <a:pPr marL="454025" lvl="1" indent="0">
              <a:buNone/>
            </a:pPr>
            <a:endParaRPr lang="sk-SK" sz="1400" dirty="0" smtClean="0"/>
          </a:p>
          <a:p>
            <a:pPr marL="454025" lvl="1" indent="0">
              <a:buNone/>
            </a:pPr>
            <a:endParaRPr lang="sk-SK" sz="1400" dirty="0" smtClean="0"/>
          </a:p>
        </p:txBody>
      </p:sp>
    </p:spTree>
    <p:extLst>
      <p:ext uri="{BB962C8B-B14F-4D97-AF65-F5344CB8AC3E}">
        <p14:creationId xmlns:p14="http://schemas.microsoft.com/office/powerpoint/2010/main" val="403794387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Parametre LCD monitorov IV.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4400" y="1784350"/>
            <a:ext cx="7772400" cy="4380954"/>
          </a:xfrm>
        </p:spPr>
        <p:txBody>
          <a:bodyPr/>
          <a:lstStyle/>
          <a:p>
            <a:pPr marL="454025" lvl="1" indent="0">
              <a:buNone/>
            </a:pPr>
            <a:r>
              <a:rPr lang="sk-SK" sz="1800" u="sng" dirty="0" smtClean="0"/>
              <a:t>Technológia spracovania obrazu IPS</a:t>
            </a:r>
            <a:r>
              <a:rPr lang="sk-SK" sz="1800" dirty="0" smtClean="0"/>
              <a:t>:</a:t>
            </a:r>
          </a:p>
          <a:p>
            <a:pPr marL="454025" lvl="1" indent="0">
              <a:buNone/>
            </a:pPr>
            <a:endParaRPr lang="sk-SK" sz="1800" dirty="0" smtClean="0"/>
          </a:p>
          <a:p>
            <a:pPr lvl="1"/>
            <a:r>
              <a:rPr lang="en-US" sz="2000" dirty="0"/>
              <a:t>IPS, </a:t>
            </a:r>
            <a:r>
              <a:rPr lang="en-US" sz="2000" dirty="0" err="1"/>
              <a:t>čiže</a:t>
            </a:r>
            <a:r>
              <a:rPr lang="en-US" sz="2000" dirty="0"/>
              <a:t> In-Plane Switching monitor, </a:t>
            </a:r>
            <a:r>
              <a:rPr lang="en-US" sz="2000" dirty="0" err="1"/>
              <a:t>často</a:t>
            </a:r>
            <a:r>
              <a:rPr lang="en-US" sz="2000" dirty="0"/>
              <a:t> </a:t>
            </a:r>
            <a:r>
              <a:rPr lang="en-US" sz="2000" dirty="0" err="1"/>
              <a:t>označovaný</a:t>
            </a:r>
            <a:r>
              <a:rPr lang="en-US" sz="2000" dirty="0"/>
              <a:t> </a:t>
            </a:r>
            <a:r>
              <a:rPr lang="en-US" sz="2000" dirty="0" err="1"/>
              <a:t>aj</a:t>
            </a:r>
            <a:r>
              <a:rPr lang="en-US" sz="2000" dirty="0"/>
              <a:t> </a:t>
            </a:r>
            <a:r>
              <a:rPr lang="en-US" sz="2000" dirty="0" err="1"/>
              <a:t>ako</a:t>
            </a:r>
            <a:r>
              <a:rPr lang="en-US" sz="2000" dirty="0"/>
              <a:t> Super TFT. </a:t>
            </a:r>
            <a:endParaRPr lang="sk-SK" sz="2000" dirty="0" smtClean="0"/>
          </a:p>
          <a:p>
            <a:pPr lvl="1"/>
            <a:r>
              <a:rPr lang="en-US" sz="2000" dirty="0" smtClean="0"/>
              <a:t>Ide </a:t>
            </a:r>
            <a:r>
              <a:rPr lang="en-US" sz="2000" dirty="0"/>
              <a:t>o </a:t>
            </a:r>
            <a:r>
              <a:rPr lang="en-US" sz="2000" dirty="0" err="1"/>
              <a:t>jednu</a:t>
            </a:r>
            <a:r>
              <a:rPr lang="en-US" sz="2000" dirty="0"/>
              <a:t> z </a:t>
            </a:r>
            <a:r>
              <a:rPr lang="en-US" sz="2000" dirty="0" err="1"/>
              <a:t>odnoží</a:t>
            </a:r>
            <a:r>
              <a:rPr lang="en-US" sz="2000" dirty="0"/>
              <a:t> </a:t>
            </a:r>
            <a:r>
              <a:rPr lang="en-US" sz="2000" dirty="0" err="1"/>
              <a:t>zobrazovacích</a:t>
            </a:r>
            <a:r>
              <a:rPr lang="en-US" sz="2000" dirty="0"/>
              <a:t> </a:t>
            </a:r>
            <a:r>
              <a:rPr lang="en-US" sz="2000" dirty="0" err="1"/>
              <a:t>technológií</a:t>
            </a:r>
            <a:r>
              <a:rPr lang="en-US" sz="2000" dirty="0"/>
              <a:t> LCD. </a:t>
            </a:r>
            <a:endParaRPr lang="sk-SK" sz="2000" dirty="0" smtClean="0"/>
          </a:p>
          <a:p>
            <a:pPr lvl="1">
              <a:buFont typeface="Wingdings" pitchFamily="2" charset="2"/>
              <a:buChar char="§"/>
            </a:pPr>
            <a:r>
              <a:rPr lang="en-US" sz="2000" dirty="0" err="1" smtClean="0"/>
              <a:t>Predstavuje</a:t>
            </a:r>
            <a:r>
              <a:rPr lang="en-US" sz="2000" dirty="0" smtClean="0"/>
              <a:t> </a:t>
            </a:r>
            <a:r>
              <a:rPr lang="en-US" sz="2000" dirty="0" err="1"/>
              <a:t>vynikajúci</a:t>
            </a:r>
            <a:r>
              <a:rPr lang="en-US" sz="2000" dirty="0"/>
              <a:t> </a:t>
            </a:r>
            <a:r>
              <a:rPr lang="en-US" sz="2000" dirty="0" err="1"/>
              <a:t>pomer</a:t>
            </a:r>
            <a:r>
              <a:rPr lang="en-US" sz="2000" dirty="0"/>
              <a:t> </a:t>
            </a:r>
            <a:r>
              <a:rPr lang="en-US" sz="2000" dirty="0" err="1"/>
              <a:t>kvality</a:t>
            </a:r>
            <a:r>
              <a:rPr lang="en-US" sz="2000" dirty="0"/>
              <a:t> a </a:t>
            </a:r>
            <a:r>
              <a:rPr lang="en-US" sz="2000" dirty="0" err="1"/>
              <a:t>ceny</a:t>
            </a:r>
            <a:r>
              <a:rPr lang="en-US" sz="2000" dirty="0"/>
              <a:t>. </a:t>
            </a:r>
            <a:endParaRPr lang="sk-SK" sz="2000" dirty="0" smtClean="0"/>
          </a:p>
          <a:p>
            <a:pPr lvl="1"/>
            <a:r>
              <a:rPr lang="en-US" sz="2000" dirty="0" err="1" smtClean="0"/>
              <a:t>Vyniká</a:t>
            </a:r>
            <a:r>
              <a:rPr lang="en-US" sz="2000" dirty="0" smtClean="0"/>
              <a:t> </a:t>
            </a:r>
            <a:r>
              <a:rPr lang="en-US" sz="2000" dirty="0" err="1"/>
              <a:t>prirodzeným</a:t>
            </a:r>
            <a:r>
              <a:rPr lang="en-US" sz="2000" dirty="0"/>
              <a:t> </a:t>
            </a:r>
            <a:r>
              <a:rPr lang="en-US" sz="2000" dirty="0" err="1"/>
              <a:t>podaním</a:t>
            </a:r>
            <a:r>
              <a:rPr lang="en-US" sz="2000" dirty="0"/>
              <a:t> </a:t>
            </a:r>
            <a:r>
              <a:rPr lang="en-US" sz="2000" dirty="0" err="1"/>
              <a:t>farieb</a:t>
            </a:r>
            <a:r>
              <a:rPr lang="en-US" sz="2000" dirty="0" smtClean="0"/>
              <a:t>,</a:t>
            </a:r>
            <a:endParaRPr lang="sk-SK" sz="2000" dirty="0" smtClean="0"/>
          </a:p>
          <a:p>
            <a:pPr lvl="1"/>
            <a:r>
              <a:rPr lang="en-US" sz="2000" dirty="0" smtClean="0"/>
              <a:t> </a:t>
            </a:r>
            <a:r>
              <a:rPr lang="en-US" sz="2000" dirty="0" err="1"/>
              <a:t>nízkou</a:t>
            </a:r>
            <a:r>
              <a:rPr lang="en-US" sz="2000" dirty="0"/>
              <a:t> </a:t>
            </a:r>
            <a:r>
              <a:rPr lang="en-US" sz="2000" dirty="0" err="1"/>
              <a:t>spotrebou</a:t>
            </a:r>
            <a:r>
              <a:rPr lang="en-US" sz="2000" dirty="0"/>
              <a:t> </a:t>
            </a:r>
            <a:endParaRPr lang="sk-SK" sz="2000" dirty="0" smtClean="0"/>
          </a:p>
          <a:p>
            <a:pPr lvl="1"/>
            <a:r>
              <a:rPr lang="en-US" sz="2000" dirty="0" smtClean="0"/>
              <a:t>a </a:t>
            </a:r>
            <a:r>
              <a:rPr lang="en-US" sz="2000" dirty="0" err="1"/>
              <a:t>širokým</a:t>
            </a:r>
            <a:r>
              <a:rPr lang="en-US" sz="2000" dirty="0"/>
              <a:t> </a:t>
            </a:r>
            <a:r>
              <a:rPr lang="en-US" sz="2000" dirty="0" err="1"/>
              <a:t>pozorovacím</a:t>
            </a:r>
            <a:r>
              <a:rPr lang="en-US" sz="2000" dirty="0"/>
              <a:t> </a:t>
            </a:r>
            <a:r>
              <a:rPr lang="en-US" sz="2000" dirty="0" err="1"/>
              <a:t>uhlom</a:t>
            </a:r>
            <a:r>
              <a:rPr lang="en-US" sz="2000" dirty="0"/>
              <a:t>. </a:t>
            </a:r>
            <a:endParaRPr lang="sk-SK" sz="2000" dirty="0" smtClean="0"/>
          </a:p>
          <a:p>
            <a:pPr lvl="1"/>
            <a:r>
              <a:rPr lang="en-US" sz="2000" dirty="0" smtClean="0"/>
              <a:t>Ten </a:t>
            </a:r>
            <a:r>
              <a:rPr lang="en-US" sz="2000" dirty="0" err="1"/>
              <a:t>dosahuje</a:t>
            </a:r>
            <a:r>
              <a:rPr lang="en-US" sz="2000" dirty="0"/>
              <a:t> </a:t>
            </a:r>
            <a:r>
              <a:rPr lang="en-US" sz="2000" dirty="0" err="1"/>
              <a:t>takmer</a:t>
            </a:r>
            <a:r>
              <a:rPr lang="en-US" sz="2000" dirty="0"/>
              <a:t> 180 </a:t>
            </a:r>
            <a:r>
              <a:rPr lang="en-US" sz="2000" dirty="0" err="1"/>
              <a:t>stupňov</a:t>
            </a:r>
            <a:r>
              <a:rPr lang="en-US" sz="2000" dirty="0"/>
              <a:t>. </a:t>
            </a:r>
            <a:endParaRPr lang="sk-SK" sz="2000" dirty="0" smtClean="0"/>
          </a:p>
          <a:p>
            <a:pPr lvl="1"/>
            <a:r>
              <a:rPr lang="en-US" sz="2000" dirty="0" smtClean="0"/>
              <a:t>Na </a:t>
            </a:r>
            <a:r>
              <a:rPr lang="en-US" sz="2000" dirty="0"/>
              <a:t>monitor je </a:t>
            </a:r>
            <a:r>
              <a:rPr lang="en-US" sz="2000" dirty="0" err="1"/>
              <a:t>preto</a:t>
            </a:r>
            <a:r>
              <a:rPr lang="en-US" sz="2000" dirty="0"/>
              <a:t> </a:t>
            </a:r>
            <a:r>
              <a:rPr lang="en-US" sz="2000" dirty="0" err="1"/>
              <a:t>dobre</a:t>
            </a:r>
            <a:r>
              <a:rPr lang="en-US" sz="2000" dirty="0"/>
              <a:t> </a:t>
            </a:r>
            <a:r>
              <a:rPr lang="en-US" sz="2000" dirty="0" err="1"/>
              <a:t>vidieť</a:t>
            </a:r>
            <a:r>
              <a:rPr lang="en-US" sz="2000" dirty="0"/>
              <a:t> </a:t>
            </a:r>
            <a:r>
              <a:rPr lang="en-US" sz="2000" dirty="0" err="1"/>
              <a:t>zo</a:t>
            </a:r>
            <a:r>
              <a:rPr lang="en-US" sz="2000" dirty="0"/>
              <a:t> </a:t>
            </a:r>
            <a:r>
              <a:rPr lang="en-US" sz="2000" dirty="0" err="1"/>
              <a:t>všetkých</a:t>
            </a:r>
            <a:r>
              <a:rPr lang="en-US" sz="2000" dirty="0"/>
              <a:t> </a:t>
            </a:r>
            <a:r>
              <a:rPr lang="en-US" sz="2000" dirty="0" err="1"/>
              <a:t>strán</a:t>
            </a:r>
            <a:r>
              <a:rPr lang="en-US" sz="2000" dirty="0"/>
              <a:t>, </a:t>
            </a:r>
            <a:r>
              <a:rPr lang="en-US" sz="2000" dirty="0" err="1"/>
              <a:t>zatiaľ</a:t>
            </a:r>
            <a:r>
              <a:rPr lang="en-US" sz="2000" dirty="0"/>
              <a:t> </a:t>
            </a:r>
            <a:r>
              <a:rPr lang="en-US" sz="2000" dirty="0" err="1"/>
              <a:t>čo</a:t>
            </a:r>
            <a:r>
              <a:rPr lang="en-US" sz="2000" dirty="0"/>
              <a:t> </a:t>
            </a:r>
            <a:r>
              <a:rPr lang="en-US" sz="2000" dirty="0" err="1"/>
              <a:t>odtieň</a:t>
            </a:r>
            <a:r>
              <a:rPr lang="en-US" sz="2000" dirty="0"/>
              <a:t> </a:t>
            </a:r>
            <a:r>
              <a:rPr lang="en-US" sz="2000" dirty="0" err="1"/>
              <a:t>farieb</a:t>
            </a:r>
            <a:r>
              <a:rPr lang="en-US" sz="2000" dirty="0"/>
              <a:t> </a:t>
            </a:r>
            <a:r>
              <a:rPr lang="en-US" sz="2000" dirty="0" err="1"/>
              <a:t>zostáva</a:t>
            </a:r>
            <a:r>
              <a:rPr lang="en-US" sz="2000" dirty="0"/>
              <a:t> </a:t>
            </a:r>
            <a:r>
              <a:rPr lang="en-US" sz="2000" dirty="0" err="1"/>
              <a:t>nezmenený</a:t>
            </a:r>
            <a:r>
              <a:rPr lang="en-US" sz="2000" dirty="0"/>
              <a:t>.</a:t>
            </a:r>
            <a:endParaRPr lang="sk-SK" sz="2000" dirty="0"/>
          </a:p>
          <a:p>
            <a:pPr marL="454025" lvl="1" indent="0">
              <a:buNone/>
            </a:pPr>
            <a:endParaRPr lang="sk-SK" sz="1400" dirty="0" smtClean="0"/>
          </a:p>
          <a:p>
            <a:pPr marL="454025" lvl="1" indent="0">
              <a:buNone/>
            </a:pPr>
            <a:endParaRPr lang="sk-SK" sz="1400" dirty="0" smtClean="0"/>
          </a:p>
        </p:txBody>
      </p:sp>
    </p:spTree>
    <p:extLst>
      <p:ext uri="{BB962C8B-B14F-4D97-AF65-F5344CB8AC3E}">
        <p14:creationId xmlns:p14="http://schemas.microsoft.com/office/powerpoint/2010/main" val="91090609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Parametre LCD monitorov V.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4400" y="1784350"/>
            <a:ext cx="7772400" cy="4380954"/>
          </a:xfrm>
        </p:spPr>
        <p:txBody>
          <a:bodyPr/>
          <a:lstStyle/>
          <a:p>
            <a:pPr marL="454025" lvl="1" indent="0">
              <a:buNone/>
            </a:pPr>
            <a:r>
              <a:rPr lang="sk-SK" sz="2400" u="sng" dirty="0" smtClean="0"/>
              <a:t>Technológia spracovania obrazu TN</a:t>
            </a:r>
          </a:p>
          <a:p>
            <a:pPr lvl="1">
              <a:buFont typeface="Wingdings" pitchFamily="2" charset="2"/>
              <a:buChar char="§"/>
            </a:pPr>
            <a:endParaRPr lang="sk-SK" sz="2400" u="sng" dirty="0"/>
          </a:p>
          <a:p>
            <a:pPr lvl="1">
              <a:buFont typeface="Wingdings" pitchFamily="2" charset="2"/>
              <a:buChar char="§"/>
            </a:pPr>
            <a:r>
              <a:rPr lang="en-US" sz="2400" dirty="0" err="1" smtClean="0"/>
              <a:t>Jedna</a:t>
            </a:r>
            <a:r>
              <a:rPr lang="en-US" sz="2400" dirty="0" smtClean="0"/>
              <a:t> </a:t>
            </a:r>
            <a:r>
              <a:rPr lang="en-US" sz="2400" dirty="0" err="1"/>
              <a:t>zo</a:t>
            </a:r>
            <a:r>
              <a:rPr lang="en-US" sz="2400" dirty="0"/>
              <a:t> </a:t>
            </a:r>
            <a:r>
              <a:rPr lang="en-US" sz="2400" dirty="0" err="1"/>
              <a:t>starších</a:t>
            </a:r>
            <a:r>
              <a:rPr lang="en-US" sz="2400" dirty="0"/>
              <a:t> LCD </a:t>
            </a:r>
            <a:r>
              <a:rPr lang="en-US" sz="2400" dirty="0" err="1"/>
              <a:t>zobrazovacích</a:t>
            </a:r>
            <a:r>
              <a:rPr lang="en-US" sz="2400" dirty="0"/>
              <a:t> </a:t>
            </a:r>
            <a:r>
              <a:rPr lang="en-US" sz="2400" dirty="0" err="1"/>
              <a:t>technológií</a:t>
            </a:r>
            <a:r>
              <a:rPr lang="en-US" sz="2400" dirty="0"/>
              <a:t>, </a:t>
            </a:r>
            <a:r>
              <a:rPr lang="en-US" sz="2400" dirty="0" err="1"/>
              <a:t>ktorá</a:t>
            </a:r>
            <a:r>
              <a:rPr lang="en-US" sz="2400" dirty="0"/>
              <a:t> </a:t>
            </a:r>
            <a:r>
              <a:rPr lang="en-US" sz="2400" dirty="0" err="1"/>
              <a:t>stále</a:t>
            </a:r>
            <a:r>
              <a:rPr lang="en-US" sz="2400" dirty="0"/>
              <a:t> </a:t>
            </a:r>
            <a:r>
              <a:rPr lang="en-US" sz="2400" dirty="0" err="1"/>
              <a:t>nachádza</a:t>
            </a:r>
            <a:r>
              <a:rPr lang="en-US" sz="2400" dirty="0"/>
              <a:t> </a:t>
            </a:r>
            <a:r>
              <a:rPr lang="en-US" sz="2400" dirty="0" err="1"/>
              <a:t>uplatnenie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 </a:t>
            </a:r>
            <a:r>
              <a:rPr lang="en-US" sz="2400" dirty="0" err="1"/>
              <a:t>Medzi</a:t>
            </a:r>
            <a:r>
              <a:rPr lang="en-US" sz="2400" dirty="0"/>
              <a:t> </a:t>
            </a:r>
            <a:r>
              <a:rPr lang="en-US" sz="2400" dirty="0" err="1"/>
              <a:t>jej</a:t>
            </a:r>
            <a:r>
              <a:rPr lang="en-US" sz="2400" dirty="0"/>
              <a:t> </a:t>
            </a:r>
            <a:r>
              <a:rPr lang="en-US" sz="2400" dirty="0" err="1"/>
              <a:t>najväčšie</a:t>
            </a:r>
            <a:r>
              <a:rPr lang="en-US" sz="2400" dirty="0"/>
              <a:t> </a:t>
            </a:r>
            <a:r>
              <a:rPr lang="en-US" sz="2400" dirty="0" err="1"/>
              <a:t>prednosti</a:t>
            </a:r>
            <a:r>
              <a:rPr lang="en-US" sz="2400" dirty="0"/>
              <a:t> patria </a:t>
            </a:r>
            <a:r>
              <a:rPr lang="en-US" sz="2400" dirty="0" err="1"/>
              <a:t>najmä</a:t>
            </a:r>
            <a:r>
              <a:rPr lang="en-US" sz="2400" dirty="0"/>
              <a:t> </a:t>
            </a:r>
            <a:r>
              <a:rPr lang="en-US" sz="2400" dirty="0" err="1"/>
              <a:t>nízke</a:t>
            </a:r>
            <a:r>
              <a:rPr lang="en-US" sz="2400" dirty="0"/>
              <a:t> </a:t>
            </a:r>
            <a:r>
              <a:rPr lang="en-US" sz="2400" dirty="0" err="1"/>
              <a:t>výrobné</a:t>
            </a:r>
            <a:r>
              <a:rPr lang="en-US" sz="2400" dirty="0"/>
              <a:t> </a:t>
            </a:r>
            <a:r>
              <a:rPr lang="en-US" sz="2400" dirty="0" err="1"/>
              <a:t>náklady</a:t>
            </a:r>
            <a:r>
              <a:rPr lang="en-US" sz="2400" dirty="0"/>
              <a:t> a </a:t>
            </a:r>
            <a:r>
              <a:rPr lang="en-US" sz="2400" dirty="0" err="1"/>
              <a:t>rýchla</a:t>
            </a:r>
            <a:r>
              <a:rPr lang="en-US" sz="2400" dirty="0"/>
              <a:t> </a:t>
            </a:r>
            <a:r>
              <a:rPr lang="en-US" sz="2400" dirty="0" err="1"/>
              <a:t>odozva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 </a:t>
            </a:r>
            <a:r>
              <a:rPr lang="en-US" sz="2400" dirty="0" err="1"/>
              <a:t>Rýchla</a:t>
            </a:r>
            <a:r>
              <a:rPr lang="en-US" sz="2400" dirty="0"/>
              <a:t> </a:t>
            </a:r>
            <a:r>
              <a:rPr lang="en-US" sz="2400" dirty="0" err="1"/>
              <a:t>odozva</a:t>
            </a:r>
            <a:r>
              <a:rPr lang="en-US" sz="2400" dirty="0"/>
              <a:t> </a:t>
            </a:r>
            <a:r>
              <a:rPr lang="en-US" sz="2400" dirty="0" err="1"/>
              <a:t>znamená</a:t>
            </a:r>
            <a:r>
              <a:rPr lang="en-US" sz="2400" dirty="0"/>
              <a:t>, </a:t>
            </a:r>
            <a:r>
              <a:rPr lang="en-US" sz="2400" dirty="0" err="1"/>
              <a:t>že</a:t>
            </a:r>
            <a:r>
              <a:rPr lang="en-US" sz="2400" dirty="0"/>
              <a:t> je monitor </a:t>
            </a:r>
            <a:r>
              <a:rPr lang="en-US" sz="2400" dirty="0" err="1"/>
              <a:t>schopný</a:t>
            </a:r>
            <a:r>
              <a:rPr lang="en-US" sz="2400" dirty="0"/>
              <a:t> </a:t>
            </a:r>
            <a:r>
              <a:rPr lang="en-US" sz="2400" dirty="0" err="1"/>
              <a:t>pohotovo</a:t>
            </a:r>
            <a:r>
              <a:rPr lang="en-US" sz="2400" dirty="0"/>
              <a:t> </a:t>
            </a:r>
            <a:r>
              <a:rPr lang="en-US" sz="2400" dirty="0" err="1"/>
              <a:t>meniť</a:t>
            </a:r>
            <a:r>
              <a:rPr lang="en-US" sz="2400" dirty="0"/>
              <a:t> </a:t>
            </a:r>
            <a:r>
              <a:rPr lang="en-US" sz="2400" dirty="0" err="1"/>
              <a:t>obraz</a:t>
            </a:r>
            <a:r>
              <a:rPr lang="en-US" sz="2400" dirty="0"/>
              <a:t>. </a:t>
            </a:r>
            <a:endParaRPr lang="sk-SK" sz="2400" dirty="0" smtClean="0"/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Z </a:t>
            </a:r>
            <a:r>
              <a:rPr lang="en-US" sz="2400" dirty="0" err="1"/>
              <a:t>tohto</a:t>
            </a:r>
            <a:r>
              <a:rPr lang="en-US" sz="2400" dirty="0"/>
              <a:t> </a:t>
            </a:r>
            <a:r>
              <a:rPr lang="en-US" sz="2400" dirty="0" err="1"/>
              <a:t>dôvodu</a:t>
            </a:r>
            <a:r>
              <a:rPr lang="en-US" sz="2400" dirty="0"/>
              <a:t> </a:t>
            </a:r>
            <a:r>
              <a:rPr lang="en-US" sz="2400" dirty="0" err="1"/>
              <a:t>býva</a:t>
            </a:r>
            <a:r>
              <a:rPr lang="en-US" sz="2400" dirty="0"/>
              <a:t> </a:t>
            </a:r>
            <a:r>
              <a:rPr lang="en-US" sz="2400" dirty="0" err="1"/>
              <a:t>technológia</a:t>
            </a:r>
            <a:r>
              <a:rPr lang="en-US" sz="2400" dirty="0"/>
              <a:t> </a:t>
            </a:r>
            <a:r>
              <a:rPr lang="en-US" sz="2400" dirty="0" err="1"/>
              <a:t>hojne</a:t>
            </a:r>
            <a:r>
              <a:rPr lang="en-US" sz="2400" dirty="0"/>
              <a:t> </a:t>
            </a:r>
            <a:r>
              <a:rPr lang="en-US" sz="2400" dirty="0" err="1"/>
              <a:t>využívaná</a:t>
            </a:r>
            <a:r>
              <a:rPr lang="en-US" sz="2400" dirty="0"/>
              <a:t> v </a:t>
            </a:r>
            <a:r>
              <a:rPr lang="en-US" sz="2400" dirty="0" err="1"/>
              <a:t>herných</a:t>
            </a:r>
            <a:r>
              <a:rPr lang="en-US" sz="2400" dirty="0"/>
              <a:t> </a:t>
            </a:r>
            <a:r>
              <a:rPr lang="en-US" sz="2400" dirty="0" err="1"/>
              <a:t>monitoroch</a:t>
            </a:r>
            <a:r>
              <a:rPr lang="en-US" sz="2400" dirty="0"/>
              <a:t>.</a:t>
            </a:r>
            <a:endParaRPr lang="sk-SK" sz="2400" u="sng" dirty="0" smtClean="0"/>
          </a:p>
          <a:p>
            <a:pPr marL="454025" lvl="1" indent="0">
              <a:buNone/>
            </a:pPr>
            <a:endParaRPr lang="sk-SK" sz="1400" dirty="0" smtClean="0"/>
          </a:p>
        </p:txBody>
      </p:sp>
    </p:spTree>
    <p:extLst>
      <p:ext uri="{BB962C8B-B14F-4D97-AF65-F5344CB8AC3E}">
        <p14:creationId xmlns:p14="http://schemas.microsoft.com/office/powerpoint/2010/main" val="16403819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Parametre LCD monitorov VI.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4400" y="1784350"/>
            <a:ext cx="7772400" cy="2148706"/>
          </a:xfrm>
        </p:spPr>
        <p:txBody>
          <a:bodyPr/>
          <a:lstStyle/>
          <a:p>
            <a:pPr marL="454025" lvl="1" indent="0">
              <a:buNone/>
            </a:pPr>
            <a:r>
              <a:rPr lang="sk-SK" sz="2000" u="sng" dirty="0" smtClean="0"/>
              <a:t>ODOZVA: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err="1"/>
              <a:t>Označuje</a:t>
            </a:r>
            <a:r>
              <a:rPr lang="en-US" sz="2000" dirty="0"/>
              <a:t> </a:t>
            </a:r>
            <a:r>
              <a:rPr lang="en-US" sz="2000" dirty="0" err="1"/>
              <a:t>dobu</a:t>
            </a:r>
            <a:r>
              <a:rPr lang="en-US" sz="2000" dirty="0"/>
              <a:t>, </a:t>
            </a:r>
            <a:r>
              <a:rPr lang="en-US" sz="2000" dirty="0" err="1"/>
              <a:t>počas</a:t>
            </a:r>
            <a:r>
              <a:rPr lang="en-US" sz="2000" dirty="0"/>
              <a:t> </a:t>
            </a:r>
            <a:r>
              <a:rPr lang="en-US" sz="2000" dirty="0" err="1"/>
              <a:t>ktorej</a:t>
            </a:r>
            <a:r>
              <a:rPr lang="en-US" sz="2000" dirty="0"/>
              <a:t> monitor </a:t>
            </a:r>
            <a:r>
              <a:rPr lang="en-US" sz="2000" dirty="0" err="1"/>
              <a:t>zvládne</a:t>
            </a:r>
            <a:r>
              <a:rPr lang="en-US" sz="2000" dirty="0"/>
              <a:t> </a:t>
            </a:r>
            <a:r>
              <a:rPr lang="en-US" sz="2000" dirty="0" err="1"/>
              <a:t>spracovať</a:t>
            </a:r>
            <a:r>
              <a:rPr lang="en-US" sz="2000" dirty="0"/>
              <a:t> </a:t>
            </a:r>
            <a:r>
              <a:rPr lang="en-US" sz="2000" dirty="0" err="1"/>
              <a:t>požiadavku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zmenu</a:t>
            </a:r>
            <a:r>
              <a:rPr lang="en-US" sz="2000" dirty="0"/>
              <a:t> </a:t>
            </a:r>
            <a:r>
              <a:rPr lang="en-US" sz="2000" dirty="0" err="1"/>
              <a:t>obrazu</a:t>
            </a:r>
            <a:r>
              <a:rPr lang="en-US" sz="2000" dirty="0"/>
              <a:t> z </a:t>
            </a:r>
            <a:r>
              <a:rPr lang="en-US" sz="2000" dirty="0" err="1"/>
              <a:t>počítača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 </a:t>
            </a:r>
            <a:r>
              <a:rPr lang="en-US" sz="2000" dirty="0" err="1"/>
              <a:t>Čím</a:t>
            </a:r>
            <a:r>
              <a:rPr lang="en-US" sz="2000" dirty="0"/>
              <a:t> </a:t>
            </a:r>
            <a:r>
              <a:rPr lang="en-US" sz="2000" dirty="0" err="1"/>
              <a:t>nižšia</a:t>
            </a:r>
            <a:r>
              <a:rPr lang="en-US" sz="2000" dirty="0"/>
              <a:t> </a:t>
            </a:r>
            <a:r>
              <a:rPr lang="en-US" sz="2000" dirty="0" err="1"/>
              <a:t>odozva</a:t>
            </a:r>
            <a:r>
              <a:rPr lang="en-US" sz="2000" dirty="0"/>
              <a:t> je, </a:t>
            </a:r>
            <a:r>
              <a:rPr lang="en-US" sz="2000" dirty="0" err="1"/>
              <a:t>tým</a:t>
            </a:r>
            <a:r>
              <a:rPr lang="en-US" sz="2000" dirty="0"/>
              <a:t> </a:t>
            </a:r>
            <a:r>
              <a:rPr lang="en-US" sz="2000" dirty="0" err="1"/>
              <a:t>rýchlejšie</a:t>
            </a:r>
            <a:r>
              <a:rPr lang="en-US" sz="2000" dirty="0"/>
              <a:t> </a:t>
            </a:r>
            <a:r>
              <a:rPr lang="en-US" sz="2000" dirty="0" err="1"/>
              <a:t>dokáže</a:t>
            </a:r>
            <a:r>
              <a:rPr lang="en-US" sz="2000" dirty="0"/>
              <a:t> monitor </a:t>
            </a:r>
            <a:r>
              <a:rPr lang="en-US" sz="2000" dirty="0" err="1"/>
              <a:t>meniť</a:t>
            </a:r>
            <a:r>
              <a:rPr lang="en-US" sz="2000" dirty="0"/>
              <a:t> </a:t>
            </a:r>
            <a:r>
              <a:rPr lang="en-US" sz="2000" dirty="0" err="1"/>
              <a:t>obraz</a:t>
            </a:r>
            <a:r>
              <a:rPr lang="en-US" sz="2000" dirty="0"/>
              <a:t>. </a:t>
            </a:r>
            <a:r>
              <a:rPr lang="en-US" sz="2000" dirty="0" err="1"/>
              <a:t>Doba</a:t>
            </a:r>
            <a:r>
              <a:rPr lang="en-US" sz="2000" dirty="0"/>
              <a:t> </a:t>
            </a:r>
            <a:r>
              <a:rPr lang="en-US" sz="2000" dirty="0" err="1"/>
              <a:t>odozvy</a:t>
            </a:r>
            <a:r>
              <a:rPr lang="en-US" sz="2000" dirty="0"/>
              <a:t> je </a:t>
            </a:r>
            <a:r>
              <a:rPr lang="en-US" sz="2000" dirty="0" err="1"/>
              <a:t>dôležitá</a:t>
            </a:r>
            <a:r>
              <a:rPr lang="en-US" sz="2000" dirty="0"/>
              <a:t> </a:t>
            </a:r>
            <a:r>
              <a:rPr lang="en-US" sz="2000" dirty="0" err="1"/>
              <a:t>najmä</a:t>
            </a:r>
            <a:r>
              <a:rPr lang="en-US" sz="2000" dirty="0"/>
              <a:t> pre </a:t>
            </a:r>
            <a:r>
              <a:rPr lang="en-US" sz="2000" dirty="0" err="1"/>
              <a:t>hráčov</a:t>
            </a:r>
            <a:r>
              <a:rPr lang="en-US" sz="2000" dirty="0"/>
              <a:t> </a:t>
            </a:r>
            <a:r>
              <a:rPr lang="en-US" sz="2000" dirty="0" err="1"/>
              <a:t>počítačových</a:t>
            </a:r>
            <a:r>
              <a:rPr lang="en-US" sz="2000" dirty="0"/>
              <a:t> </a:t>
            </a:r>
            <a:r>
              <a:rPr lang="en-US" sz="2000" dirty="0" err="1"/>
              <a:t>hier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 </a:t>
            </a:r>
            <a:r>
              <a:rPr lang="en-US" sz="2000" dirty="0"/>
              <a:t>V </a:t>
            </a:r>
            <a:r>
              <a:rPr lang="en-US" sz="2000" dirty="0" err="1"/>
              <a:t>prípade</a:t>
            </a:r>
            <a:r>
              <a:rPr lang="en-US" sz="2000" dirty="0"/>
              <a:t> </a:t>
            </a:r>
            <a:r>
              <a:rPr lang="en-US" sz="2000" dirty="0" err="1"/>
              <a:t>herných</a:t>
            </a:r>
            <a:r>
              <a:rPr lang="en-US" sz="2000" dirty="0"/>
              <a:t> </a:t>
            </a:r>
            <a:r>
              <a:rPr lang="en-US" sz="2000" dirty="0" err="1"/>
              <a:t>monitorov</a:t>
            </a:r>
            <a:r>
              <a:rPr lang="en-US" sz="2000" dirty="0"/>
              <a:t> by </a:t>
            </a:r>
            <a:r>
              <a:rPr lang="en-US" sz="2000" dirty="0" err="1"/>
              <a:t>nemala</a:t>
            </a:r>
            <a:r>
              <a:rPr lang="en-US" sz="2000" dirty="0"/>
              <a:t> </a:t>
            </a:r>
            <a:r>
              <a:rPr lang="en-US" sz="2000" dirty="0" err="1"/>
              <a:t>byť</a:t>
            </a:r>
            <a:r>
              <a:rPr lang="en-US" sz="2000" dirty="0"/>
              <a:t> </a:t>
            </a:r>
            <a:r>
              <a:rPr lang="en-US" sz="2000" dirty="0" err="1"/>
              <a:t>viac</a:t>
            </a:r>
            <a:r>
              <a:rPr lang="en-US" sz="2000" dirty="0"/>
              <a:t> </a:t>
            </a:r>
            <a:r>
              <a:rPr lang="en-US" sz="2000" dirty="0" err="1"/>
              <a:t>ako</a:t>
            </a:r>
            <a:r>
              <a:rPr lang="en-US" sz="2000" dirty="0"/>
              <a:t> 4 </a:t>
            </a:r>
            <a:r>
              <a:rPr lang="en-US" sz="2000" dirty="0" err="1"/>
              <a:t>ms</a:t>
            </a:r>
            <a:r>
              <a:rPr lang="en-US" sz="2000" dirty="0" err="1" smtClean="0"/>
              <a:t>.</a:t>
            </a:r>
            <a:endParaRPr lang="sk-SK" sz="2000" dirty="0" smtClean="0"/>
          </a:p>
        </p:txBody>
      </p:sp>
      <p:sp>
        <p:nvSpPr>
          <p:cNvPr id="4" name="Zástupný symbol obsahu 2"/>
          <p:cNvSpPr txBox="1">
            <a:spLocks/>
          </p:cNvSpPr>
          <p:nvPr/>
        </p:nvSpPr>
        <p:spPr bwMode="auto">
          <a:xfrm>
            <a:off x="1043608" y="4077072"/>
            <a:ext cx="7772400" cy="214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pitchFamily="18" charset="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4025" lvl="1" indent="0">
              <a:buNone/>
            </a:pPr>
            <a:r>
              <a:rPr lang="sk-SK" sz="2000" u="sng" dirty="0" smtClean="0"/>
              <a:t>FLICKER FREE:</a:t>
            </a:r>
            <a:endParaRPr lang="sk-SK" sz="2000" u="sng" dirty="0"/>
          </a:p>
          <a:p>
            <a:pPr>
              <a:buFont typeface="Wingdings" pitchFamily="2" charset="2"/>
              <a:buChar char="Ø"/>
            </a:pPr>
            <a:r>
              <a:rPr lang="en-US" sz="1800" dirty="0"/>
              <a:t>Flicker Free (</a:t>
            </a:r>
            <a:r>
              <a:rPr lang="en-US" sz="1800" dirty="0" err="1"/>
              <a:t>podľa</a:t>
            </a:r>
            <a:r>
              <a:rPr lang="en-US" sz="1800" dirty="0"/>
              <a:t> </a:t>
            </a:r>
            <a:r>
              <a:rPr lang="en-US" sz="1800" dirty="0" err="1"/>
              <a:t>výrobcu</a:t>
            </a:r>
            <a:r>
              <a:rPr lang="en-US" sz="1800" dirty="0"/>
              <a:t> </a:t>
            </a:r>
            <a:r>
              <a:rPr lang="en-US" sz="1800" dirty="0" err="1"/>
              <a:t>známa</a:t>
            </a:r>
            <a:r>
              <a:rPr lang="en-US" sz="1800" dirty="0"/>
              <a:t> </a:t>
            </a:r>
            <a:r>
              <a:rPr lang="en-US" sz="1800" dirty="0" err="1"/>
              <a:t>tiež</a:t>
            </a:r>
            <a:r>
              <a:rPr lang="en-US" sz="1800" dirty="0"/>
              <a:t> </a:t>
            </a:r>
            <a:r>
              <a:rPr lang="en-US" sz="1800" dirty="0" err="1"/>
              <a:t>ako</a:t>
            </a:r>
            <a:r>
              <a:rPr lang="en-US" sz="1800" dirty="0"/>
              <a:t> Flicker Less) je </a:t>
            </a:r>
            <a:r>
              <a:rPr lang="en-US" sz="1800" dirty="0" err="1"/>
              <a:t>technológia</a:t>
            </a:r>
            <a:r>
              <a:rPr lang="en-US" sz="1800" dirty="0"/>
              <a:t>, </a:t>
            </a:r>
            <a:r>
              <a:rPr lang="en-US" sz="1800" dirty="0" err="1"/>
              <a:t>ktorá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kladie</a:t>
            </a:r>
            <a:r>
              <a:rPr lang="en-US" sz="1800" dirty="0"/>
              <a:t> </a:t>
            </a:r>
            <a:r>
              <a:rPr lang="en-US" sz="1800" dirty="0" err="1"/>
              <a:t>za</a:t>
            </a:r>
            <a:r>
              <a:rPr lang="en-US" sz="1800" dirty="0"/>
              <a:t> </a:t>
            </a:r>
            <a:r>
              <a:rPr lang="en-US" sz="1800" dirty="0" err="1"/>
              <a:t>cieľ</a:t>
            </a:r>
            <a:r>
              <a:rPr lang="en-US" sz="1800" dirty="0"/>
              <a:t> </a:t>
            </a:r>
            <a:r>
              <a:rPr lang="en-US" sz="1800" dirty="0" err="1"/>
              <a:t>eliminovať</a:t>
            </a:r>
            <a:r>
              <a:rPr lang="en-US" sz="1800" dirty="0"/>
              <a:t> </a:t>
            </a:r>
            <a:r>
              <a:rPr lang="en-US" sz="1800" dirty="0" err="1"/>
              <a:t>nežiaduce</a:t>
            </a:r>
            <a:r>
              <a:rPr lang="en-US" sz="1800" dirty="0"/>
              <a:t> a </a:t>
            </a:r>
            <a:r>
              <a:rPr lang="en-US" sz="1800" dirty="0" err="1"/>
              <a:t>nepríjemné</a:t>
            </a:r>
            <a:r>
              <a:rPr lang="en-US" sz="1800" dirty="0"/>
              <a:t> </a:t>
            </a:r>
            <a:r>
              <a:rPr lang="en-US" sz="1800" dirty="0" err="1"/>
              <a:t>blikanie</a:t>
            </a:r>
            <a:r>
              <a:rPr lang="en-US" sz="1800" dirty="0"/>
              <a:t> LED </a:t>
            </a:r>
            <a:r>
              <a:rPr lang="en-US" sz="1800" dirty="0" err="1"/>
              <a:t>podsvietenia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 </a:t>
            </a:r>
            <a:r>
              <a:rPr lang="en-US" sz="1800" dirty="0"/>
              <a:t>Toto </a:t>
            </a:r>
            <a:r>
              <a:rPr lang="en-US" sz="1800" dirty="0" err="1"/>
              <a:t>blikanie</a:t>
            </a:r>
            <a:r>
              <a:rPr lang="en-US" sz="1800" dirty="0"/>
              <a:t> </a:t>
            </a:r>
            <a:r>
              <a:rPr lang="en-US" sz="1800" dirty="0" err="1"/>
              <a:t>nemusí</a:t>
            </a:r>
            <a:r>
              <a:rPr lang="en-US" sz="1800" dirty="0"/>
              <a:t> </a:t>
            </a:r>
            <a:r>
              <a:rPr lang="en-US" sz="1800" dirty="0" err="1"/>
              <a:t>byť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prvý</a:t>
            </a:r>
            <a:r>
              <a:rPr lang="en-US" sz="1800" dirty="0"/>
              <a:t> </a:t>
            </a:r>
            <a:r>
              <a:rPr lang="en-US" sz="1800" dirty="0" err="1"/>
              <a:t>pohľad</a:t>
            </a:r>
            <a:r>
              <a:rPr lang="en-US" sz="1800" dirty="0"/>
              <a:t> </a:t>
            </a:r>
            <a:r>
              <a:rPr lang="en-US" sz="1800" dirty="0" err="1"/>
              <a:t>zrejmé</a:t>
            </a:r>
            <a:r>
              <a:rPr lang="en-US" sz="1800" dirty="0"/>
              <a:t>, ale </a:t>
            </a:r>
            <a:r>
              <a:rPr lang="en-US" sz="1800" dirty="0" err="1"/>
              <a:t>môže</a:t>
            </a:r>
            <a:r>
              <a:rPr lang="en-US" sz="1800" dirty="0"/>
              <a:t> </a:t>
            </a:r>
            <a:r>
              <a:rPr lang="en-US" sz="1800" dirty="0" err="1"/>
              <a:t>namáhať</a:t>
            </a:r>
            <a:r>
              <a:rPr lang="en-US" sz="1800" dirty="0"/>
              <a:t> </a:t>
            </a:r>
            <a:r>
              <a:rPr lang="en-US" sz="1800" dirty="0" err="1"/>
              <a:t>naše</a:t>
            </a:r>
            <a:r>
              <a:rPr lang="en-US" sz="1800" dirty="0"/>
              <a:t> </a:t>
            </a:r>
            <a:r>
              <a:rPr lang="en-US" sz="1800" dirty="0" err="1"/>
              <a:t>oči</a:t>
            </a:r>
            <a:r>
              <a:rPr lang="en-US" sz="1800" dirty="0"/>
              <a:t>, v </a:t>
            </a:r>
            <a:r>
              <a:rPr lang="en-US" sz="1800" dirty="0" err="1"/>
              <a:t>krajnom</a:t>
            </a:r>
            <a:r>
              <a:rPr lang="en-US" sz="1800" dirty="0"/>
              <a:t> </a:t>
            </a:r>
            <a:r>
              <a:rPr lang="en-US" sz="1800" dirty="0" err="1"/>
              <a:t>prípade</a:t>
            </a:r>
            <a:r>
              <a:rPr lang="en-US" sz="1800" dirty="0"/>
              <a:t> </a:t>
            </a:r>
            <a:r>
              <a:rPr lang="en-US" sz="1800" dirty="0" err="1"/>
              <a:t>môže</a:t>
            </a:r>
            <a:r>
              <a:rPr lang="en-US" sz="1800" dirty="0"/>
              <a:t> </a:t>
            </a:r>
            <a:r>
              <a:rPr lang="en-US" sz="1800" dirty="0" err="1"/>
              <a:t>dôjsť</a:t>
            </a:r>
            <a:r>
              <a:rPr lang="en-US" sz="1800" dirty="0"/>
              <a:t> </a:t>
            </a:r>
            <a:r>
              <a:rPr lang="en-US" sz="1800" dirty="0" err="1"/>
              <a:t>aj</a:t>
            </a:r>
            <a:r>
              <a:rPr lang="en-US" sz="1800" dirty="0"/>
              <a:t> k </a:t>
            </a:r>
            <a:r>
              <a:rPr lang="en-US" sz="1800" dirty="0" err="1"/>
              <a:t>ich</a:t>
            </a:r>
            <a:r>
              <a:rPr lang="en-US" sz="1800" dirty="0"/>
              <a:t> </a:t>
            </a:r>
            <a:r>
              <a:rPr lang="en-US" sz="1800" dirty="0" err="1"/>
              <a:t>poškodeniu</a:t>
            </a:r>
            <a:r>
              <a:rPr lang="en-US" sz="1800" dirty="0"/>
              <a:t>.</a:t>
            </a:r>
          </a:p>
          <a:p>
            <a:pPr marL="68263" indent="0">
              <a:buNone/>
            </a:pPr>
            <a:r>
              <a:rPr lang="en-US" dirty="0">
                <a:hlinkClick r:id="rId2"/>
              </a:rPr>
              <a:t/>
            </a:r>
            <a:br>
              <a:rPr lang="en-US" dirty="0">
                <a:hlinkClick r:id="rId2"/>
              </a:rPr>
            </a:br>
            <a:endParaRPr lang="sk-SK" sz="2000" u="sng" dirty="0" smtClean="0"/>
          </a:p>
        </p:txBody>
      </p:sp>
    </p:spTree>
    <p:extLst>
      <p:ext uri="{BB962C8B-B14F-4D97-AF65-F5344CB8AC3E}">
        <p14:creationId xmlns:p14="http://schemas.microsoft.com/office/powerpoint/2010/main" val="217295450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Parametre LCD monitorov VII.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4400" y="1784350"/>
            <a:ext cx="7772400" cy="2148706"/>
          </a:xfrm>
        </p:spPr>
        <p:txBody>
          <a:bodyPr/>
          <a:lstStyle/>
          <a:p>
            <a:pPr marL="454025" lvl="1" indent="0">
              <a:buNone/>
            </a:pPr>
            <a:r>
              <a:rPr lang="sk-SK" sz="2000" u="sng" dirty="0" smtClean="0"/>
              <a:t>GAMUT: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err="1"/>
              <a:t>Farebný</a:t>
            </a:r>
            <a:r>
              <a:rPr lang="en-US" sz="2000" dirty="0"/>
              <a:t> gamut </a:t>
            </a:r>
            <a:r>
              <a:rPr lang="en-US" sz="2000" dirty="0" err="1"/>
              <a:t>udáva</a:t>
            </a:r>
            <a:r>
              <a:rPr lang="en-US" sz="2000" dirty="0"/>
              <a:t>, </a:t>
            </a:r>
            <a:r>
              <a:rPr lang="en-US" sz="2000" dirty="0" err="1"/>
              <a:t>aký</a:t>
            </a:r>
            <a:r>
              <a:rPr lang="en-US" sz="2000" dirty="0"/>
              <a:t> </a:t>
            </a:r>
            <a:r>
              <a:rPr lang="en-US" sz="2000" dirty="0" err="1"/>
              <a:t>široký</a:t>
            </a:r>
            <a:r>
              <a:rPr lang="en-US" sz="2000" dirty="0"/>
              <a:t> </a:t>
            </a:r>
            <a:r>
              <a:rPr lang="en-US" sz="2000" dirty="0" err="1"/>
              <a:t>farebný</a:t>
            </a:r>
            <a:r>
              <a:rPr lang="en-US" sz="2000" dirty="0"/>
              <a:t> </a:t>
            </a:r>
            <a:r>
              <a:rPr lang="en-US" sz="2000" dirty="0" err="1"/>
              <a:t>priestor</a:t>
            </a:r>
            <a:r>
              <a:rPr lang="en-US" sz="2000" dirty="0"/>
              <a:t> </a:t>
            </a:r>
            <a:r>
              <a:rPr lang="en-US" sz="2000" dirty="0" err="1"/>
              <a:t>dokáže</a:t>
            </a:r>
            <a:r>
              <a:rPr lang="en-US" sz="2000" dirty="0"/>
              <a:t> monitor </a:t>
            </a:r>
            <a:r>
              <a:rPr lang="en-US" sz="2000" dirty="0" err="1"/>
              <a:t>zobraziť</a:t>
            </a:r>
            <a:r>
              <a:rPr lang="en-US" sz="2000" dirty="0"/>
              <a:t>. </a:t>
            </a:r>
            <a:endParaRPr lang="sk-SK" sz="2000" dirty="0" smtClean="0"/>
          </a:p>
          <a:p>
            <a:pPr lvl="1">
              <a:buFont typeface="Wingdings" pitchFamily="2" charset="2"/>
              <a:buChar char="§"/>
            </a:pPr>
            <a:r>
              <a:rPr lang="en-US" sz="2000" dirty="0" err="1" smtClean="0"/>
              <a:t>Nové</a:t>
            </a:r>
            <a:r>
              <a:rPr lang="en-US" sz="2000" dirty="0" smtClean="0"/>
              <a:t> </a:t>
            </a:r>
            <a:r>
              <a:rPr lang="en-US" sz="2000" dirty="0"/>
              <a:t>monitory </a:t>
            </a:r>
            <a:r>
              <a:rPr lang="en-US" sz="2000" dirty="0" err="1"/>
              <a:t>pokrývajú</a:t>
            </a:r>
            <a:r>
              <a:rPr lang="en-US" sz="2000" dirty="0"/>
              <a:t> </a:t>
            </a:r>
            <a:r>
              <a:rPr lang="en-US" sz="2000" dirty="0" err="1"/>
              <a:t>celý</a:t>
            </a:r>
            <a:r>
              <a:rPr lang="en-US" sz="2000" dirty="0"/>
              <a:t> </a:t>
            </a:r>
            <a:r>
              <a:rPr lang="en-US" sz="2000" dirty="0" err="1"/>
              <a:t>AdobeRGB</a:t>
            </a:r>
            <a:r>
              <a:rPr lang="en-US" sz="2000" dirty="0"/>
              <a:t> </a:t>
            </a:r>
            <a:r>
              <a:rPr lang="en-US" sz="2000" dirty="0" err="1"/>
              <a:t>farebný</a:t>
            </a:r>
            <a:r>
              <a:rPr lang="en-US" sz="2000" dirty="0"/>
              <a:t> </a:t>
            </a:r>
            <a:r>
              <a:rPr lang="en-US" sz="2000" dirty="0" err="1"/>
              <a:t>priestor</a:t>
            </a:r>
            <a:r>
              <a:rPr lang="en-US" sz="2000" dirty="0"/>
              <a:t> a </a:t>
            </a:r>
            <a:r>
              <a:rPr lang="en-US" sz="2000" dirty="0" err="1"/>
              <a:t>poskytujú</a:t>
            </a:r>
            <a:r>
              <a:rPr lang="en-US" sz="2000" dirty="0"/>
              <a:t>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realistickejšie</a:t>
            </a:r>
            <a:r>
              <a:rPr lang="en-US" sz="2000" dirty="0"/>
              <a:t> </a:t>
            </a:r>
            <a:r>
              <a:rPr lang="en-US" sz="2000" dirty="0" err="1"/>
              <a:t>farby</a:t>
            </a:r>
            <a:r>
              <a:rPr lang="en-US" sz="2000" dirty="0"/>
              <a:t> </a:t>
            </a:r>
            <a:r>
              <a:rPr lang="en-US" sz="2000" dirty="0" err="1"/>
              <a:t>než</a:t>
            </a:r>
            <a:r>
              <a:rPr lang="en-US" sz="2000" dirty="0"/>
              <a:t> </a:t>
            </a:r>
            <a:r>
              <a:rPr lang="en-US" sz="2000" dirty="0" err="1"/>
              <a:t>sRGB</a:t>
            </a:r>
            <a:r>
              <a:rPr lang="en-US" sz="2000" dirty="0"/>
              <a:t> </a:t>
            </a:r>
            <a:r>
              <a:rPr lang="en-US" sz="2000" dirty="0" err="1"/>
              <a:t>pri</a:t>
            </a:r>
            <a:r>
              <a:rPr lang="en-US" sz="2000" dirty="0"/>
              <a:t> </a:t>
            </a:r>
            <a:r>
              <a:rPr lang="en-US" sz="2000" dirty="0" err="1"/>
              <a:t>lacnejších</a:t>
            </a:r>
            <a:r>
              <a:rPr lang="en-US" sz="2000" dirty="0"/>
              <a:t> </a:t>
            </a:r>
            <a:r>
              <a:rPr lang="en-US" sz="2000" dirty="0" err="1"/>
              <a:t>monitoroch</a:t>
            </a:r>
            <a:r>
              <a:rPr lang="en-US" sz="2000" dirty="0"/>
              <a:t>.</a:t>
            </a:r>
            <a:endParaRPr lang="sk-SK" sz="2000" dirty="0" smtClean="0"/>
          </a:p>
        </p:txBody>
      </p:sp>
      <p:sp>
        <p:nvSpPr>
          <p:cNvPr id="4" name="Zástupný symbol obsahu 2"/>
          <p:cNvSpPr txBox="1">
            <a:spLocks/>
          </p:cNvSpPr>
          <p:nvPr/>
        </p:nvSpPr>
        <p:spPr bwMode="auto">
          <a:xfrm>
            <a:off x="1043608" y="4077072"/>
            <a:ext cx="7772400" cy="214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pitchFamily="18" charset="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None/>
            </a:pPr>
            <a:r>
              <a:rPr lang="sk-SK" sz="1800" u="sng" dirty="0" smtClean="0"/>
              <a:t>PIVOT: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/>
              <a:t>Pivot je </a:t>
            </a:r>
            <a:r>
              <a:rPr lang="en-US" sz="1800" dirty="0" err="1"/>
              <a:t>funkcia</a:t>
            </a:r>
            <a:r>
              <a:rPr lang="en-US" sz="1800" dirty="0"/>
              <a:t> </a:t>
            </a:r>
            <a:r>
              <a:rPr lang="en-US" sz="1800" dirty="0" err="1"/>
              <a:t>umožňujúca</a:t>
            </a:r>
            <a:r>
              <a:rPr lang="en-US" sz="1800" dirty="0"/>
              <a:t> </a:t>
            </a:r>
            <a:r>
              <a:rPr lang="en-US" sz="1800" dirty="0" err="1"/>
              <a:t>otočiť</a:t>
            </a:r>
            <a:r>
              <a:rPr lang="en-US" sz="1800" dirty="0"/>
              <a:t> monitor o 90°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výšku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 </a:t>
            </a:r>
            <a:r>
              <a:rPr lang="en-US" sz="1800" dirty="0"/>
              <a:t>Toto </a:t>
            </a:r>
            <a:r>
              <a:rPr lang="en-US" sz="1800" dirty="0" err="1"/>
              <a:t>riešenie</a:t>
            </a:r>
            <a:r>
              <a:rPr lang="en-US" sz="1800" dirty="0"/>
              <a:t> je </a:t>
            </a:r>
            <a:r>
              <a:rPr lang="en-US" sz="1800" dirty="0" err="1"/>
              <a:t>vhodné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čítanie</a:t>
            </a:r>
            <a:r>
              <a:rPr lang="en-US" sz="1800" dirty="0"/>
              <a:t> </a:t>
            </a:r>
            <a:r>
              <a:rPr lang="en-US" sz="1800" dirty="0" err="1"/>
              <a:t>dlhých</a:t>
            </a:r>
            <a:r>
              <a:rPr lang="en-US" sz="1800" dirty="0"/>
              <a:t> </a:t>
            </a:r>
            <a:r>
              <a:rPr lang="en-US" sz="1800" dirty="0" err="1"/>
              <a:t>textov</a:t>
            </a:r>
            <a:r>
              <a:rPr lang="en-US" sz="1800" dirty="0"/>
              <a:t> </a:t>
            </a:r>
            <a:r>
              <a:rPr lang="en-US" sz="1800" dirty="0" err="1"/>
              <a:t>alebo</a:t>
            </a:r>
            <a:r>
              <a:rPr lang="en-US" sz="1800" dirty="0"/>
              <a:t> </a:t>
            </a:r>
            <a:r>
              <a:rPr lang="en-US" sz="1800" dirty="0" err="1"/>
              <a:t>internetových</a:t>
            </a:r>
            <a:r>
              <a:rPr lang="en-US" sz="1800" dirty="0"/>
              <a:t> </a:t>
            </a:r>
            <a:r>
              <a:rPr lang="en-US" sz="1800" dirty="0" err="1"/>
              <a:t>stránok</a:t>
            </a:r>
            <a:r>
              <a:rPr lang="en-US" sz="1800" dirty="0"/>
              <a:t>. </a:t>
            </a:r>
            <a:endParaRPr lang="sk-SK" sz="1800" dirty="0" smtClean="0"/>
          </a:p>
          <a:p>
            <a:pPr>
              <a:buFont typeface="Wingdings" pitchFamily="2" charset="2"/>
              <a:buChar char="§"/>
            </a:pPr>
            <a:r>
              <a:rPr lang="en-US" sz="1800" dirty="0" err="1" smtClean="0"/>
              <a:t>Používateľ</a:t>
            </a:r>
            <a:r>
              <a:rPr lang="en-US" sz="1800" dirty="0" smtClean="0"/>
              <a:t> </a:t>
            </a:r>
            <a:r>
              <a:rPr lang="en-US" sz="1800" dirty="0" err="1"/>
              <a:t>menej</a:t>
            </a:r>
            <a:r>
              <a:rPr lang="en-US" sz="1800" dirty="0"/>
              <a:t> </a:t>
            </a:r>
            <a:r>
              <a:rPr lang="en-US" sz="1800" dirty="0" err="1"/>
              <a:t>scrolluje</a:t>
            </a:r>
            <a:r>
              <a:rPr lang="en-US" sz="1800" dirty="0"/>
              <a:t> a </a:t>
            </a:r>
            <a:r>
              <a:rPr lang="en-US" sz="1800" dirty="0" err="1"/>
              <a:t>jeho</a:t>
            </a:r>
            <a:r>
              <a:rPr lang="en-US" sz="1800" dirty="0"/>
              <a:t> </a:t>
            </a:r>
            <a:r>
              <a:rPr lang="en-US" sz="1800" dirty="0" err="1"/>
              <a:t>práca</a:t>
            </a:r>
            <a:r>
              <a:rPr lang="en-US" sz="1800" dirty="0"/>
              <a:t> je </a:t>
            </a:r>
            <a:r>
              <a:rPr lang="en-US" sz="1800" dirty="0" err="1"/>
              <a:t>tým</a:t>
            </a:r>
            <a:r>
              <a:rPr lang="en-US" sz="1800" dirty="0"/>
              <a:t> </a:t>
            </a:r>
            <a:r>
              <a:rPr lang="en-US" sz="1800" dirty="0" err="1"/>
              <a:t>pádom</a:t>
            </a:r>
            <a:r>
              <a:rPr lang="en-US" sz="1800" dirty="0"/>
              <a:t> </a:t>
            </a:r>
            <a:r>
              <a:rPr lang="en-US" sz="1800" dirty="0" err="1"/>
              <a:t>rýchlejšia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 </a:t>
            </a:r>
            <a:r>
              <a:rPr lang="en-US" sz="1800" dirty="0" err="1"/>
              <a:t>Naopak</a:t>
            </a:r>
            <a:r>
              <a:rPr lang="en-US" sz="1800" dirty="0"/>
              <a:t> </a:t>
            </a:r>
            <a:r>
              <a:rPr lang="en-US" sz="1800" dirty="0" err="1"/>
              <a:t>táto</a:t>
            </a:r>
            <a:r>
              <a:rPr lang="en-US" sz="1800" dirty="0"/>
              <a:t> </a:t>
            </a:r>
            <a:r>
              <a:rPr lang="en-US" sz="1800" dirty="0" err="1"/>
              <a:t>funkcia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nepoužíva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sledovanie</a:t>
            </a:r>
            <a:r>
              <a:rPr lang="en-US" sz="1800" dirty="0"/>
              <a:t> </a:t>
            </a:r>
            <a:r>
              <a:rPr lang="en-US" sz="1800" dirty="0" err="1"/>
              <a:t>filmov</a:t>
            </a:r>
            <a:r>
              <a:rPr lang="en-US" sz="1800" dirty="0"/>
              <a:t> a </a:t>
            </a:r>
            <a:r>
              <a:rPr lang="en-US" sz="1800" dirty="0" err="1"/>
              <a:t>hranie</a:t>
            </a:r>
            <a:r>
              <a:rPr lang="en-US" sz="1800" dirty="0"/>
              <a:t> </a:t>
            </a:r>
            <a:r>
              <a:rPr lang="en-US" sz="1800" dirty="0" err="1"/>
              <a:t>hier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 </a:t>
            </a:r>
            <a:r>
              <a:rPr lang="en-US" sz="1800" dirty="0" err="1"/>
              <a:t>Nie</a:t>
            </a:r>
            <a:r>
              <a:rPr lang="en-US" sz="1800" dirty="0"/>
              <a:t> </a:t>
            </a:r>
            <a:r>
              <a:rPr lang="en-US" sz="1800" dirty="0" err="1"/>
              <a:t>všetky</a:t>
            </a:r>
            <a:r>
              <a:rPr lang="en-US" sz="1800" dirty="0"/>
              <a:t> monitory </a:t>
            </a:r>
            <a:r>
              <a:rPr lang="en-US" sz="1800" dirty="0" err="1"/>
              <a:t>túto</a:t>
            </a:r>
            <a:r>
              <a:rPr lang="en-US" sz="1800" dirty="0"/>
              <a:t> </a:t>
            </a:r>
            <a:r>
              <a:rPr lang="en-US" sz="1800" dirty="0" err="1"/>
              <a:t>funkciu</a:t>
            </a:r>
            <a:r>
              <a:rPr lang="en-US" sz="1800" dirty="0"/>
              <a:t> </a:t>
            </a:r>
            <a:r>
              <a:rPr lang="en-US" sz="1800" dirty="0" err="1"/>
              <a:t>podporujú</a:t>
            </a:r>
            <a:r>
              <a:rPr lang="en-US" sz="1800" dirty="0"/>
              <a:t>.</a:t>
            </a:r>
          </a:p>
          <a:p>
            <a:pPr marL="68263" indent="0">
              <a:buNone/>
            </a:pPr>
            <a:r>
              <a:rPr lang="en-US" dirty="0">
                <a:hlinkClick r:id="rId2"/>
              </a:rPr>
              <a:t/>
            </a:r>
            <a:br>
              <a:rPr lang="en-US" dirty="0">
                <a:hlinkClick r:id="rId2"/>
              </a:rPr>
            </a:br>
            <a:endParaRPr lang="sk-SK" sz="2000" u="sng" dirty="0" smtClean="0"/>
          </a:p>
        </p:txBody>
      </p:sp>
    </p:spTree>
    <p:extLst>
      <p:ext uri="{BB962C8B-B14F-4D97-AF65-F5344CB8AC3E}">
        <p14:creationId xmlns:p14="http://schemas.microsoft.com/office/powerpoint/2010/main" val="236840076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8122096" cy="914400"/>
          </a:xfrm>
        </p:spPr>
        <p:txBody>
          <a:bodyPr/>
          <a:lstStyle/>
          <a:p>
            <a:r>
              <a:rPr lang="sk-SK" dirty="0" smtClean="0"/>
              <a:t>Parametre LCD monitorov VIII.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4400" y="1784350"/>
            <a:ext cx="7772400" cy="2148706"/>
          </a:xfrm>
        </p:spPr>
        <p:txBody>
          <a:bodyPr/>
          <a:lstStyle/>
          <a:p>
            <a:pPr marL="454025" lvl="1" indent="0">
              <a:buNone/>
            </a:pPr>
            <a:r>
              <a:rPr lang="sk-SK" sz="2000" u="sng" dirty="0" smtClean="0"/>
              <a:t>LOW BLUE  LIGHT: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Low Blue Light (</a:t>
            </a:r>
            <a:r>
              <a:rPr lang="en-US" sz="2000" dirty="0" err="1"/>
              <a:t>podľa</a:t>
            </a:r>
            <a:r>
              <a:rPr lang="en-US" sz="2000" dirty="0"/>
              <a:t> </a:t>
            </a:r>
            <a:r>
              <a:rPr lang="en-US" sz="2000" dirty="0" err="1"/>
              <a:t>výrobcu</a:t>
            </a:r>
            <a:r>
              <a:rPr lang="en-US" sz="2000" dirty="0"/>
              <a:t> </a:t>
            </a:r>
            <a:r>
              <a:rPr lang="en-US" sz="2000" dirty="0" err="1"/>
              <a:t>známa</a:t>
            </a:r>
            <a:r>
              <a:rPr lang="en-US" sz="2000" dirty="0"/>
              <a:t> </a:t>
            </a:r>
            <a:r>
              <a:rPr lang="en-US" sz="2000" dirty="0" err="1"/>
              <a:t>tiež</a:t>
            </a:r>
            <a:r>
              <a:rPr lang="en-US" sz="2000" dirty="0"/>
              <a:t> </a:t>
            </a:r>
            <a:r>
              <a:rPr lang="en-US" sz="2000" dirty="0" err="1"/>
              <a:t>ako</a:t>
            </a:r>
            <a:r>
              <a:rPr lang="en-US" sz="2000" dirty="0"/>
              <a:t> </a:t>
            </a:r>
            <a:r>
              <a:rPr lang="en-US" sz="2000" dirty="0" err="1"/>
              <a:t>BlueLightFilter</a:t>
            </a:r>
            <a:r>
              <a:rPr lang="en-US" sz="2000" dirty="0"/>
              <a:t>) je </a:t>
            </a:r>
            <a:r>
              <a:rPr lang="en-US" sz="2000" dirty="0" err="1"/>
              <a:t>technológia</a:t>
            </a:r>
            <a:r>
              <a:rPr lang="en-US" sz="2000" dirty="0"/>
              <a:t>, </a:t>
            </a:r>
            <a:r>
              <a:rPr lang="en-US" sz="2000" dirty="0" err="1"/>
              <a:t>ktorá</a:t>
            </a:r>
            <a:r>
              <a:rPr lang="en-US" sz="2000" dirty="0"/>
              <a:t> </a:t>
            </a:r>
            <a:r>
              <a:rPr lang="en-US" sz="2000" dirty="0" err="1"/>
              <a:t>redukuje</a:t>
            </a:r>
            <a:r>
              <a:rPr lang="en-US" sz="2000" dirty="0"/>
              <a:t> </a:t>
            </a:r>
            <a:r>
              <a:rPr lang="en-US" sz="2000" dirty="0" err="1"/>
              <a:t>škodlivé</a:t>
            </a:r>
            <a:r>
              <a:rPr lang="en-US" sz="2000" dirty="0"/>
              <a:t> </a:t>
            </a:r>
            <a:r>
              <a:rPr lang="en-US" sz="2000" dirty="0" err="1"/>
              <a:t>modré</a:t>
            </a:r>
            <a:r>
              <a:rPr lang="en-US" sz="2000" dirty="0"/>
              <a:t> </a:t>
            </a:r>
            <a:r>
              <a:rPr lang="en-US" sz="2000" dirty="0" err="1"/>
              <a:t>svetelné</a:t>
            </a:r>
            <a:r>
              <a:rPr lang="en-US" sz="2000" dirty="0"/>
              <a:t> </a:t>
            </a:r>
            <a:r>
              <a:rPr lang="en-US" sz="2000" dirty="0" err="1"/>
              <a:t>spektrum</a:t>
            </a:r>
            <a:r>
              <a:rPr lang="en-US" sz="2000" dirty="0"/>
              <a:t> a v </a:t>
            </a:r>
            <a:r>
              <a:rPr lang="en-US" sz="2000" dirty="0" err="1"/>
              <a:t>konečnom</a:t>
            </a:r>
            <a:r>
              <a:rPr lang="en-US" sz="2000" dirty="0"/>
              <a:t> </a:t>
            </a:r>
            <a:r>
              <a:rPr lang="en-US" sz="2000" dirty="0" err="1"/>
              <a:t>dôsledku</a:t>
            </a:r>
            <a:r>
              <a:rPr lang="en-US" sz="2000" dirty="0"/>
              <a:t> </a:t>
            </a:r>
            <a:r>
              <a:rPr lang="en-US" sz="2000" dirty="0" err="1"/>
              <a:t>pomáha</a:t>
            </a:r>
            <a:r>
              <a:rPr lang="en-US" sz="2000" dirty="0"/>
              <a:t> </a:t>
            </a:r>
            <a:r>
              <a:rPr lang="en-US" sz="2000" dirty="0" err="1"/>
              <a:t>znižovať</a:t>
            </a:r>
            <a:r>
              <a:rPr lang="en-US" sz="2000" dirty="0"/>
              <a:t> </a:t>
            </a:r>
            <a:r>
              <a:rPr lang="en-US" sz="2000" dirty="0" err="1"/>
              <a:t>únavu</a:t>
            </a:r>
            <a:r>
              <a:rPr lang="en-US" sz="2000" dirty="0"/>
              <a:t> a </a:t>
            </a:r>
            <a:r>
              <a:rPr lang="en-US" sz="2000" dirty="0" err="1"/>
              <a:t>namáhanie</a:t>
            </a:r>
            <a:r>
              <a:rPr lang="en-US" sz="2000" dirty="0"/>
              <a:t> </a:t>
            </a:r>
            <a:r>
              <a:rPr lang="en-US" sz="2000" dirty="0" err="1"/>
              <a:t>našich</a:t>
            </a:r>
            <a:r>
              <a:rPr lang="en-US" sz="2000" dirty="0"/>
              <a:t> </a:t>
            </a:r>
            <a:r>
              <a:rPr lang="en-US" sz="2000" dirty="0" err="1"/>
              <a:t>očí</a:t>
            </a:r>
            <a:r>
              <a:rPr lang="en-US" sz="2000" dirty="0"/>
              <a:t>.</a:t>
            </a:r>
            <a:endParaRPr lang="sk-SK" sz="2000" u="sng" dirty="0" smtClean="0"/>
          </a:p>
        </p:txBody>
      </p:sp>
      <p:sp>
        <p:nvSpPr>
          <p:cNvPr id="4" name="Zástupný symbol obsahu 2"/>
          <p:cNvSpPr txBox="1">
            <a:spLocks/>
          </p:cNvSpPr>
          <p:nvPr/>
        </p:nvSpPr>
        <p:spPr bwMode="auto">
          <a:xfrm>
            <a:off x="1043608" y="4077072"/>
            <a:ext cx="7772400" cy="214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pitchFamily="18" charset="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None/>
            </a:pPr>
            <a:r>
              <a:rPr lang="sk-SK" sz="1800" u="sng" dirty="0" err="1" smtClean="0"/>
              <a:t>Gsync</a:t>
            </a:r>
            <a:r>
              <a:rPr lang="sk-SK" sz="1800" u="sng" dirty="0" smtClean="0"/>
              <a:t>  a </a:t>
            </a:r>
            <a:r>
              <a:rPr lang="sk-SK" sz="1800" u="sng" dirty="0" err="1" smtClean="0"/>
              <a:t>FreeSync</a:t>
            </a:r>
            <a:r>
              <a:rPr lang="sk-SK" sz="1800" u="sng" dirty="0" smtClean="0"/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err="1"/>
              <a:t>Niektoré</a:t>
            </a:r>
            <a:r>
              <a:rPr lang="en-US" sz="1800" dirty="0"/>
              <a:t> </a:t>
            </a:r>
            <a:r>
              <a:rPr lang="en-US" sz="1800" dirty="0" err="1"/>
              <a:t>herné</a:t>
            </a:r>
            <a:r>
              <a:rPr lang="en-US" sz="1800" dirty="0"/>
              <a:t> monitory </a:t>
            </a:r>
            <a:r>
              <a:rPr lang="en-US" sz="1800" dirty="0" err="1"/>
              <a:t>sú</a:t>
            </a:r>
            <a:r>
              <a:rPr lang="en-US" sz="1800" dirty="0"/>
              <a:t> </a:t>
            </a:r>
            <a:r>
              <a:rPr lang="en-US" sz="1800" dirty="0" err="1"/>
              <a:t>vybavené</a:t>
            </a:r>
            <a:r>
              <a:rPr lang="en-US" sz="1800" dirty="0"/>
              <a:t> </a:t>
            </a:r>
            <a:r>
              <a:rPr lang="en-US" sz="1800" dirty="0" err="1"/>
              <a:t>technológiou</a:t>
            </a:r>
            <a:r>
              <a:rPr lang="en-US" sz="1800" dirty="0"/>
              <a:t> G-Sync </a:t>
            </a:r>
            <a:r>
              <a:rPr lang="en-US" sz="1800" dirty="0" err="1"/>
              <a:t>alebo</a:t>
            </a:r>
            <a:r>
              <a:rPr lang="en-US" sz="1800" dirty="0"/>
              <a:t> </a:t>
            </a:r>
            <a:r>
              <a:rPr lang="en-US" sz="1800" dirty="0" err="1"/>
              <a:t>FreeSync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 </a:t>
            </a:r>
            <a:r>
              <a:rPr lang="en-US" sz="1800" dirty="0" err="1"/>
              <a:t>Obe</a:t>
            </a:r>
            <a:r>
              <a:rPr lang="en-US" sz="1800" dirty="0"/>
              <a:t> </a:t>
            </a:r>
            <a:r>
              <a:rPr lang="en-US" sz="1800" dirty="0" err="1"/>
              <a:t>slúžia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synchronizáciu</a:t>
            </a:r>
            <a:r>
              <a:rPr lang="en-US" sz="1800" dirty="0"/>
              <a:t> </a:t>
            </a:r>
            <a:r>
              <a:rPr lang="en-US" sz="1800" dirty="0" err="1"/>
              <a:t>obnovovacej</a:t>
            </a:r>
            <a:r>
              <a:rPr lang="en-US" sz="1800" dirty="0"/>
              <a:t> </a:t>
            </a:r>
            <a:r>
              <a:rPr lang="en-US" sz="1800" dirty="0" err="1"/>
              <a:t>frekvencie</a:t>
            </a:r>
            <a:r>
              <a:rPr lang="en-US" sz="1800" dirty="0"/>
              <a:t> </a:t>
            </a:r>
            <a:r>
              <a:rPr lang="en-US" sz="1800" dirty="0" err="1"/>
              <a:t>monitora</a:t>
            </a:r>
            <a:r>
              <a:rPr lang="en-US" sz="1800" dirty="0"/>
              <a:t> </a:t>
            </a:r>
            <a:r>
              <a:rPr lang="en-US" sz="1800" dirty="0" err="1"/>
              <a:t>podľa</a:t>
            </a:r>
            <a:r>
              <a:rPr lang="en-US" sz="1800" dirty="0"/>
              <a:t> </a:t>
            </a:r>
            <a:r>
              <a:rPr lang="en-US" sz="1800" dirty="0" err="1"/>
              <a:t>grafickej</a:t>
            </a:r>
            <a:r>
              <a:rPr lang="en-US" sz="1800" dirty="0"/>
              <a:t> </a:t>
            </a:r>
            <a:r>
              <a:rPr lang="en-US" sz="1800" dirty="0" err="1"/>
              <a:t>karty</a:t>
            </a:r>
            <a:r>
              <a:rPr lang="en-US" sz="1800" dirty="0"/>
              <a:t>, </a:t>
            </a:r>
            <a:r>
              <a:rPr lang="en-US" sz="1800" dirty="0" err="1"/>
              <a:t>čím</a:t>
            </a:r>
            <a:r>
              <a:rPr lang="en-US" sz="1800" dirty="0"/>
              <a:t> </a:t>
            </a:r>
            <a:r>
              <a:rPr lang="en-US" sz="1800" dirty="0" err="1"/>
              <a:t>zvyšujú</a:t>
            </a:r>
            <a:r>
              <a:rPr lang="en-US" sz="1800" dirty="0"/>
              <a:t> </a:t>
            </a:r>
            <a:r>
              <a:rPr lang="en-US" sz="1800" dirty="0" err="1"/>
              <a:t>plynulosť</a:t>
            </a:r>
            <a:r>
              <a:rPr lang="en-US" sz="1800" dirty="0"/>
              <a:t> </a:t>
            </a:r>
            <a:r>
              <a:rPr lang="en-US" sz="1800" dirty="0" err="1"/>
              <a:t>obrazu</a:t>
            </a:r>
            <a:r>
              <a:rPr lang="en-US" sz="1800" dirty="0"/>
              <a:t> </a:t>
            </a:r>
            <a:r>
              <a:rPr lang="en-US" sz="1800" dirty="0" err="1"/>
              <a:t>pri</a:t>
            </a:r>
            <a:r>
              <a:rPr lang="en-US" sz="1800" dirty="0"/>
              <a:t> </a:t>
            </a:r>
            <a:r>
              <a:rPr lang="en-US" sz="1800" dirty="0" err="1"/>
              <a:t>hraní</a:t>
            </a:r>
            <a:r>
              <a:rPr lang="en-US" sz="1800" dirty="0"/>
              <a:t> </a:t>
            </a:r>
            <a:r>
              <a:rPr lang="en-US" sz="1800" dirty="0" err="1"/>
              <a:t>hier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 </a:t>
            </a:r>
            <a:r>
              <a:rPr lang="en-US" sz="1800" dirty="0" err="1"/>
              <a:t>Kým</a:t>
            </a:r>
            <a:r>
              <a:rPr lang="en-US" sz="1800" dirty="0"/>
              <a:t> G-Sync je </a:t>
            </a:r>
            <a:r>
              <a:rPr lang="en-US" sz="1800" dirty="0" err="1"/>
              <a:t>kompatibilná</a:t>
            </a:r>
            <a:r>
              <a:rPr lang="en-US" sz="1800" dirty="0"/>
              <a:t> s </a:t>
            </a:r>
            <a:r>
              <a:rPr lang="en-US" sz="1800" dirty="0" err="1"/>
              <a:t>vybranými</a:t>
            </a:r>
            <a:r>
              <a:rPr lang="en-US" sz="1800" dirty="0"/>
              <a:t> </a:t>
            </a:r>
            <a:r>
              <a:rPr lang="en-US" sz="1800" dirty="0" err="1"/>
              <a:t>grafickými</a:t>
            </a:r>
            <a:r>
              <a:rPr lang="en-US" sz="1800" dirty="0"/>
              <a:t> </a:t>
            </a:r>
            <a:r>
              <a:rPr lang="en-US" sz="1800" dirty="0" err="1"/>
              <a:t>kartami</a:t>
            </a:r>
            <a:r>
              <a:rPr lang="en-US" sz="1800" dirty="0"/>
              <a:t> NVIDIA</a:t>
            </a:r>
            <a:r>
              <a:rPr lang="en-US" sz="1800" dirty="0" smtClean="0"/>
              <a:t>,</a:t>
            </a:r>
            <a:endParaRPr lang="sk-SK" sz="1800" dirty="0" smtClean="0"/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 </a:t>
            </a:r>
            <a:r>
              <a:rPr lang="en-US" sz="1800" dirty="0" err="1"/>
              <a:t>FreeSync</a:t>
            </a:r>
            <a:r>
              <a:rPr lang="en-US" sz="1800" dirty="0"/>
              <a:t> s </a:t>
            </a:r>
            <a:r>
              <a:rPr lang="en-US" sz="1800" dirty="0" err="1"/>
              <a:t>vybranými</a:t>
            </a:r>
            <a:r>
              <a:rPr lang="en-US" sz="1800" dirty="0"/>
              <a:t> </a:t>
            </a:r>
            <a:r>
              <a:rPr lang="en-US" sz="1800" dirty="0" err="1"/>
              <a:t>grafickými</a:t>
            </a:r>
            <a:r>
              <a:rPr lang="en-US" sz="1800" dirty="0"/>
              <a:t> </a:t>
            </a:r>
            <a:r>
              <a:rPr lang="en-US" sz="1800" dirty="0" err="1"/>
              <a:t>kartami</a:t>
            </a:r>
            <a:r>
              <a:rPr lang="en-US" sz="1800" dirty="0"/>
              <a:t> AMD.</a:t>
            </a:r>
            <a:endParaRPr lang="sk-SK" sz="1800" u="sng" dirty="0" smtClean="0"/>
          </a:p>
        </p:txBody>
      </p:sp>
    </p:spTree>
    <p:extLst>
      <p:ext uri="{BB962C8B-B14F-4D97-AF65-F5344CB8AC3E}">
        <p14:creationId xmlns:p14="http://schemas.microsoft.com/office/powerpoint/2010/main" val="41876932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122096" cy="914400"/>
          </a:xfrm>
        </p:spPr>
        <p:txBody>
          <a:bodyPr/>
          <a:lstStyle/>
          <a:p>
            <a:r>
              <a:rPr lang="sk-SK" dirty="0" smtClean="0"/>
              <a:t>Parametre LCD monitorov IX.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99592" y="1124744"/>
            <a:ext cx="7772400" cy="3372842"/>
          </a:xfrm>
        </p:spPr>
        <p:txBody>
          <a:bodyPr/>
          <a:lstStyle/>
          <a:p>
            <a:pPr marL="454025" lvl="1" indent="0">
              <a:buNone/>
            </a:pPr>
            <a:r>
              <a:rPr lang="sk-SK" sz="2000" u="sng" dirty="0" smtClean="0"/>
              <a:t>Pomer strán: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 err="1"/>
              <a:t>Optimálny</a:t>
            </a:r>
            <a:r>
              <a:rPr lang="en-US" sz="2000" dirty="0"/>
              <a:t> </a:t>
            </a:r>
            <a:r>
              <a:rPr lang="en-US" sz="2000" dirty="0" err="1"/>
              <a:t>pomer</a:t>
            </a:r>
            <a:r>
              <a:rPr lang="en-US" sz="2000" dirty="0"/>
              <a:t> </a:t>
            </a:r>
            <a:r>
              <a:rPr lang="en-US" sz="2000" dirty="0" err="1"/>
              <a:t>strán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odvíja</a:t>
            </a:r>
            <a:r>
              <a:rPr lang="en-US" sz="2000" dirty="0"/>
              <a:t> od </a:t>
            </a:r>
            <a:r>
              <a:rPr lang="en-US" sz="2000" dirty="0" err="1"/>
              <a:t>predpokladaného</a:t>
            </a:r>
            <a:r>
              <a:rPr lang="en-US" sz="2000" dirty="0"/>
              <a:t> </a:t>
            </a:r>
            <a:r>
              <a:rPr lang="en-US" sz="2000" dirty="0" err="1"/>
              <a:t>použitia</a:t>
            </a:r>
            <a:r>
              <a:rPr lang="en-US" sz="2000" dirty="0"/>
              <a:t>. </a:t>
            </a:r>
            <a:r>
              <a:rPr lang="en-US" sz="2000" dirty="0" err="1"/>
              <a:t>Ako</a:t>
            </a:r>
            <a:r>
              <a:rPr lang="en-US" sz="2000" dirty="0"/>
              <a:t> </a:t>
            </a:r>
            <a:r>
              <a:rPr lang="en-US" sz="2000" dirty="0" err="1"/>
              <a:t>štandard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berie</a:t>
            </a:r>
            <a:r>
              <a:rPr lang="en-US" sz="2000" dirty="0"/>
              <a:t> </a:t>
            </a:r>
            <a:r>
              <a:rPr lang="en-US" sz="2000" dirty="0" err="1"/>
              <a:t>pomer</a:t>
            </a:r>
            <a:r>
              <a:rPr lang="en-US" sz="2000" dirty="0"/>
              <a:t> 16:9, </a:t>
            </a:r>
            <a:r>
              <a:rPr lang="en-US" sz="2000" dirty="0" err="1"/>
              <a:t>ktorý</a:t>
            </a:r>
            <a:r>
              <a:rPr lang="en-US" sz="2000" dirty="0"/>
              <a:t> </a:t>
            </a:r>
            <a:r>
              <a:rPr lang="en-US" sz="2000" dirty="0" err="1"/>
              <a:t>prirodzene</a:t>
            </a:r>
            <a:r>
              <a:rPr lang="en-US" sz="2000" dirty="0"/>
              <a:t> </a:t>
            </a:r>
            <a:r>
              <a:rPr lang="en-US" sz="2000" dirty="0" err="1"/>
              <a:t>kopíruje</a:t>
            </a:r>
            <a:r>
              <a:rPr lang="en-US" sz="2000" dirty="0"/>
              <a:t> </a:t>
            </a:r>
            <a:r>
              <a:rPr lang="en-US" sz="2000" dirty="0" err="1"/>
              <a:t>zorné</a:t>
            </a:r>
            <a:r>
              <a:rPr lang="en-US" sz="2000" dirty="0"/>
              <a:t> pole </a:t>
            </a:r>
            <a:r>
              <a:rPr lang="en-US" sz="2000" dirty="0" err="1"/>
              <a:t>človeka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pPr lvl="1">
              <a:buFont typeface="Wingdings" pitchFamily="2" charset="2"/>
              <a:buChar char="q"/>
            </a:pPr>
            <a:r>
              <a:rPr lang="en-US" sz="2000" dirty="0" smtClean="0"/>
              <a:t> </a:t>
            </a:r>
            <a:r>
              <a:rPr lang="en-US" sz="2000" dirty="0"/>
              <a:t>Na </a:t>
            </a:r>
            <a:r>
              <a:rPr lang="en-US" sz="2000" dirty="0" err="1"/>
              <a:t>prácu</a:t>
            </a:r>
            <a:r>
              <a:rPr lang="en-US" sz="2000" dirty="0"/>
              <a:t> s </a:t>
            </a:r>
            <a:r>
              <a:rPr lang="en-US" sz="2000" dirty="0" err="1"/>
              <a:t>textom</a:t>
            </a:r>
            <a:r>
              <a:rPr lang="en-US" sz="2000" dirty="0"/>
              <a:t> </a:t>
            </a:r>
            <a:r>
              <a:rPr lang="en-US" sz="2000" dirty="0" err="1"/>
              <a:t>sú</a:t>
            </a:r>
            <a:r>
              <a:rPr lang="en-US" sz="2000" dirty="0"/>
              <a:t> </a:t>
            </a:r>
            <a:r>
              <a:rPr lang="en-US" sz="2000" dirty="0" err="1"/>
              <a:t>vhodnejšie</a:t>
            </a:r>
            <a:r>
              <a:rPr lang="en-US" sz="2000" dirty="0"/>
              <a:t> </a:t>
            </a:r>
            <a:r>
              <a:rPr lang="en-US" sz="2000" dirty="0" err="1"/>
              <a:t>obrazovky</a:t>
            </a:r>
            <a:r>
              <a:rPr lang="en-US" sz="2000" dirty="0"/>
              <a:t> s </a:t>
            </a:r>
            <a:r>
              <a:rPr lang="en-US" sz="2000" dirty="0" err="1"/>
              <a:t>pomerom</a:t>
            </a:r>
            <a:r>
              <a:rPr lang="en-US" sz="2000" dirty="0"/>
              <a:t> </a:t>
            </a:r>
            <a:r>
              <a:rPr lang="en-US" sz="2000" dirty="0" err="1"/>
              <a:t>strán</a:t>
            </a:r>
            <a:r>
              <a:rPr lang="en-US" sz="2000" dirty="0"/>
              <a:t> 4:3, </a:t>
            </a:r>
            <a:r>
              <a:rPr lang="en-US" sz="2000" dirty="0" err="1"/>
              <a:t>pretože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podobajú</a:t>
            </a:r>
            <a:r>
              <a:rPr lang="en-US" sz="2000" dirty="0"/>
              <a:t> </a:t>
            </a:r>
            <a:r>
              <a:rPr lang="en-US" sz="2000" dirty="0" err="1"/>
              <a:t>rozvrhnutiu</a:t>
            </a:r>
            <a:r>
              <a:rPr lang="en-US" sz="2000" dirty="0"/>
              <a:t> </a:t>
            </a:r>
            <a:r>
              <a:rPr lang="en-US" sz="2000" dirty="0" err="1"/>
              <a:t>klasickej</a:t>
            </a:r>
            <a:r>
              <a:rPr lang="en-US" sz="2000" dirty="0"/>
              <a:t> </a:t>
            </a:r>
            <a:r>
              <a:rPr lang="en-US" sz="2000" dirty="0" err="1"/>
              <a:t>stránky</a:t>
            </a:r>
            <a:r>
              <a:rPr lang="en-US" sz="2000" dirty="0"/>
              <a:t> </a:t>
            </a:r>
            <a:r>
              <a:rPr lang="en-US" sz="2000" dirty="0" err="1"/>
              <a:t>papiera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pPr lvl="1">
              <a:buFont typeface="Wingdings" pitchFamily="2" charset="2"/>
              <a:buChar char="q"/>
            </a:pPr>
            <a:r>
              <a:rPr lang="en-US" sz="2000" dirty="0" smtClean="0"/>
              <a:t> </a:t>
            </a:r>
            <a:r>
              <a:rPr lang="en-US" sz="2000" dirty="0"/>
              <a:t>Na </a:t>
            </a:r>
            <a:r>
              <a:rPr lang="en-US" sz="2000" dirty="0" err="1"/>
              <a:t>obľube</a:t>
            </a:r>
            <a:r>
              <a:rPr lang="en-US" sz="2000" dirty="0"/>
              <a:t> </a:t>
            </a:r>
            <a:r>
              <a:rPr lang="en-US" sz="2000" dirty="0" err="1"/>
              <a:t>získavajú</a:t>
            </a:r>
            <a:r>
              <a:rPr lang="en-US" sz="2000" dirty="0"/>
              <a:t> </a:t>
            </a:r>
            <a:r>
              <a:rPr lang="en-US" sz="2000" dirty="0" err="1"/>
              <a:t>ultrawide</a:t>
            </a:r>
            <a:r>
              <a:rPr lang="en-US" sz="2000" dirty="0"/>
              <a:t> monitory s </a:t>
            </a:r>
            <a:r>
              <a:rPr lang="en-US" sz="2000" dirty="0" err="1"/>
              <a:t>pomerom</a:t>
            </a:r>
            <a:r>
              <a:rPr lang="en-US" sz="2000" dirty="0"/>
              <a:t> </a:t>
            </a:r>
            <a:r>
              <a:rPr lang="en-US" sz="2000" dirty="0" err="1"/>
              <a:t>strán</a:t>
            </a:r>
            <a:r>
              <a:rPr lang="en-US" sz="2000" dirty="0"/>
              <a:t> 21:9 z </a:t>
            </a:r>
            <a:r>
              <a:rPr lang="en-US" sz="2000" dirty="0" err="1"/>
              <a:t>dvoch</a:t>
            </a:r>
            <a:r>
              <a:rPr lang="en-US" sz="2000" dirty="0"/>
              <a:t> </a:t>
            </a:r>
            <a:r>
              <a:rPr lang="en-US" sz="2000" dirty="0" err="1"/>
              <a:t>dôvodov</a:t>
            </a:r>
            <a:r>
              <a:rPr lang="en-US" sz="2000" dirty="0"/>
              <a:t> – </a:t>
            </a:r>
            <a:r>
              <a:rPr lang="en-US" sz="2000" dirty="0" err="1"/>
              <a:t>pri</a:t>
            </a:r>
            <a:r>
              <a:rPr lang="en-US" sz="2000" dirty="0"/>
              <a:t> </a:t>
            </a:r>
            <a:r>
              <a:rPr lang="en-US" sz="2000" dirty="0" err="1"/>
              <a:t>sledovaní</a:t>
            </a:r>
            <a:r>
              <a:rPr lang="en-US" sz="2000" dirty="0"/>
              <a:t> </a:t>
            </a:r>
            <a:r>
              <a:rPr lang="en-US" sz="2000" dirty="0" err="1"/>
              <a:t>filmov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zbavíte</a:t>
            </a:r>
            <a:r>
              <a:rPr lang="en-US" sz="2000" dirty="0"/>
              <a:t> </a:t>
            </a:r>
            <a:r>
              <a:rPr lang="en-US" sz="2000" dirty="0" err="1"/>
              <a:t>čiernych</a:t>
            </a:r>
            <a:r>
              <a:rPr lang="en-US" sz="2000" dirty="0"/>
              <a:t> </a:t>
            </a:r>
            <a:r>
              <a:rPr lang="en-US" sz="2000" dirty="0" err="1"/>
              <a:t>pruhov</a:t>
            </a:r>
            <a:r>
              <a:rPr lang="en-US" sz="2000" dirty="0"/>
              <a:t> </a:t>
            </a:r>
            <a:r>
              <a:rPr lang="en-US" sz="2000" dirty="0" err="1"/>
              <a:t>nad</a:t>
            </a:r>
            <a:r>
              <a:rPr lang="en-US" sz="2000" dirty="0"/>
              <a:t> a pod </a:t>
            </a:r>
            <a:r>
              <a:rPr lang="en-US" sz="2000" dirty="0" err="1"/>
              <a:t>obrazom</a:t>
            </a:r>
            <a:r>
              <a:rPr lang="en-US" sz="2000" dirty="0"/>
              <a:t> a </a:t>
            </a:r>
            <a:r>
              <a:rPr lang="en-US" sz="2000" dirty="0" err="1"/>
              <a:t>jedným</a:t>
            </a:r>
            <a:r>
              <a:rPr lang="en-US" sz="2000" dirty="0"/>
              <a:t> </a:t>
            </a:r>
            <a:r>
              <a:rPr lang="en-US" sz="2000" dirty="0" err="1"/>
              <a:t>monitorom</a:t>
            </a:r>
            <a:r>
              <a:rPr lang="en-US" sz="2000" dirty="0"/>
              <a:t> </a:t>
            </a:r>
            <a:r>
              <a:rPr lang="en-US" sz="2000" dirty="0" err="1"/>
              <a:t>nahradíte</a:t>
            </a:r>
            <a:r>
              <a:rPr lang="en-US" sz="2000" dirty="0"/>
              <a:t> </a:t>
            </a:r>
            <a:r>
              <a:rPr lang="en-US" sz="2000" dirty="0" err="1"/>
              <a:t>aj</a:t>
            </a:r>
            <a:r>
              <a:rPr lang="en-US" sz="2000" dirty="0"/>
              <a:t> </a:t>
            </a:r>
            <a:r>
              <a:rPr lang="en-US" sz="2000" dirty="0" err="1"/>
              <a:t>dve</a:t>
            </a:r>
            <a:r>
              <a:rPr lang="en-US" sz="2000" dirty="0"/>
              <a:t> </a:t>
            </a:r>
            <a:r>
              <a:rPr lang="en-US" sz="2000" dirty="0" err="1"/>
              <a:t>obrazovky</a:t>
            </a:r>
            <a:r>
              <a:rPr lang="en-US" sz="2000" dirty="0"/>
              <a:t> </a:t>
            </a:r>
            <a:r>
              <a:rPr lang="en-US" sz="2000" dirty="0" err="1"/>
              <a:t>klasického</a:t>
            </a:r>
            <a:r>
              <a:rPr lang="en-US" sz="2000" dirty="0"/>
              <a:t> </a:t>
            </a:r>
            <a:r>
              <a:rPr lang="en-US" sz="2000" dirty="0" err="1"/>
              <a:t>pomeru</a:t>
            </a:r>
            <a:r>
              <a:rPr lang="en-US" sz="2000" dirty="0"/>
              <a:t> </a:t>
            </a:r>
            <a:r>
              <a:rPr lang="en-US" sz="2000" dirty="0" err="1"/>
              <a:t>strán</a:t>
            </a:r>
            <a:r>
              <a:rPr lang="en-US" sz="2000" dirty="0"/>
              <a:t> </a:t>
            </a:r>
            <a:r>
              <a:rPr lang="en-US" sz="2000" dirty="0" err="1"/>
              <a:t>vedľa</a:t>
            </a:r>
            <a:r>
              <a:rPr lang="en-US" sz="2000" dirty="0"/>
              <a:t> </a:t>
            </a:r>
            <a:r>
              <a:rPr lang="en-US" sz="2000" dirty="0" err="1"/>
              <a:t>seba</a:t>
            </a:r>
            <a:r>
              <a:rPr lang="en-US" sz="2000" dirty="0"/>
              <a:t>.</a:t>
            </a:r>
            <a:endParaRPr lang="sk-SK" sz="2000" u="sng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4653136"/>
            <a:ext cx="44005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17954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34" y="1628801"/>
            <a:ext cx="879400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8632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accent3"/>
                </a:solidFill>
              </a:rPr>
              <a:t>Výhody a nevýhody</a:t>
            </a:r>
            <a:r>
              <a:rPr lang="cs-CZ" b="1" dirty="0" smtClean="0">
                <a:solidFill>
                  <a:schemeClr val="accent3"/>
                </a:solidFill>
              </a:rPr>
              <a:t>   LCD</a:t>
            </a:r>
            <a:endParaRPr lang="cs-CZ" b="1" dirty="0">
              <a:solidFill>
                <a:schemeClr val="accent3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>
                <a:solidFill>
                  <a:schemeClr val="accent2"/>
                </a:solidFill>
              </a:rPr>
              <a:t>Výhody</a:t>
            </a:r>
          </a:p>
          <a:p>
            <a:pPr lvl="1"/>
            <a:r>
              <a:rPr lang="cs-CZ" dirty="0" err="1" smtClean="0"/>
              <a:t>Geometria</a:t>
            </a:r>
            <a:r>
              <a:rPr lang="cs-CZ" dirty="0" smtClean="0"/>
              <a:t>, </a:t>
            </a:r>
            <a:r>
              <a:rPr lang="cs-CZ" dirty="0" err="1" smtClean="0"/>
              <a:t>ostrosť</a:t>
            </a:r>
            <a:endParaRPr lang="cs-CZ" dirty="0" smtClean="0"/>
          </a:p>
          <a:p>
            <a:pPr lvl="1"/>
            <a:r>
              <a:rPr lang="cs-CZ" dirty="0" smtClean="0"/>
              <a:t>Jas</a:t>
            </a:r>
          </a:p>
          <a:p>
            <a:pPr lvl="1"/>
            <a:r>
              <a:rPr lang="cs-CZ" dirty="0" err="1" smtClean="0"/>
              <a:t>Velkosť</a:t>
            </a:r>
            <a:endParaRPr lang="cs-CZ" dirty="0" smtClean="0"/>
          </a:p>
          <a:p>
            <a:pPr lvl="1"/>
            <a:r>
              <a:rPr lang="cs-CZ" dirty="0" err="1" smtClean="0"/>
              <a:t>Spotreba</a:t>
            </a:r>
            <a:r>
              <a:rPr lang="cs-CZ" dirty="0" smtClean="0"/>
              <a:t>   </a:t>
            </a:r>
          </a:p>
          <a:p>
            <a:pPr lvl="1"/>
            <a:r>
              <a:rPr lang="cs-CZ" dirty="0" err="1" smtClean="0"/>
              <a:t>Viditeľná</a:t>
            </a:r>
            <a:r>
              <a:rPr lang="cs-CZ" dirty="0" smtClean="0"/>
              <a:t> plocha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Nevýhody</a:t>
            </a:r>
            <a:r>
              <a:rPr lang="cs-CZ" dirty="0" smtClean="0"/>
              <a:t> </a:t>
            </a:r>
            <a:r>
              <a:rPr lang="cs-CZ" sz="1500" dirty="0" smtClean="0"/>
              <a:t>( </a:t>
            </a:r>
            <a:r>
              <a:rPr lang="cs-CZ" sz="1500" dirty="0" err="1" smtClean="0"/>
              <a:t>väčššina</a:t>
            </a:r>
            <a:r>
              <a:rPr lang="cs-CZ" sz="1500" dirty="0" smtClean="0"/>
              <a:t> </a:t>
            </a:r>
            <a:r>
              <a:rPr lang="cs-CZ" sz="1500" dirty="0" err="1" smtClean="0"/>
              <a:t>týchto</a:t>
            </a:r>
            <a:r>
              <a:rPr lang="cs-CZ" sz="1500" dirty="0" smtClean="0"/>
              <a:t> nevýhod </a:t>
            </a:r>
            <a:r>
              <a:rPr lang="cs-CZ" sz="1500" dirty="0" err="1" smtClean="0"/>
              <a:t>sa</a:t>
            </a:r>
            <a:r>
              <a:rPr lang="cs-CZ" sz="1500" dirty="0" smtClean="0"/>
              <a:t>  </a:t>
            </a:r>
            <a:r>
              <a:rPr lang="cs-CZ" sz="1500" dirty="0" err="1" smtClean="0"/>
              <a:t>vzťahuje</a:t>
            </a:r>
            <a:r>
              <a:rPr lang="cs-CZ" sz="1500" dirty="0" smtClean="0"/>
              <a:t> k matici TN – </a:t>
            </a:r>
            <a:r>
              <a:rPr lang="cs-CZ" sz="1500" dirty="0" err="1" smtClean="0"/>
              <a:t>nejlacnejšej</a:t>
            </a:r>
            <a:r>
              <a:rPr lang="cs-CZ" sz="1500" dirty="0" smtClean="0"/>
              <a:t>)</a:t>
            </a:r>
          </a:p>
          <a:p>
            <a:pPr lvl="1"/>
            <a:r>
              <a:rPr lang="cs-CZ" dirty="0" smtClean="0"/>
              <a:t>Kontrast – u </a:t>
            </a:r>
            <a:r>
              <a:rPr lang="cs-CZ" dirty="0" err="1" smtClean="0"/>
              <a:t>profi</a:t>
            </a:r>
            <a:r>
              <a:rPr lang="cs-CZ" dirty="0" smtClean="0"/>
              <a:t> matic ( P/AS/S-IPS) ok </a:t>
            </a:r>
          </a:p>
          <a:p>
            <a:pPr lvl="1"/>
            <a:r>
              <a:rPr lang="cs-CZ" dirty="0" err="1" smtClean="0"/>
              <a:t>Pozorovacie</a:t>
            </a:r>
            <a:r>
              <a:rPr lang="cs-CZ" dirty="0" smtClean="0"/>
              <a:t>  uhly – u matic IPS ok </a:t>
            </a:r>
          </a:p>
          <a:p>
            <a:pPr lvl="1"/>
            <a:r>
              <a:rPr lang="cs-CZ" dirty="0"/>
              <a:t>Doba </a:t>
            </a:r>
            <a:r>
              <a:rPr lang="cs-CZ" dirty="0" err="1" smtClean="0"/>
              <a:t>odozvy</a:t>
            </a:r>
            <a:r>
              <a:rPr lang="cs-CZ" dirty="0" smtClean="0"/>
              <a:t> </a:t>
            </a:r>
          </a:p>
          <a:p>
            <a:pPr lvl="1"/>
            <a:r>
              <a:rPr lang="cs-CZ" dirty="0" err="1" smtClean="0"/>
              <a:t>Farby</a:t>
            </a:r>
            <a:r>
              <a:rPr lang="cs-CZ" dirty="0" smtClean="0"/>
              <a:t> – u </a:t>
            </a:r>
            <a:r>
              <a:rPr lang="cs-CZ" dirty="0" err="1"/>
              <a:t>profi</a:t>
            </a:r>
            <a:r>
              <a:rPr lang="cs-CZ" dirty="0"/>
              <a:t> matic ( </a:t>
            </a:r>
            <a:r>
              <a:rPr lang="cs-CZ" dirty="0" smtClean="0"/>
              <a:t>P/AS/S-IPS</a:t>
            </a:r>
            <a:r>
              <a:rPr lang="cs-CZ" dirty="0"/>
              <a:t>) ok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98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6266"/>
            <a:ext cx="8640960" cy="1431925"/>
          </a:xfrm>
        </p:spPr>
        <p:txBody>
          <a:bodyPr/>
          <a:lstStyle/>
          <a:p>
            <a:r>
              <a:rPr lang="sk-SK" dirty="0" smtClean="0"/>
              <a:t>          </a:t>
            </a:r>
            <a:r>
              <a:rPr lang="sk-SK" sz="4000" dirty="0" smtClean="0"/>
              <a:t>Delenie  LCD monitorov</a:t>
            </a:r>
            <a:endParaRPr lang="en-US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53244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77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Umiestnenie grafiky na doske</a:t>
            </a:r>
            <a:endParaRPr lang="en-US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700808"/>
            <a:ext cx="4838700" cy="4448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Výsledok vyhľadávania obrázkov pre dopyt monitor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8" y="2564904"/>
            <a:ext cx="1712708" cy="171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ípka doprava 3"/>
          <p:cNvSpPr/>
          <p:nvPr/>
        </p:nvSpPr>
        <p:spPr>
          <a:xfrm rot="10800000">
            <a:off x="2049996" y="3140967"/>
            <a:ext cx="937828" cy="280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08550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LCD </a:t>
            </a:r>
            <a:r>
              <a:rPr lang="sk-SK" dirty="0" smtClean="0">
                <a:solidFill>
                  <a:schemeClr val="tx2">
                    <a:satMod val="200000"/>
                  </a:schemeClr>
                </a:solidFill>
              </a:rPr>
              <a:t>Technológia</a:t>
            </a:r>
            <a:endParaRPr lang="en-US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717104" y="1700808"/>
            <a:ext cx="8426896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err="1" smtClean="0"/>
              <a:t>Používa</a:t>
            </a:r>
            <a:r>
              <a:rPr lang="en-US" sz="2800" dirty="0" smtClean="0"/>
              <a:t> </a:t>
            </a:r>
            <a:r>
              <a:rPr lang="en-US" sz="2800" dirty="0" err="1" smtClean="0"/>
              <a:t>sa</a:t>
            </a:r>
            <a:r>
              <a:rPr lang="en-US" sz="2800" dirty="0" smtClean="0"/>
              <a:t> pre </a:t>
            </a:r>
            <a:r>
              <a:rPr lang="en-US" sz="2800" dirty="0" err="1" smtClean="0"/>
              <a:t>displeje</a:t>
            </a:r>
            <a:r>
              <a:rPr lang="en-US" sz="2800" dirty="0" smtClean="0"/>
              <a:t> v </a:t>
            </a:r>
            <a:r>
              <a:rPr lang="en-US" sz="2800" dirty="0" err="1" smtClean="0"/>
              <a:t>notebookoch</a:t>
            </a:r>
            <a:r>
              <a:rPr lang="en-US" sz="2800" dirty="0" smtClean="0"/>
              <a:t>, </a:t>
            </a:r>
            <a:r>
              <a:rPr lang="en-US" sz="2800" dirty="0" err="1" smtClean="0"/>
              <a:t>malých</a:t>
            </a:r>
            <a:r>
              <a:rPr lang="en-US" sz="2800" dirty="0" smtClean="0"/>
              <a:t> </a:t>
            </a:r>
            <a:r>
              <a:rPr lang="en-US" sz="2800" dirty="0" err="1" smtClean="0"/>
              <a:t>počítačoch</a:t>
            </a:r>
            <a:r>
              <a:rPr lang="en-US" sz="2800" dirty="0" smtClean="0"/>
              <a:t>, </a:t>
            </a:r>
            <a:r>
              <a:rPr lang="en-US" sz="2800" dirty="0" err="1" smtClean="0"/>
              <a:t>pageroch</a:t>
            </a:r>
            <a:r>
              <a:rPr lang="en-US" sz="2800" dirty="0" smtClean="0"/>
              <a:t>, </a:t>
            </a:r>
            <a:r>
              <a:rPr lang="en-US" sz="2800" dirty="0" err="1" smtClean="0"/>
              <a:t>telefónoch</a:t>
            </a:r>
            <a:r>
              <a:rPr lang="en-US" sz="2800" dirty="0" smtClean="0"/>
              <a:t> a </a:t>
            </a:r>
            <a:r>
              <a:rPr lang="en-US" sz="2800" dirty="0" err="1" smtClean="0"/>
              <a:t>iných</a:t>
            </a:r>
            <a:r>
              <a:rPr lang="en-US" sz="2800" dirty="0" smtClean="0"/>
              <a:t> </a:t>
            </a:r>
            <a:r>
              <a:rPr lang="en-US" sz="2800" dirty="0" err="1" smtClean="0"/>
              <a:t>nástrojoch</a:t>
            </a:r>
            <a:r>
              <a:rPr lang="en-US" sz="2800" dirty="0" smtClean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sk-SK" sz="2800" dirty="0" smtClean="0"/>
              <a:t>Používa kombináciu podsvietenia na báze fluorescencie, farebných filtrov, tranzistorov a tekutých kryštálov na vytvorenie a osvetlenie obrázkov.</a:t>
            </a:r>
          </a:p>
          <a:p>
            <a:pPr eaLnBrk="1" hangingPunct="1">
              <a:lnSpc>
                <a:spcPct val="90000"/>
              </a:lnSpc>
            </a:pPr>
            <a:r>
              <a:rPr lang="sk-SK" sz="2800" dirty="0" smtClean="0"/>
              <a:t>Až donedávna sa používala iba na prenosných počítačoch a iných prenosných zariadeniach.</a:t>
            </a:r>
          </a:p>
          <a:p>
            <a:pPr eaLnBrk="1" hangingPunct="1">
              <a:lnSpc>
                <a:spcPct val="90000"/>
              </a:lnSpc>
            </a:pPr>
            <a:r>
              <a:rPr lang="sk-SK" sz="2800" dirty="0" smtClean="0"/>
              <a:t> V roku 1997 výrobcovia začali ponúkať LCD monitory plnej veľkosti ako alternatívy k monitorom CRT.</a:t>
            </a:r>
          </a:p>
        </p:txBody>
      </p:sp>
    </p:spTree>
    <p:extLst>
      <p:ext uri="{BB962C8B-B14F-4D97-AF65-F5344CB8AC3E}">
        <p14:creationId xmlns:p14="http://schemas.microsoft.com/office/powerpoint/2010/main" val="195980314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8" y="620688"/>
            <a:ext cx="8140202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30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accent3"/>
                </a:solidFill>
              </a:rPr>
              <a:t>Display  – </a:t>
            </a:r>
            <a:r>
              <a:rPr lang="cs-CZ" b="1" dirty="0">
                <a:solidFill>
                  <a:schemeClr val="accent3"/>
                </a:solidFill>
              </a:rPr>
              <a:t>LCD </a:t>
            </a:r>
            <a:r>
              <a:rPr lang="cs-CZ" sz="1600" dirty="0"/>
              <a:t>(</a:t>
            </a:r>
            <a:r>
              <a:rPr lang="cs-CZ" sz="1800" dirty="0" err="1" smtClean="0"/>
              <a:t>liquid</a:t>
            </a:r>
            <a:r>
              <a:rPr lang="cs-CZ" sz="1800" dirty="0" smtClean="0"/>
              <a:t> </a:t>
            </a:r>
            <a:r>
              <a:rPr lang="cs-CZ" sz="1800" dirty="0" err="1"/>
              <a:t>crystal</a:t>
            </a:r>
            <a:r>
              <a:rPr lang="cs-CZ" sz="1800" dirty="0"/>
              <a:t> </a:t>
            </a:r>
            <a:r>
              <a:rPr lang="cs-CZ" sz="1800" dirty="0" smtClean="0"/>
              <a:t>display)</a:t>
            </a: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4525963"/>
          </a:xfrm>
        </p:spPr>
        <p:txBody>
          <a:bodyPr/>
          <a:lstStyle/>
          <a:p>
            <a:r>
              <a:rPr lang="cs-CZ" dirty="0"/>
              <a:t>Displej z tekutých </a:t>
            </a:r>
            <a:r>
              <a:rPr lang="cs-CZ" dirty="0" err="1" smtClean="0"/>
              <a:t>kryštáľov</a:t>
            </a:r>
            <a:endParaRPr lang="cs-CZ" dirty="0" smtClean="0"/>
          </a:p>
          <a:p>
            <a:pPr lvl="1"/>
            <a:r>
              <a:rPr lang="cs-CZ" sz="1600" dirty="0" smtClean="0"/>
              <a:t>Tekutý </a:t>
            </a:r>
            <a:r>
              <a:rPr lang="cs-CZ" sz="1600" dirty="0" err="1" smtClean="0"/>
              <a:t>kryštál</a:t>
            </a:r>
            <a:r>
              <a:rPr lang="cs-CZ" sz="1600" dirty="0" smtClean="0"/>
              <a:t> - látka na </a:t>
            </a:r>
            <a:r>
              <a:rPr lang="cs-CZ" sz="1600" dirty="0" err="1" smtClean="0"/>
              <a:t>rozmedzí</a:t>
            </a:r>
            <a:r>
              <a:rPr lang="cs-CZ" sz="1600" dirty="0" smtClean="0"/>
              <a:t>  pevného a tekutého stavu. </a:t>
            </a:r>
          </a:p>
          <a:p>
            <a:pPr lvl="1"/>
            <a:r>
              <a:rPr lang="cs-CZ" sz="1600" dirty="0" smtClean="0"/>
              <a:t>Požadavky: správný index odrazu, elasticita, viskozita. </a:t>
            </a:r>
          </a:p>
          <a:p>
            <a:pPr lvl="1"/>
            <a:r>
              <a:rPr lang="cs-CZ" sz="1600" dirty="0" smtClean="0"/>
              <a:t>Molekuly tekutého </a:t>
            </a:r>
            <a:r>
              <a:rPr lang="cs-CZ" sz="1600" dirty="0" err="1" smtClean="0"/>
              <a:t>kryštálu</a:t>
            </a:r>
            <a:r>
              <a:rPr lang="cs-CZ" sz="1600" dirty="0" smtClean="0"/>
              <a:t> </a:t>
            </a:r>
            <a:r>
              <a:rPr lang="cs-CZ" sz="1600" dirty="0" err="1" smtClean="0"/>
              <a:t>maíú</a:t>
            </a:r>
            <a:r>
              <a:rPr lang="cs-CZ" sz="1600" dirty="0" smtClean="0"/>
              <a:t> tyčovitý tvar a  </a:t>
            </a:r>
            <a:r>
              <a:rPr lang="cs-CZ" sz="1600" dirty="0" err="1" smtClean="0"/>
              <a:t>môžu</a:t>
            </a:r>
            <a:r>
              <a:rPr lang="cs-CZ" sz="1600" dirty="0" smtClean="0"/>
              <a:t>  </a:t>
            </a:r>
            <a:r>
              <a:rPr lang="cs-CZ" sz="1600" dirty="0" err="1" smtClean="0"/>
              <a:t>býť</a:t>
            </a:r>
            <a:r>
              <a:rPr lang="cs-CZ" sz="1600" dirty="0" smtClean="0"/>
              <a:t> el. polarizované </a:t>
            </a:r>
          </a:p>
          <a:p>
            <a:pPr lvl="1"/>
            <a:r>
              <a:rPr lang="cs-CZ" sz="1600" dirty="0" smtClean="0"/>
              <a:t>Podle </a:t>
            </a:r>
            <a:r>
              <a:rPr lang="cs-CZ" sz="1600" dirty="0" err="1" smtClean="0"/>
              <a:t>usporiadania</a:t>
            </a:r>
            <a:r>
              <a:rPr lang="cs-CZ" sz="1600" dirty="0" smtClean="0"/>
              <a:t> </a:t>
            </a:r>
            <a:r>
              <a:rPr lang="cs-CZ" sz="1600" dirty="0" err="1" smtClean="0"/>
              <a:t>kryštálov</a:t>
            </a:r>
            <a:r>
              <a:rPr lang="cs-CZ" sz="1600" dirty="0" smtClean="0"/>
              <a:t>  </a:t>
            </a:r>
            <a:r>
              <a:rPr lang="cs-CZ" sz="1600" dirty="0" err="1" smtClean="0"/>
              <a:t>rozoznáváme</a:t>
            </a:r>
            <a:r>
              <a:rPr lang="cs-CZ" sz="1600" dirty="0" smtClean="0"/>
              <a:t> </a:t>
            </a:r>
            <a:r>
              <a:rPr lang="cs-CZ" sz="1600" dirty="0" err="1" smtClean="0"/>
              <a:t>štrukturu</a:t>
            </a:r>
            <a:r>
              <a:rPr lang="cs-CZ" sz="1600" dirty="0" smtClean="0"/>
              <a:t>: </a:t>
            </a:r>
          </a:p>
          <a:p>
            <a:pPr marL="1092708" lvl="2" indent="-342900">
              <a:buFont typeface="+mj-lt"/>
              <a:buAutoNum type="alphaLcPeriod"/>
            </a:pPr>
            <a:r>
              <a:rPr lang="cs-CZ" sz="1400" dirty="0" err="1" smtClean="0"/>
              <a:t>Smektickú</a:t>
            </a:r>
            <a:endParaRPr lang="cs-CZ" sz="1400" dirty="0" smtClean="0"/>
          </a:p>
          <a:p>
            <a:pPr marL="1092708" lvl="2" indent="-342900">
              <a:buFont typeface="+mj-lt"/>
              <a:buAutoNum type="alphaLcPeriod"/>
            </a:pPr>
            <a:r>
              <a:rPr lang="cs-CZ" sz="1400" dirty="0" err="1" smtClean="0"/>
              <a:t>Nematickú</a:t>
            </a:r>
            <a:r>
              <a:rPr lang="cs-CZ" sz="1400" dirty="0" smtClean="0"/>
              <a:t> </a:t>
            </a:r>
          </a:p>
          <a:p>
            <a:pPr marL="1092708" lvl="2" indent="-342900">
              <a:buFont typeface="+mj-lt"/>
              <a:buAutoNum type="alphaLcPeriod"/>
            </a:pPr>
            <a:r>
              <a:rPr lang="cs-CZ" sz="1400" dirty="0" err="1" smtClean="0"/>
              <a:t>Cholesteriskú</a:t>
            </a:r>
            <a:r>
              <a:rPr lang="cs-CZ" sz="1400" dirty="0" smtClean="0"/>
              <a:t>  </a:t>
            </a:r>
            <a:endParaRPr lang="cs-CZ" sz="400" dirty="0" smtClean="0"/>
          </a:p>
          <a:p>
            <a:pPr marL="36576" indent="0">
              <a:buNone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65104"/>
            <a:ext cx="6610600" cy="156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6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3"/>
                </a:solidFill>
              </a:rPr>
              <a:t>Display </a:t>
            </a:r>
            <a:r>
              <a:rPr lang="cs-CZ" b="1" dirty="0">
                <a:solidFill>
                  <a:schemeClr val="accent3"/>
                </a:solidFill>
              </a:rPr>
              <a:t>- LCD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3484984"/>
          </a:xfrm>
        </p:spPr>
        <p:txBody>
          <a:bodyPr>
            <a:noAutofit/>
          </a:bodyPr>
          <a:lstStyle/>
          <a:p>
            <a:r>
              <a:rPr lang="cs-CZ" sz="2400" dirty="0" smtClean="0"/>
              <a:t>Tekuté </a:t>
            </a:r>
            <a:r>
              <a:rPr lang="cs-CZ" sz="2400" dirty="0" err="1" smtClean="0"/>
              <a:t>kryštály</a:t>
            </a:r>
            <a:r>
              <a:rPr lang="cs-CZ" sz="2400" dirty="0" smtClean="0"/>
              <a:t> </a:t>
            </a:r>
            <a:r>
              <a:rPr lang="cs-CZ" sz="2400" dirty="0" err="1" smtClean="0"/>
              <a:t>nevydávajú</a:t>
            </a:r>
            <a:r>
              <a:rPr lang="cs-CZ" sz="2400" dirty="0" smtClean="0"/>
              <a:t> </a:t>
            </a:r>
            <a:r>
              <a:rPr lang="cs-CZ" sz="2400" dirty="0" err="1" smtClean="0"/>
              <a:t>svetlo</a:t>
            </a:r>
            <a:r>
              <a:rPr lang="cs-CZ" sz="2400" dirty="0" smtClean="0"/>
              <a:t> </a:t>
            </a:r>
          </a:p>
          <a:p>
            <a:pPr lvl="1"/>
            <a:r>
              <a:rPr lang="cs-CZ" sz="2000" dirty="0" err="1" smtClean="0"/>
              <a:t>Vedia</a:t>
            </a:r>
            <a:r>
              <a:rPr lang="cs-CZ" sz="2000" dirty="0" smtClean="0"/>
              <a:t> ho </a:t>
            </a:r>
            <a:r>
              <a:rPr lang="cs-CZ" sz="2000" dirty="0" err="1" smtClean="0"/>
              <a:t>iba</a:t>
            </a:r>
            <a:r>
              <a:rPr lang="cs-CZ" sz="2000" dirty="0" smtClean="0"/>
              <a:t> </a:t>
            </a:r>
            <a:r>
              <a:rPr lang="cs-CZ" sz="2000" dirty="0" err="1" smtClean="0"/>
              <a:t>spracovať</a:t>
            </a:r>
            <a:r>
              <a:rPr lang="cs-CZ" sz="2000" dirty="0" smtClean="0"/>
              <a:t> ( </a:t>
            </a:r>
            <a:r>
              <a:rPr lang="cs-CZ" sz="2000" dirty="0" err="1" smtClean="0"/>
              <a:t>prepúšťať</a:t>
            </a:r>
            <a:r>
              <a:rPr lang="cs-CZ" sz="2000" dirty="0" smtClean="0"/>
              <a:t> </a:t>
            </a:r>
            <a:r>
              <a:rPr lang="cs-CZ" sz="2000" dirty="0" err="1" smtClean="0"/>
              <a:t>alebo</a:t>
            </a:r>
            <a:r>
              <a:rPr lang="cs-CZ" sz="2000" dirty="0" smtClean="0"/>
              <a:t> </a:t>
            </a:r>
            <a:r>
              <a:rPr lang="cs-CZ" sz="2000" dirty="0" err="1" smtClean="0"/>
              <a:t>blokovať</a:t>
            </a:r>
            <a:r>
              <a:rPr lang="cs-CZ" sz="2000" dirty="0" smtClean="0"/>
              <a:t> )   </a:t>
            </a:r>
          </a:p>
          <a:p>
            <a:r>
              <a:rPr lang="cs-CZ" sz="2400" dirty="0" smtClean="0"/>
              <a:t>Zdroje </a:t>
            </a:r>
            <a:r>
              <a:rPr lang="cs-CZ" sz="2400" dirty="0" err="1" smtClean="0"/>
              <a:t>svetla</a:t>
            </a:r>
            <a:endParaRPr lang="cs-CZ" sz="2400" dirty="0" smtClean="0"/>
          </a:p>
          <a:p>
            <a:pPr lvl="1"/>
            <a:r>
              <a:rPr lang="cs-CZ" sz="2000" dirty="0" smtClean="0"/>
              <a:t>Sú </a:t>
            </a:r>
            <a:r>
              <a:rPr lang="cs-CZ" sz="2000" dirty="0" err="1" smtClean="0"/>
              <a:t>umiestnené</a:t>
            </a:r>
            <a:r>
              <a:rPr lang="cs-CZ" sz="2000" dirty="0" smtClean="0"/>
              <a:t> za obrazovkou</a:t>
            </a:r>
          </a:p>
          <a:p>
            <a:pPr lvl="2"/>
            <a:r>
              <a:rPr lang="cs-CZ" sz="1800" dirty="0" err="1" smtClean="0"/>
              <a:t>Pred</a:t>
            </a:r>
            <a:r>
              <a:rPr lang="cs-CZ" sz="1800" dirty="0" smtClean="0"/>
              <a:t> </a:t>
            </a:r>
            <a:r>
              <a:rPr lang="cs-CZ" sz="1800" dirty="0" err="1" smtClean="0"/>
              <a:t>zdrojom</a:t>
            </a:r>
            <a:r>
              <a:rPr lang="cs-CZ" sz="1800" dirty="0" smtClean="0"/>
              <a:t> je </a:t>
            </a:r>
            <a:r>
              <a:rPr lang="cs-CZ" sz="1800" dirty="0" err="1" smtClean="0"/>
              <a:t>vrstava</a:t>
            </a:r>
            <a:r>
              <a:rPr lang="cs-CZ" sz="1800" dirty="0" smtClean="0"/>
              <a:t> </a:t>
            </a:r>
            <a:r>
              <a:rPr lang="cs-CZ" sz="1800" dirty="0" err="1" smtClean="0"/>
              <a:t>rozptyľujúca</a:t>
            </a:r>
            <a:r>
              <a:rPr lang="cs-CZ" sz="1800" dirty="0" smtClean="0"/>
              <a:t> </a:t>
            </a:r>
            <a:r>
              <a:rPr lang="cs-CZ" sz="1800" dirty="0" err="1" smtClean="0"/>
              <a:t>svetlo</a:t>
            </a:r>
            <a:r>
              <a:rPr lang="cs-CZ" sz="1800" dirty="0" smtClean="0"/>
              <a:t> ,aby </a:t>
            </a:r>
            <a:r>
              <a:rPr lang="cs-CZ" sz="1800" dirty="0" err="1" smtClean="0"/>
              <a:t>sa</a:t>
            </a:r>
            <a:r>
              <a:rPr lang="cs-CZ" sz="1800" dirty="0" smtClean="0"/>
              <a:t> </a:t>
            </a:r>
            <a:r>
              <a:rPr lang="cs-CZ" sz="1800" dirty="0" err="1" smtClean="0"/>
              <a:t>dosiahlo</a:t>
            </a:r>
            <a:r>
              <a:rPr lang="cs-CZ" sz="1800" dirty="0" smtClean="0"/>
              <a:t> </a:t>
            </a:r>
            <a:r>
              <a:rPr lang="cs-CZ" sz="1800" dirty="0" err="1" smtClean="0"/>
              <a:t>čo</a:t>
            </a:r>
            <a:r>
              <a:rPr lang="cs-CZ" sz="1800" dirty="0" smtClean="0"/>
              <a:t> </a:t>
            </a:r>
            <a:r>
              <a:rPr lang="cs-CZ" sz="1800" dirty="0" err="1" smtClean="0"/>
              <a:t>najrovnomernešie</a:t>
            </a:r>
            <a:r>
              <a:rPr lang="cs-CZ" sz="1800" dirty="0" smtClean="0"/>
              <a:t> </a:t>
            </a:r>
            <a:r>
              <a:rPr lang="cs-CZ" sz="1800" dirty="0" err="1" smtClean="0"/>
              <a:t>podsvietenie</a:t>
            </a:r>
            <a:endParaRPr lang="cs-CZ" sz="1800" dirty="0" smtClean="0"/>
          </a:p>
          <a:p>
            <a:pPr lvl="1"/>
            <a:r>
              <a:rPr lang="cs-CZ" sz="2000" dirty="0" err="1" smtClean="0"/>
              <a:t>Používajú</a:t>
            </a:r>
            <a:r>
              <a:rPr lang="cs-CZ" sz="2000" dirty="0" smtClean="0"/>
              <a:t> </a:t>
            </a:r>
            <a:r>
              <a:rPr lang="cs-CZ" sz="2000" dirty="0" err="1" smtClean="0"/>
              <a:t>sa</a:t>
            </a:r>
            <a:r>
              <a:rPr lang="cs-CZ" sz="2000" dirty="0" smtClean="0"/>
              <a:t> : </a:t>
            </a:r>
          </a:p>
          <a:p>
            <a:pPr lvl="2"/>
            <a:r>
              <a:rPr lang="en-US" sz="1800" dirty="0" err="1" smtClean="0"/>
              <a:t>fluorescenčn</a:t>
            </a:r>
            <a:r>
              <a:rPr lang="sk-SK" sz="1800" dirty="0" smtClean="0"/>
              <a:t>é</a:t>
            </a:r>
            <a:r>
              <a:rPr lang="en-US" sz="1800" dirty="0" smtClean="0"/>
              <a:t> </a:t>
            </a:r>
            <a:r>
              <a:rPr lang="en-US" sz="1800" dirty="0" err="1"/>
              <a:t>výbojky</a:t>
            </a:r>
            <a:r>
              <a:rPr lang="en-US" sz="1800" dirty="0"/>
              <a:t> </a:t>
            </a:r>
            <a:r>
              <a:rPr lang="en-US" sz="1800" dirty="0" smtClean="0"/>
              <a:t>s</a:t>
            </a:r>
            <a:r>
              <a:rPr lang="sk-SK" sz="1800" dirty="0" smtClean="0"/>
              <a:t>o</a:t>
            </a:r>
            <a:r>
              <a:rPr lang="en-US" sz="1800" dirty="0" smtClean="0"/>
              <a:t> </a:t>
            </a:r>
            <a:r>
              <a:rPr lang="en-US" sz="1800" dirty="0" err="1"/>
              <a:t>studenou</a:t>
            </a:r>
            <a:r>
              <a:rPr lang="en-US" sz="1800" dirty="0"/>
              <a:t> </a:t>
            </a:r>
            <a:r>
              <a:rPr lang="en-US" sz="1800" dirty="0" err="1" smtClean="0"/>
              <a:t>kat</a:t>
            </a:r>
            <a:r>
              <a:rPr lang="sk-SK" sz="1800" dirty="0" smtClean="0"/>
              <a:t>ó</a:t>
            </a:r>
            <a:r>
              <a:rPr lang="en-US" sz="1800" dirty="0" err="1" smtClean="0"/>
              <a:t>dou</a:t>
            </a:r>
            <a:endParaRPr lang="en-US" sz="1800" dirty="0"/>
          </a:p>
          <a:p>
            <a:pPr lvl="2"/>
            <a:r>
              <a:rPr lang="en-US" sz="1800" dirty="0"/>
              <a:t>LED </a:t>
            </a:r>
            <a:r>
              <a:rPr lang="en-US" sz="1800" dirty="0" smtClean="0"/>
              <a:t>di</a:t>
            </a:r>
            <a:r>
              <a:rPr lang="sk-SK" sz="1800" dirty="0" smtClean="0"/>
              <a:t>ó</a:t>
            </a:r>
            <a:r>
              <a:rPr lang="en-US" sz="1800" dirty="0" err="1" smtClean="0"/>
              <a:t>dy</a:t>
            </a:r>
            <a:endParaRPr lang="en-US" sz="1800" dirty="0"/>
          </a:p>
          <a:p>
            <a:pPr lvl="2"/>
            <a:endParaRPr lang="cs-CZ" dirty="0" smtClean="0"/>
          </a:p>
          <a:p>
            <a:pPr marL="466344" lvl="1" indent="0">
              <a:buNone/>
            </a:pPr>
            <a:endParaRPr lang="cs-CZ" dirty="0" smtClean="0"/>
          </a:p>
          <a:p>
            <a:pPr marL="749808" lvl="2" indent="0">
              <a:buNone/>
            </a:pPr>
            <a:endParaRPr lang="cs-CZ" dirty="0"/>
          </a:p>
          <a:p>
            <a:pPr lvl="1"/>
            <a:endParaRPr lang="cs-CZ" dirty="0" smtClean="0"/>
          </a:p>
          <a:p>
            <a:pPr marL="448056" lvl="1" indent="0">
              <a:buNone/>
            </a:pPr>
            <a:r>
              <a:rPr lang="cs-CZ" dirty="0" smtClean="0"/>
              <a:t>                                                                       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81128"/>
            <a:ext cx="4464496" cy="175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93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3"/>
                </a:solidFill>
              </a:rPr>
              <a:t>Display </a:t>
            </a:r>
            <a:r>
              <a:rPr lang="cs-CZ" b="1" dirty="0">
                <a:solidFill>
                  <a:schemeClr val="accent3"/>
                </a:solidFill>
              </a:rPr>
              <a:t>- LCD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98066"/>
            <a:ext cx="8363272" cy="452596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Za </a:t>
            </a:r>
            <a:r>
              <a:rPr lang="cs-CZ" dirty="0" err="1" smtClean="0"/>
              <a:t>predpokladu</a:t>
            </a:r>
            <a:r>
              <a:rPr lang="cs-CZ" dirty="0" smtClean="0"/>
              <a:t> že </a:t>
            </a:r>
            <a:r>
              <a:rPr lang="cs-CZ" dirty="0" err="1" smtClean="0"/>
              <a:t>pripojíme</a:t>
            </a:r>
            <a:r>
              <a:rPr lang="cs-CZ" dirty="0" smtClean="0"/>
              <a:t> </a:t>
            </a:r>
            <a:r>
              <a:rPr lang="cs-CZ" dirty="0" err="1" smtClean="0"/>
              <a:t>elektródy</a:t>
            </a:r>
            <a:r>
              <a:rPr lang="cs-CZ" dirty="0" smtClean="0"/>
              <a:t> tekutého </a:t>
            </a:r>
            <a:r>
              <a:rPr lang="cs-CZ" dirty="0" err="1" smtClean="0"/>
              <a:t>kryštalu</a:t>
            </a:r>
            <a:r>
              <a:rPr lang="cs-CZ" dirty="0" smtClean="0"/>
              <a:t> na zdroj </a:t>
            </a:r>
            <a:r>
              <a:rPr lang="cs-CZ" dirty="0" err="1" smtClean="0"/>
              <a:t>jednosmerného</a:t>
            </a:r>
            <a:r>
              <a:rPr lang="cs-CZ" dirty="0" smtClean="0"/>
              <a:t> </a:t>
            </a:r>
            <a:r>
              <a:rPr lang="cs-CZ" dirty="0" err="1" smtClean="0"/>
              <a:t>napätia</a:t>
            </a:r>
            <a:r>
              <a:rPr lang="cs-CZ" dirty="0" smtClean="0"/>
              <a:t>(10 </a:t>
            </a:r>
            <a:r>
              <a:rPr lang="cs-CZ" dirty="0" err="1" smtClean="0"/>
              <a:t>voltov</a:t>
            </a:r>
            <a:r>
              <a:rPr lang="cs-CZ" dirty="0" smtClean="0"/>
              <a:t>)</a:t>
            </a:r>
            <a:r>
              <a:rPr lang="cs-CZ" dirty="0" err="1" smtClean="0"/>
              <a:t>zmení</a:t>
            </a:r>
            <a:r>
              <a:rPr lang="cs-CZ" dirty="0" smtClean="0"/>
              <a:t> </a:t>
            </a:r>
            <a:r>
              <a:rPr lang="cs-CZ" dirty="0" err="1" smtClean="0"/>
              <a:t>sa</a:t>
            </a:r>
            <a:r>
              <a:rPr lang="cs-CZ" dirty="0" smtClean="0"/>
              <a:t> </a:t>
            </a:r>
            <a:r>
              <a:rPr lang="cs-CZ" dirty="0"/>
              <a:t>jeho </a:t>
            </a:r>
            <a:r>
              <a:rPr lang="cs-CZ" dirty="0" err="1" smtClean="0"/>
              <a:t>vnútorná</a:t>
            </a:r>
            <a:r>
              <a:rPr lang="cs-CZ" dirty="0" smtClean="0"/>
              <a:t> </a:t>
            </a:r>
            <a:r>
              <a:rPr lang="cs-CZ" dirty="0" err="1" smtClean="0"/>
              <a:t>štruktúra</a:t>
            </a:r>
            <a:r>
              <a:rPr lang="cs-CZ" dirty="0" smtClean="0"/>
              <a:t>. </a:t>
            </a:r>
          </a:p>
          <a:p>
            <a:r>
              <a:rPr lang="cs-CZ" dirty="0" smtClean="0"/>
              <a:t>Molekuly </a:t>
            </a:r>
            <a:r>
              <a:rPr lang="cs-CZ" dirty="0" err="1" smtClean="0"/>
              <a:t>kryštálu</a:t>
            </a:r>
            <a:r>
              <a:rPr lang="cs-CZ" dirty="0" smtClean="0"/>
              <a:t> už </a:t>
            </a:r>
            <a:r>
              <a:rPr lang="cs-CZ" dirty="0" err="1" smtClean="0"/>
              <a:t>nie</a:t>
            </a:r>
            <a:r>
              <a:rPr lang="cs-CZ" dirty="0" smtClean="0"/>
              <a:t> sú </a:t>
            </a:r>
            <a:r>
              <a:rPr lang="cs-CZ" dirty="0" err="1" smtClean="0"/>
              <a:t>vzájomne</a:t>
            </a:r>
            <a:r>
              <a:rPr lang="cs-CZ" dirty="0" smtClean="0"/>
              <a:t> pootočené ale </a:t>
            </a:r>
            <a:r>
              <a:rPr lang="cs-CZ" dirty="0" err="1" smtClean="0"/>
              <a:t>napriamené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Pretože</a:t>
            </a:r>
            <a:r>
              <a:rPr lang="cs-CZ" dirty="0" smtClean="0"/>
              <a:t>  </a:t>
            </a:r>
            <a:r>
              <a:rPr lang="cs-CZ" dirty="0" err="1" smtClean="0"/>
              <a:t>svetlo</a:t>
            </a:r>
            <a:r>
              <a:rPr lang="cs-CZ" dirty="0" smtClean="0"/>
              <a:t> s </a:t>
            </a:r>
            <a:r>
              <a:rPr lang="cs-CZ" dirty="0" err="1" smtClean="0"/>
              <a:t>horizontálnou</a:t>
            </a:r>
            <a:r>
              <a:rPr lang="cs-CZ" dirty="0" smtClean="0"/>
              <a:t> </a:t>
            </a:r>
            <a:r>
              <a:rPr lang="cs-CZ" dirty="0" err="1" smtClean="0"/>
              <a:t>polarizáciou</a:t>
            </a:r>
            <a:r>
              <a:rPr lang="cs-CZ" dirty="0" smtClean="0"/>
              <a:t>  už </a:t>
            </a:r>
            <a:r>
              <a:rPr lang="cs-CZ" dirty="0" err="1" smtClean="0"/>
              <a:t>nemôže</a:t>
            </a:r>
            <a:r>
              <a:rPr lang="cs-CZ" dirty="0" smtClean="0"/>
              <a:t> </a:t>
            </a:r>
            <a:r>
              <a:rPr lang="cs-CZ" dirty="0" err="1" smtClean="0"/>
              <a:t>svoju</a:t>
            </a:r>
            <a:r>
              <a:rPr lang="cs-CZ" dirty="0" smtClean="0"/>
              <a:t> </a:t>
            </a:r>
            <a:r>
              <a:rPr lang="cs-CZ" dirty="0" err="1" smtClean="0"/>
              <a:t>polarizáciu</a:t>
            </a:r>
            <a:r>
              <a:rPr lang="cs-CZ" dirty="0" smtClean="0"/>
              <a:t> </a:t>
            </a:r>
            <a:r>
              <a:rPr lang="cs-CZ" dirty="0" err="1" smtClean="0"/>
              <a:t>zmeniť</a:t>
            </a:r>
            <a:r>
              <a:rPr lang="cs-CZ" dirty="0" smtClean="0"/>
              <a:t> na </a:t>
            </a:r>
            <a:r>
              <a:rPr lang="cs-CZ" dirty="0" err="1" smtClean="0"/>
              <a:t>vertikálnu</a:t>
            </a:r>
            <a:r>
              <a:rPr lang="cs-CZ" dirty="0" smtClean="0"/>
              <a:t> a je zablokované.</a:t>
            </a:r>
          </a:p>
          <a:p>
            <a:r>
              <a:rPr lang="cs-CZ" dirty="0" err="1" smtClean="0"/>
              <a:t>Preto</a:t>
            </a:r>
            <a:r>
              <a:rPr lang="cs-CZ" dirty="0" smtClean="0"/>
              <a:t> display </a:t>
            </a:r>
            <a:r>
              <a:rPr lang="cs-CZ" dirty="0" err="1" smtClean="0"/>
              <a:t>zostáva</a:t>
            </a:r>
            <a:r>
              <a:rPr lang="cs-CZ" dirty="0" smtClean="0"/>
              <a:t> tmavý </a:t>
            </a:r>
          </a:p>
          <a:p>
            <a:pPr lvl="3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27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solidFill>
                  <a:srgbClr val="FFFF00"/>
                </a:solidFill>
              </a:rPr>
              <a:t>Princip  LCD TN</a:t>
            </a:r>
          </a:p>
        </p:txBody>
      </p:sp>
      <p:pic>
        <p:nvPicPr>
          <p:cNvPr id="4099" name="Picture 3" descr="zrak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2205038"/>
            <a:ext cx="5399087" cy="280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9388" y="1196975"/>
            <a:ext cx="27368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00"/>
                </a:solidFill>
              </a:rPr>
              <a:t>Sveteľný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lúč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zo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svetlo</a:t>
            </a:r>
            <a:r>
              <a:rPr lang="cs-CZ" dirty="0" smtClean="0">
                <a:solidFill>
                  <a:srgbClr val="FFFF00"/>
                </a:solidFill>
              </a:rPr>
              <a:t> vodného </a:t>
            </a:r>
            <a:r>
              <a:rPr lang="cs-CZ" dirty="0" err="1" smtClean="0">
                <a:solidFill>
                  <a:srgbClr val="FFFF00"/>
                </a:solidFill>
              </a:rPr>
              <a:t>panela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50825" y="1844675"/>
            <a:ext cx="23764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250825" y="1844675"/>
            <a:ext cx="1584325" cy="1584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79388" y="5300663"/>
            <a:ext cx="2374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00"/>
                </a:solidFill>
              </a:rPr>
              <a:t>Vertikálny</a:t>
            </a:r>
            <a:r>
              <a:rPr lang="cs-CZ" dirty="0" smtClean="0">
                <a:solidFill>
                  <a:srgbClr val="FFFF00"/>
                </a:solidFill>
              </a:rPr>
              <a:t> polarizátor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2771775" y="566102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dirty="0" smtClean="0">
                <a:solidFill>
                  <a:srgbClr val="FFFF00"/>
                </a:solidFill>
              </a:rPr>
              <a:t>Filtry </a:t>
            </a:r>
            <a:r>
              <a:rPr lang="cs-CZ" dirty="0" err="1" smtClean="0">
                <a:solidFill>
                  <a:srgbClr val="FFFF00"/>
                </a:solidFill>
              </a:rPr>
              <a:t>orientácie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851275" y="1412875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dirty="0" smtClean="0">
                <a:solidFill>
                  <a:srgbClr val="FFFF00"/>
                </a:solidFill>
              </a:rPr>
              <a:t>Tekuté </a:t>
            </a:r>
            <a:r>
              <a:rPr lang="cs-CZ" dirty="0" err="1" smtClean="0">
                <a:solidFill>
                  <a:srgbClr val="FFFF00"/>
                </a:solidFill>
              </a:rPr>
              <a:t>kryštály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5580063" y="5373688"/>
            <a:ext cx="273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00"/>
                </a:solidFill>
              </a:rPr>
              <a:t>Horizontálny</a:t>
            </a:r>
            <a:r>
              <a:rPr lang="cs-CZ" dirty="0" smtClean="0">
                <a:solidFill>
                  <a:srgbClr val="FFFF00"/>
                </a:solidFill>
              </a:rPr>
              <a:t> polarizátor</a:t>
            </a: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3924300" y="1773238"/>
            <a:ext cx="165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179388" y="5661025"/>
            <a:ext cx="24479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2843213" y="6021388"/>
            <a:ext cx="194468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5651500" y="5734050"/>
            <a:ext cx="29527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H="1">
            <a:off x="4859338" y="1773238"/>
            <a:ext cx="720725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V="1">
            <a:off x="2627313" y="4508500"/>
            <a:ext cx="288925" cy="1152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 flipV="1">
            <a:off x="3348038" y="4581525"/>
            <a:ext cx="1439862" cy="14398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V="1">
            <a:off x="4787900" y="4508500"/>
            <a:ext cx="576263" cy="15128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H="1" flipV="1">
            <a:off x="6516688" y="4365625"/>
            <a:ext cx="2087562" cy="13668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7524750" y="3213100"/>
            <a:ext cx="1260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00"/>
                </a:solidFill>
              </a:rPr>
              <a:t>Svetlo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prechádza</a:t>
            </a:r>
            <a:endParaRPr lang="cs-CZ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 animBg="1"/>
      <p:bldP spid="4102" grpId="0" animBg="1"/>
      <p:bldP spid="4103" grpId="0"/>
      <p:bldP spid="4104" grpId="0"/>
      <p:bldP spid="4105" grpId="0"/>
      <p:bldP spid="4106" grpId="0"/>
      <p:bldP spid="4107" grpId="0" animBg="1"/>
      <p:bldP spid="4108" grpId="0" animBg="1"/>
      <p:bldP spid="4109" grpId="0" animBg="1"/>
      <p:bldP spid="4110" grpId="0" animBg="1"/>
      <p:bldP spid="4111" grpId="0" animBg="1"/>
      <p:bldP spid="4112" grpId="0" animBg="1"/>
      <p:bldP spid="4113" grpId="0" animBg="1"/>
      <p:bldP spid="4114" grpId="0" animBg="1"/>
      <p:bldP spid="4115" grpId="0" animBg="1"/>
      <p:bldP spid="411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solidFill>
                  <a:srgbClr val="FFFF00"/>
                </a:solidFill>
              </a:rPr>
              <a:t>Princip  LCD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79388" y="1196975"/>
            <a:ext cx="273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00"/>
                </a:solidFill>
              </a:rPr>
              <a:t>Sveteľný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lúč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zo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svetlo</a:t>
            </a:r>
            <a:r>
              <a:rPr lang="cs-CZ" dirty="0" smtClean="0">
                <a:solidFill>
                  <a:srgbClr val="FFFF00"/>
                </a:solidFill>
              </a:rPr>
              <a:t> vodného </a:t>
            </a:r>
            <a:r>
              <a:rPr lang="cs-CZ" dirty="0" err="1" smtClean="0">
                <a:solidFill>
                  <a:srgbClr val="FFFF00"/>
                </a:solidFill>
              </a:rPr>
              <a:t>panela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250825" y="1844675"/>
            <a:ext cx="23764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79388" y="5300663"/>
            <a:ext cx="2374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00"/>
                </a:solidFill>
              </a:rPr>
              <a:t>Vertikálny</a:t>
            </a:r>
            <a:r>
              <a:rPr lang="cs-CZ" dirty="0" smtClean="0">
                <a:solidFill>
                  <a:srgbClr val="FFFF00"/>
                </a:solidFill>
              </a:rPr>
              <a:t> polarizátor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771775" y="566102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dirty="0" smtClean="0">
                <a:solidFill>
                  <a:srgbClr val="FFFF00"/>
                </a:solidFill>
              </a:rPr>
              <a:t>Filtry </a:t>
            </a:r>
            <a:r>
              <a:rPr lang="cs-CZ" dirty="0" err="1" smtClean="0">
                <a:solidFill>
                  <a:srgbClr val="FFFF00"/>
                </a:solidFill>
              </a:rPr>
              <a:t>orientacie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851275" y="1412875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dirty="0" smtClean="0">
                <a:solidFill>
                  <a:srgbClr val="FFFF00"/>
                </a:solidFill>
              </a:rPr>
              <a:t>Tekuté </a:t>
            </a:r>
            <a:r>
              <a:rPr lang="cs-CZ" dirty="0" err="1" smtClean="0">
                <a:solidFill>
                  <a:srgbClr val="FFFF00"/>
                </a:solidFill>
              </a:rPr>
              <a:t>kryštaly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5580063" y="5373688"/>
            <a:ext cx="273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00"/>
                </a:solidFill>
              </a:rPr>
              <a:t>Horizontálny</a:t>
            </a:r>
            <a:r>
              <a:rPr lang="cs-CZ" dirty="0" smtClean="0">
                <a:solidFill>
                  <a:srgbClr val="FFFF00"/>
                </a:solidFill>
              </a:rPr>
              <a:t> polarizátor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924300" y="1773238"/>
            <a:ext cx="165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79388" y="5661025"/>
            <a:ext cx="24479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2843213" y="6021388"/>
            <a:ext cx="194468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5651500" y="5734050"/>
            <a:ext cx="29527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7380288" y="3213100"/>
            <a:ext cx="1584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dirty="0" err="1" smtClean="0">
                <a:solidFill>
                  <a:srgbClr val="FFFF00"/>
                </a:solidFill>
              </a:rPr>
              <a:t>Svetlo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neprechádza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250825" y="1844675"/>
            <a:ext cx="1873250" cy="15128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V="1">
            <a:off x="2627313" y="4437063"/>
            <a:ext cx="360362" cy="12239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H="1" flipV="1">
            <a:off x="3635375" y="4292600"/>
            <a:ext cx="1152525" cy="17287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V="1">
            <a:off x="4787900" y="4365625"/>
            <a:ext cx="576263" cy="16557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H="1" flipV="1">
            <a:off x="6588125" y="4365625"/>
            <a:ext cx="2016125" cy="1368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H="1">
            <a:off x="4787900" y="1773238"/>
            <a:ext cx="792163" cy="719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540" y="2213769"/>
            <a:ext cx="53816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79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 animBg="1"/>
      <p:bldP spid="5125" grpId="0"/>
      <p:bldP spid="5126" grpId="0"/>
      <p:bldP spid="5127" grpId="0"/>
      <p:bldP spid="5128" grpId="0"/>
      <p:bldP spid="5129" grpId="0" animBg="1"/>
      <p:bldP spid="5130" grpId="0" animBg="1"/>
      <p:bldP spid="5131" grpId="0" animBg="1"/>
      <p:bldP spid="5132" grpId="0" animBg="1"/>
      <p:bldP spid="5133" grpId="0"/>
      <p:bldP spid="5135" grpId="0" animBg="1"/>
      <p:bldP spid="5136" grpId="0" animBg="1"/>
      <p:bldP spid="5137" grpId="0" animBg="1"/>
      <p:bldP spid="5138" grpId="0" animBg="1"/>
      <p:bldP spid="5139" grpId="0" animBg="1"/>
      <p:bldP spid="514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k-SK" dirty="0" err="1" smtClean="0">
                <a:solidFill>
                  <a:schemeClr val="bg1"/>
                </a:solidFill>
              </a:rPr>
              <a:t>Gif</a:t>
            </a:r>
            <a:r>
              <a:rPr lang="sk-SK" dirty="0" smtClean="0">
                <a:solidFill>
                  <a:schemeClr val="bg1"/>
                </a:solidFill>
              </a:rPr>
              <a:t> LCD TN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Image result for lcd  monito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68" y="980728"/>
            <a:ext cx="444193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68" y="3714974"/>
            <a:ext cx="4988251" cy="258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0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err="1" smtClean="0">
                <a:solidFill>
                  <a:srgbClr val="FFFF00"/>
                </a:solidFill>
              </a:rPr>
              <a:t>Princíp</a:t>
            </a:r>
            <a:r>
              <a:rPr lang="cs-CZ" dirty="0" smtClean="0">
                <a:solidFill>
                  <a:srgbClr val="FFFF00"/>
                </a:solidFill>
              </a:rPr>
              <a:t> LCD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280" cy="3556992"/>
          </a:xfrm>
        </p:spPr>
        <p:txBody>
          <a:bodyPr/>
          <a:lstStyle/>
          <a:p>
            <a:pPr eaLnBrk="1" hangingPunct="1"/>
            <a:r>
              <a:rPr lang="cs-CZ" sz="2400" dirty="0" err="1" smtClean="0">
                <a:solidFill>
                  <a:schemeClr val="bg1"/>
                </a:solidFill>
              </a:rPr>
              <a:t>Sveteľný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lúč</a:t>
            </a:r>
            <a:r>
              <a:rPr lang="cs-CZ" sz="2400" dirty="0" smtClean="0">
                <a:solidFill>
                  <a:schemeClr val="bg1"/>
                </a:solidFill>
              </a:rPr>
              <a:t> dopadá na </a:t>
            </a:r>
            <a:r>
              <a:rPr lang="cs-CZ" sz="2400" dirty="0" err="1" smtClean="0">
                <a:solidFill>
                  <a:schemeClr val="bg1"/>
                </a:solidFill>
              </a:rPr>
              <a:t>vertikálny</a:t>
            </a:r>
            <a:r>
              <a:rPr lang="cs-CZ" sz="2400" dirty="0" smtClean="0">
                <a:solidFill>
                  <a:schemeClr val="bg1"/>
                </a:solidFill>
              </a:rPr>
              <a:t> polarizátor,</a:t>
            </a:r>
          </a:p>
          <a:p>
            <a:pPr eaLnBrk="1" hangingPunct="1"/>
            <a:r>
              <a:rPr lang="cs-CZ" sz="2400" dirty="0" smtClean="0">
                <a:solidFill>
                  <a:schemeClr val="bg1"/>
                </a:solidFill>
              </a:rPr>
              <a:t> ten </a:t>
            </a:r>
            <a:r>
              <a:rPr lang="cs-CZ" sz="2400" dirty="0" err="1" smtClean="0">
                <a:solidFill>
                  <a:schemeClr val="bg1"/>
                </a:solidFill>
              </a:rPr>
              <a:t>prepustí</a:t>
            </a:r>
            <a:r>
              <a:rPr lang="cs-CZ" sz="2400" dirty="0" smtClean="0">
                <a:solidFill>
                  <a:schemeClr val="bg1"/>
                </a:solidFill>
              </a:rPr>
              <a:t> len </a:t>
            </a:r>
            <a:r>
              <a:rPr lang="cs-CZ" sz="2400" dirty="0" err="1" smtClean="0">
                <a:solidFill>
                  <a:schemeClr val="bg1"/>
                </a:solidFill>
              </a:rPr>
              <a:t>svetlo</a:t>
            </a:r>
            <a:r>
              <a:rPr lang="cs-CZ" sz="2400" dirty="0" smtClean="0">
                <a:solidFill>
                  <a:schemeClr val="bg1"/>
                </a:solidFill>
              </a:rPr>
              <a:t> polarizované </a:t>
            </a:r>
            <a:r>
              <a:rPr lang="cs-CZ" sz="2400" dirty="0" err="1" smtClean="0">
                <a:solidFill>
                  <a:schemeClr val="bg1"/>
                </a:solidFill>
              </a:rPr>
              <a:t>vo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vertikálnej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rovine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chemeClr val="bg1"/>
                </a:solidFill>
              </a:rPr>
              <a:t>Medzi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orientačnými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filtrami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sa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nachádzajú</a:t>
            </a:r>
            <a:r>
              <a:rPr lang="cs-CZ" sz="2400" dirty="0" smtClean="0">
                <a:solidFill>
                  <a:schemeClr val="bg1"/>
                </a:solidFill>
              </a:rPr>
              <a:t> tekuté </a:t>
            </a:r>
            <a:r>
              <a:rPr lang="cs-CZ" sz="2400" dirty="0" err="1" smtClean="0">
                <a:solidFill>
                  <a:schemeClr val="bg1"/>
                </a:solidFill>
              </a:rPr>
              <a:t>kryštaly</a:t>
            </a:r>
            <a:r>
              <a:rPr lang="cs-CZ" sz="2400" dirty="0" smtClean="0">
                <a:solidFill>
                  <a:schemeClr val="bg1"/>
                </a:solidFill>
              </a:rPr>
              <a:t>, </a:t>
            </a:r>
          </a:p>
          <a:p>
            <a:pPr eaLnBrk="1" hangingPunct="1"/>
            <a:r>
              <a:rPr lang="cs-CZ" sz="2400" dirty="0" err="1" smtClean="0">
                <a:solidFill>
                  <a:schemeClr val="bg1"/>
                </a:solidFill>
              </a:rPr>
              <a:t>Tie</a:t>
            </a:r>
            <a:r>
              <a:rPr lang="cs-CZ" sz="2400" dirty="0" smtClean="0">
                <a:solidFill>
                  <a:schemeClr val="bg1"/>
                </a:solidFill>
              </a:rPr>
              <a:t> sú  krajních polohách </a:t>
            </a:r>
            <a:r>
              <a:rPr lang="cs-CZ" sz="2400" dirty="0" err="1" smtClean="0">
                <a:solidFill>
                  <a:schemeClr val="bg1"/>
                </a:solidFill>
              </a:rPr>
              <a:t>vzájone</a:t>
            </a:r>
            <a:r>
              <a:rPr lang="cs-CZ" sz="2400" dirty="0" smtClean="0">
                <a:solidFill>
                  <a:schemeClr val="bg1"/>
                </a:solidFill>
              </a:rPr>
              <a:t> pootočené tak, jako  to </a:t>
            </a:r>
            <a:r>
              <a:rPr lang="cs-CZ" sz="2400" dirty="0" err="1" smtClean="0">
                <a:solidFill>
                  <a:schemeClr val="bg1"/>
                </a:solidFill>
              </a:rPr>
              <a:t>vymedzujú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tieto</a:t>
            </a:r>
            <a:r>
              <a:rPr lang="cs-CZ" sz="2400" dirty="0" smtClean="0">
                <a:solidFill>
                  <a:schemeClr val="bg1"/>
                </a:solidFill>
              </a:rPr>
              <a:t> filtre</a:t>
            </a:r>
          </a:p>
          <a:p>
            <a:pPr eaLnBrk="1" hangingPunct="1"/>
            <a:r>
              <a:rPr lang="cs-CZ" sz="2400" dirty="0" smtClean="0">
                <a:solidFill>
                  <a:schemeClr val="bg1"/>
                </a:solidFill>
              </a:rPr>
              <a:t>Na výstupe druhého </a:t>
            </a:r>
            <a:r>
              <a:rPr lang="cs-CZ" sz="2400" dirty="0" err="1" smtClean="0">
                <a:solidFill>
                  <a:schemeClr val="bg1"/>
                </a:solidFill>
              </a:rPr>
              <a:t>filtra</a:t>
            </a:r>
            <a:r>
              <a:rPr lang="cs-CZ" sz="2400" dirty="0" smtClean="0">
                <a:solidFill>
                  <a:schemeClr val="bg1"/>
                </a:solidFill>
              </a:rPr>
              <a:t> je </a:t>
            </a:r>
            <a:r>
              <a:rPr lang="cs-CZ" sz="2400" dirty="0" err="1" smtClean="0">
                <a:solidFill>
                  <a:schemeClr val="bg1"/>
                </a:solidFill>
              </a:rPr>
              <a:t>svetlo</a:t>
            </a:r>
            <a:r>
              <a:rPr lang="cs-CZ" sz="2400" dirty="0" smtClean="0">
                <a:solidFill>
                  <a:schemeClr val="bg1"/>
                </a:solidFill>
              </a:rPr>
              <a:t> otočené o 90</a:t>
            </a:r>
            <a:r>
              <a:rPr lang="cs-CZ" sz="2400" baseline="30000" dirty="0" smtClean="0">
                <a:solidFill>
                  <a:schemeClr val="bg1"/>
                </a:solidFill>
              </a:rPr>
              <a:t>o</a:t>
            </a:r>
            <a:r>
              <a:rPr lang="cs-CZ" sz="2400" dirty="0" smtClean="0">
                <a:solidFill>
                  <a:schemeClr val="bg1"/>
                </a:solidFill>
              </a:rPr>
              <a:t> a </a:t>
            </a:r>
            <a:r>
              <a:rPr lang="cs-CZ" sz="2400" dirty="0" err="1" smtClean="0">
                <a:solidFill>
                  <a:schemeClr val="bg1"/>
                </a:solidFill>
              </a:rPr>
              <a:t>prechádza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horizontálným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filtrom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dirty="0" smtClean="0">
                <a:solidFill>
                  <a:schemeClr val="bg1"/>
                </a:solidFill>
              </a:rPr>
              <a:t>V </a:t>
            </a:r>
            <a:r>
              <a:rPr lang="cs-CZ" sz="2400" dirty="0" err="1" smtClean="0">
                <a:solidFill>
                  <a:schemeClr val="bg1"/>
                </a:solidFill>
              </a:rPr>
              <a:t>kľudovomm</a:t>
            </a:r>
            <a:r>
              <a:rPr lang="cs-CZ" sz="2400" dirty="0" smtClean="0">
                <a:solidFill>
                  <a:schemeClr val="bg1"/>
                </a:solidFill>
              </a:rPr>
              <a:t> stav displej </a:t>
            </a:r>
            <a:r>
              <a:rPr lang="cs-CZ" sz="2400" dirty="0" err="1" smtClean="0">
                <a:solidFill>
                  <a:schemeClr val="bg1"/>
                </a:solidFill>
              </a:rPr>
              <a:t>svietí</a:t>
            </a:r>
            <a:r>
              <a:rPr lang="cs-CZ" sz="24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AutoShape 2" descr="Výsledok obrazu pre LCD disple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4" name="Picture 4" descr="Výsledok obrazu pre LCD displ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60" y="4797152"/>
            <a:ext cx="3960440" cy="179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Princip LCD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/>
                </a:solidFill>
              </a:rPr>
              <a:t>Po </a:t>
            </a:r>
            <a:r>
              <a:rPr lang="cs-CZ" sz="2400" dirty="0" err="1" smtClean="0">
                <a:solidFill>
                  <a:schemeClr val="bg1"/>
                </a:solidFill>
              </a:rPr>
              <a:t>pripojení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striedavého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napätia</a:t>
            </a:r>
            <a:r>
              <a:rPr lang="cs-CZ" sz="2400" dirty="0" smtClean="0">
                <a:solidFill>
                  <a:schemeClr val="bg1"/>
                </a:solidFill>
              </a:rPr>
              <a:t> na elektrody na </a:t>
            </a:r>
            <a:r>
              <a:rPr lang="cs-CZ" sz="2400" dirty="0" err="1" smtClean="0">
                <a:solidFill>
                  <a:schemeClr val="bg1"/>
                </a:solidFill>
              </a:rPr>
              <a:t>polarizátoroch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sa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zmení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vnútorná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štruktúra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dirty="0" smtClean="0">
                <a:solidFill>
                  <a:schemeClr val="bg1"/>
                </a:solidFill>
              </a:rPr>
              <a:t>Molekuly </a:t>
            </a:r>
            <a:r>
              <a:rPr lang="cs-CZ" sz="2400" dirty="0" err="1" smtClean="0">
                <a:solidFill>
                  <a:schemeClr val="bg1"/>
                </a:solidFill>
              </a:rPr>
              <a:t>kryštala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sa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zhodne</a:t>
            </a:r>
            <a:r>
              <a:rPr lang="cs-CZ" sz="2400" dirty="0" smtClean="0">
                <a:solidFill>
                  <a:schemeClr val="bg1"/>
                </a:solidFill>
              </a:rPr>
              <a:t>  </a:t>
            </a:r>
            <a:r>
              <a:rPr lang="cs-CZ" sz="2400" dirty="0" err="1" smtClean="0">
                <a:solidFill>
                  <a:schemeClr val="bg1"/>
                </a:solidFill>
              </a:rPr>
              <a:t>zorientujú</a:t>
            </a:r>
            <a:r>
              <a:rPr lang="cs-CZ" sz="2400" dirty="0" smtClean="0">
                <a:solidFill>
                  <a:schemeClr val="bg1"/>
                </a:solidFill>
              </a:rPr>
              <a:t> a </a:t>
            </a:r>
            <a:r>
              <a:rPr lang="cs-CZ" sz="2400" dirty="0" err="1" smtClean="0">
                <a:solidFill>
                  <a:schemeClr val="bg1"/>
                </a:solidFill>
              </a:rPr>
              <a:t>prestanú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meniť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polarizáciu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prechádzajúceho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svetla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chemeClr val="bg1"/>
                </a:solidFill>
              </a:rPr>
              <a:t>Svetlený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lúč</a:t>
            </a:r>
            <a:r>
              <a:rPr lang="cs-CZ" sz="2400" dirty="0" smtClean="0">
                <a:solidFill>
                  <a:schemeClr val="bg1"/>
                </a:solidFill>
              </a:rPr>
              <a:t> je na </a:t>
            </a:r>
            <a:r>
              <a:rPr lang="cs-CZ" sz="2400" dirty="0" err="1" smtClean="0">
                <a:solidFill>
                  <a:schemeClr val="bg1"/>
                </a:solidFill>
              </a:rPr>
              <a:t>horizontálnom</a:t>
            </a:r>
            <a:r>
              <a:rPr lang="cs-CZ" sz="2400" dirty="0" smtClean="0">
                <a:solidFill>
                  <a:schemeClr val="bg1"/>
                </a:solidFill>
              </a:rPr>
              <a:t> filtre zablokovaný – displej </a:t>
            </a:r>
            <a:r>
              <a:rPr lang="cs-CZ" sz="2400" dirty="0" err="1" smtClean="0">
                <a:solidFill>
                  <a:schemeClr val="bg1"/>
                </a:solidFill>
              </a:rPr>
              <a:t>nesvietí</a:t>
            </a:r>
            <a:r>
              <a:rPr lang="cs-CZ" sz="24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/>
            <a:r>
              <a:rPr lang="cs-CZ" sz="2400" dirty="0" err="1" smtClean="0">
                <a:solidFill>
                  <a:schemeClr val="bg1"/>
                </a:solidFill>
              </a:rPr>
              <a:t>Zmenou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napätia</a:t>
            </a:r>
            <a:r>
              <a:rPr lang="cs-CZ" sz="2400" dirty="0" smtClean="0">
                <a:solidFill>
                  <a:schemeClr val="bg1"/>
                </a:solidFill>
              </a:rPr>
              <a:t> na</a:t>
            </a:r>
          </a:p>
          <a:p>
            <a:pPr marL="0" indent="0" eaLnBrk="1" hangingPunct="1">
              <a:buNone/>
            </a:pP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         elektrodách</a:t>
            </a:r>
          </a:p>
          <a:p>
            <a:pPr eaLnBrk="1" hangingPunct="1"/>
            <a:r>
              <a:rPr lang="cs-CZ" sz="2400" dirty="0" smtClean="0">
                <a:solidFill>
                  <a:schemeClr val="bg1"/>
                </a:solidFill>
              </a:rPr>
              <a:t> 	</a:t>
            </a:r>
            <a:r>
              <a:rPr lang="cs-CZ" sz="2400" dirty="0" err="1" smtClean="0">
                <a:solidFill>
                  <a:schemeClr val="bg1"/>
                </a:solidFill>
              </a:rPr>
              <a:t>sa</a:t>
            </a:r>
            <a:r>
              <a:rPr lang="cs-CZ" sz="2400" dirty="0" smtClean="0">
                <a:solidFill>
                  <a:schemeClr val="bg1"/>
                </a:solidFill>
              </a:rPr>
              <a:t> dá </a:t>
            </a:r>
            <a:r>
              <a:rPr lang="cs-CZ" sz="2400" dirty="0" err="1" smtClean="0">
                <a:solidFill>
                  <a:schemeClr val="bg1"/>
                </a:solidFill>
              </a:rPr>
              <a:t>riadiť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množstvo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cs-CZ" sz="2400" dirty="0" smtClean="0">
                <a:solidFill>
                  <a:schemeClr val="bg1"/>
                </a:solidFill>
              </a:rPr>
              <a:t>       </a:t>
            </a:r>
            <a:r>
              <a:rPr lang="cs-CZ" sz="2400" dirty="0" err="1" smtClean="0">
                <a:solidFill>
                  <a:schemeClr val="bg1"/>
                </a:solidFill>
              </a:rPr>
              <a:t>prepúštaného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svetla</a:t>
            </a:r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800" dirty="0" smtClean="0">
                <a:solidFill>
                  <a:schemeClr val="bg1"/>
                </a:solidFill>
              </a:rPr>
              <a:t>     - jasu</a:t>
            </a:r>
          </a:p>
        </p:txBody>
      </p:sp>
      <p:pic>
        <p:nvPicPr>
          <p:cNvPr id="16388" name="Picture 4" descr="Výsledok obrazu pre lcd monitor princíp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4005604" cy="225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2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Technický">
  <a:themeElements>
    <a:clrScheme name="Technický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Technický">
  <a:themeElements>
    <a:clrScheme name="Technický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Technický">
  <a:themeElements>
    <a:clrScheme name="Technický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Technický">
  <a:themeElements>
    <a:clrScheme name="Technický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Body">
  <a:themeElements>
    <a:clrScheme name="Body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Bo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ody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dy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dy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dy">
  <a:themeElements>
    <a:clrScheme name="Body 5">
      <a:dk1>
        <a:srgbClr val="5B5E52"/>
      </a:dk1>
      <a:lt1>
        <a:srgbClr val="FFFFFF"/>
      </a:lt1>
      <a:dk2>
        <a:srgbClr val="686B5D"/>
      </a:dk2>
      <a:lt2>
        <a:srgbClr val="CCD5C7"/>
      </a:lt2>
      <a:accent1>
        <a:srgbClr val="809EA8"/>
      </a:accent1>
      <a:accent2>
        <a:srgbClr val="4F5147"/>
      </a:accent2>
      <a:accent3>
        <a:srgbClr val="B9BAB6"/>
      </a:accent3>
      <a:accent4>
        <a:srgbClr val="DADADA"/>
      </a:accent4>
      <a:accent5>
        <a:srgbClr val="C0CCD1"/>
      </a:accent5>
      <a:accent6>
        <a:srgbClr val="47493F"/>
      </a:accent6>
      <a:hlink>
        <a:srgbClr val="AAA854"/>
      </a:hlink>
      <a:folHlink>
        <a:srgbClr val="E1D09F"/>
      </a:folHlink>
    </a:clrScheme>
    <a:fontScheme name="Bo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ody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dy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dy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ody">
  <a:themeElements>
    <a:clrScheme name="Body 5">
      <a:dk1>
        <a:srgbClr val="5B5E52"/>
      </a:dk1>
      <a:lt1>
        <a:srgbClr val="FFFFFF"/>
      </a:lt1>
      <a:dk2>
        <a:srgbClr val="686B5D"/>
      </a:dk2>
      <a:lt2>
        <a:srgbClr val="CCD5C7"/>
      </a:lt2>
      <a:accent1>
        <a:srgbClr val="809EA8"/>
      </a:accent1>
      <a:accent2>
        <a:srgbClr val="4F5147"/>
      </a:accent2>
      <a:accent3>
        <a:srgbClr val="B9BAB6"/>
      </a:accent3>
      <a:accent4>
        <a:srgbClr val="DADADA"/>
      </a:accent4>
      <a:accent5>
        <a:srgbClr val="C0CCD1"/>
      </a:accent5>
      <a:accent6>
        <a:srgbClr val="47493F"/>
      </a:accent6>
      <a:hlink>
        <a:srgbClr val="AAA854"/>
      </a:hlink>
      <a:folHlink>
        <a:srgbClr val="E1D09F"/>
      </a:folHlink>
    </a:clrScheme>
    <a:fontScheme name="Bo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ody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dy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dy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Verv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řpyt">
  <a:themeElements>
    <a:clrScheme name="Třpyt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Třpy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řpyt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řpyt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řpyt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B21-OP-STROJ-STE-MAR-U-1-011">
  <a:themeElements>
    <a:clrScheme name="Vlastní 20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Technický">
  <a:themeElements>
    <a:clrScheme name="Technický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4289</TotalTime>
  <Words>4275</Words>
  <Application>Microsoft Office PowerPoint</Application>
  <PresentationFormat>Prezentácia na obrazovke (4:3)</PresentationFormat>
  <Paragraphs>1086</Paragraphs>
  <Slides>193</Slides>
  <Notes>8</Notes>
  <HiddenSlides>0</HiddenSlides>
  <MMClips>0</MMClips>
  <ScaleCrop>false</ScaleCrop>
  <HeadingPairs>
    <vt:vector size="6" baseType="variant">
      <vt:variant>
        <vt:lpstr>Motív</vt:lpstr>
      </vt:variant>
      <vt:variant>
        <vt:i4>17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193</vt:i4>
      </vt:variant>
    </vt:vector>
  </HeadingPairs>
  <TitlesOfParts>
    <vt:vector size="211" baseType="lpstr">
      <vt:lpstr>Motív Office</vt:lpstr>
      <vt:lpstr>Body</vt:lpstr>
      <vt:lpstr>1_Body</vt:lpstr>
      <vt:lpstr>Predvolený návrh</vt:lpstr>
      <vt:lpstr>1_Výchozí návrh</vt:lpstr>
      <vt:lpstr>Verve</vt:lpstr>
      <vt:lpstr>Třpyt</vt:lpstr>
      <vt:lpstr>OB21-OP-STROJ-STE-MAR-U-1-011</vt:lpstr>
      <vt:lpstr>2_Technický</vt:lpstr>
      <vt:lpstr>3_Technický</vt:lpstr>
      <vt:lpstr>4_Technický</vt:lpstr>
      <vt:lpstr>5_Technický</vt:lpstr>
      <vt:lpstr>7_Technický</vt:lpstr>
      <vt:lpstr>2_Body</vt:lpstr>
      <vt:lpstr>Metro</vt:lpstr>
      <vt:lpstr>8_Metro</vt:lpstr>
      <vt:lpstr>1_Motív Office</vt:lpstr>
      <vt:lpstr>Microsoft Word Picture</vt:lpstr>
      <vt:lpstr>Výcuc z grafického hardwaru</vt:lpstr>
      <vt:lpstr>Zobrazovacie zariadenia počítača</vt:lpstr>
      <vt:lpstr>Zobrazovacie  zariadenia</vt:lpstr>
      <vt:lpstr>Základný  hardware počítača</vt:lpstr>
      <vt:lpstr>CPU a GPU</vt:lpstr>
      <vt:lpstr>Grafická karta – prevedenie</vt:lpstr>
      <vt:lpstr>Písomka 27.3.2018</vt:lpstr>
      <vt:lpstr>VYHODNOTENIE</vt:lpstr>
      <vt:lpstr>Umiestnenie grafiky na doske</vt:lpstr>
      <vt:lpstr>Prezentácia programu PowerPoint</vt:lpstr>
      <vt:lpstr>Prezentácia programu PowerPoint</vt:lpstr>
      <vt:lpstr>Grafická karta</vt:lpstr>
      <vt:lpstr>Prezentácia programu PowerPoint</vt:lpstr>
      <vt:lpstr>Chladenie vodným blokom</vt:lpstr>
      <vt:lpstr>Chladenie vodným blokom</vt:lpstr>
      <vt:lpstr>Chladenie grafického procesora</vt:lpstr>
      <vt:lpstr>Detail chladenia prvkov  počítača</vt:lpstr>
      <vt:lpstr>Zapínanie chladenia</vt:lpstr>
      <vt:lpstr>Prezentácia programu PowerPoint</vt:lpstr>
      <vt:lpstr>Znakový režim</vt:lpstr>
      <vt:lpstr>Výrobca </vt:lpstr>
      <vt:lpstr>Prezentácia programu PowerPoint</vt:lpstr>
      <vt:lpstr>Prezentácia programu PowerPoint</vt:lpstr>
      <vt:lpstr>Najpoužívanejšie rozlíšenia</vt:lpstr>
      <vt:lpstr>Integrovaná grafická karta</vt:lpstr>
      <vt:lpstr>Integrovaná grafika s rozdielnou alokáciou pamäte</vt:lpstr>
      <vt:lpstr>MICROARCHITECTURE  SKYLAKE-integrovaná grafika</vt:lpstr>
      <vt:lpstr>Riešenie OPTIMUS</vt:lpstr>
      <vt:lpstr>Povolená virtuálna pamäť pre vyhradenú grafickú kartu(vypnutie externej grafiky)</vt:lpstr>
      <vt:lpstr>Externá grafická karta</vt:lpstr>
      <vt:lpstr>Prezentácia programu PowerPoint</vt:lpstr>
      <vt:lpstr>Časti grafických kariet</vt:lpstr>
      <vt:lpstr>Montáž grafickej karty</vt:lpstr>
      <vt:lpstr>Prezentácia programu PowerPoint</vt:lpstr>
      <vt:lpstr>Komponenty grafickej karty</vt:lpstr>
      <vt:lpstr>Popis komponentov grafickej karty</vt:lpstr>
      <vt:lpstr>Grafický procesor-GPU </vt:lpstr>
      <vt:lpstr>Viacprocesorový  GPU</vt:lpstr>
      <vt:lpstr>Dvojprocesorová grafická karta</vt:lpstr>
      <vt:lpstr>Prezentácia programu PowerPoint</vt:lpstr>
      <vt:lpstr>Multiprocesorová grafika</vt:lpstr>
      <vt:lpstr>Prezentácia programu PowerPoint</vt:lpstr>
      <vt:lpstr> RAMDAC :</vt:lpstr>
      <vt:lpstr>Digitálno- analógový prevodník s binárne váženým odporom 4 bitový</vt:lpstr>
      <vt:lpstr>Pamäť pre grafiku</vt:lpstr>
      <vt:lpstr>Pamäť pre grafiku</vt:lpstr>
      <vt:lpstr>Obrazový pamäťový priestor Počítača</vt:lpstr>
      <vt:lpstr>Prezentácia programu PowerPoint</vt:lpstr>
      <vt:lpstr>KDE JE VIDEO RAM-ka?</vt:lpstr>
      <vt:lpstr>Organizácia pamäťového priestoru počítača</vt:lpstr>
      <vt:lpstr>Organizácia pamäťového priestoru podľa adries</vt:lpstr>
      <vt:lpstr>Ovládače </vt:lpstr>
      <vt:lpstr>Prezentácia programu PowerPoint</vt:lpstr>
      <vt:lpstr>Parametre</vt:lpstr>
      <vt:lpstr>Parametre</vt:lpstr>
      <vt:lpstr>Prezentácia programu PowerPoint</vt:lpstr>
      <vt:lpstr>Formáty grafických súborov</vt:lpstr>
      <vt:lpstr>DRUHY DISPLAYOV</vt:lpstr>
      <vt:lpstr>MONITORY</vt:lpstr>
      <vt:lpstr>ODKAZY NA MONITORY</vt:lpstr>
      <vt:lpstr>CRT MONITORY</vt:lpstr>
      <vt:lpstr>CRT( Cathode Ray Tube)-Katódová obrazovka </vt:lpstr>
      <vt:lpstr>Monitor typu CRT</vt:lpstr>
      <vt:lpstr>Crt monitor</vt:lpstr>
      <vt:lpstr>Animácia lúča  CRT</vt:lpstr>
      <vt:lpstr>Prezentácia programu PowerPoint</vt:lpstr>
      <vt:lpstr>Typy farevných monitorov</vt:lpstr>
      <vt:lpstr>Výhody a nevýhody CRT</vt:lpstr>
      <vt:lpstr>Výhody a nevýhody CRT</vt:lpstr>
      <vt:lpstr>PaRAmetre CRT monitorov</vt:lpstr>
      <vt:lpstr>PaRAmetre CRT monitorov</vt:lpstr>
      <vt:lpstr>PaRAmetre CRT monitorov</vt:lpstr>
      <vt:lpstr>CRT monitor Hyundai Q770 </vt:lpstr>
      <vt:lpstr>CRT vs LCD</vt:lpstr>
      <vt:lpstr>LCD monitor</vt:lpstr>
      <vt:lpstr>Oblasti použitia LCD technológie</vt:lpstr>
      <vt:lpstr>LCD displaye</vt:lpstr>
      <vt:lpstr>Parametre LCD monitorov I.</vt:lpstr>
      <vt:lpstr>Parametre LCD monitorov II.</vt:lpstr>
      <vt:lpstr>Parametre LCD monitorov III.</vt:lpstr>
      <vt:lpstr>Parametre LCD monitorov IV.</vt:lpstr>
      <vt:lpstr>Parametre LCD monitorov V.</vt:lpstr>
      <vt:lpstr>Parametre LCD monitorov VI.</vt:lpstr>
      <vt:lpstr>Parametre LCD monitorov VII.</vt:lpstr>
      <vt:lpstr>Parametre LCD monitorov VIII.</vt:lpstr>
      <vt:lpstr>Parametre LCD monitorov IX.</vt:lpstr>
      <vt:lpstr>Prezentácia programu PowerPoint</vt:lpstr>
      <vt:lpstr>Výhody a nevýhody   LCD</vt:lpstr>
      <vt:lpstr>          Delenie  LCD monitorov</vt:lpstr>
      <vt:lpstr>LCD Technológia</vt:lpstr>
      <vt:lpstr>Prezentácia programu PowerPoint</vt:lpstr>
      <vt:lpstr>Display  – LCD (liquid crystal display)</vt:lpstr>
      <vt:lpstr>Display - LCD</vt:lpstr>
      <vt:lpstr>Display - LCD</vt:lpstr>
      <vt:lpstr>Princip  LCD TN</vt:lpstr>
      <vt:lpstr>Princip  LCD</vt:lpstr>
      <vt:lpstr>Gif LCD TN</vt:lpstr>
      <vt:lpstr>Princíp LCD</vt:lpstr>
      <vt:lpstr>Princip LCD</vt:lpstr>
      <vt:lpstr>Princíp LCD</vt:lpstr>
      <vt:lpstr>TN LCD monitory-jeden pixel</vt:lpstr>
      <vt:lpstr>Passive Matrix Display</vt:lpstr>
      <vt:lpstr>Active VS. Passive Display</vt:lpstr>
      <vt:lpstr>Konštrukcia pasívneho pixelu LCD</vt:lpstr>
      <vt:lpstr>Prezentácia programu PowerPoint</vt:lpstr>
      <vt:lpstr>Princíp  LCD TFT</vt:lpstr>
      <vt:lpstr>Prezentácia programu PowerPoint</vt:lpstr>
      <vt:lpstr>Prezentácia programu PowerPoint</vt:lpstr>
      <vt:lpstr>Aktívna matica</vt:lpstr>
      <vt:lpstr>LCD </vt:lpstr>
      <vt:lpstr>Aktívna matica</vt:lpstr>
      <vt:lpstr>Výrobcovia LCD</vt:lpstr>
      <vt:lpstr>Prezentácia programu PowerPoint</vt:lpstr>
      <vt:lpstr>PaRAmetre CRT monitorov</vt:lpstr>
      <vt:lpstr>ŠTANDARDNÉ ROZLÍŠENIA MONITOROV</vt:lpstr>
      <vt:lpstr>Ako vybrať monitor</vt:lpstr>
      <vt:lpstr>Príklad výberu LCD monitora pre kancelárske Aplikácie</vt:lpstr>
      <vt:lpstr>Prezentácia programu PowerPoint</vt:lpstr>
      <vt:lpstr>TEChnologia LCD LED</vt:lpstr>
      <vt:lpstr>Herné monitory</vt:lpstr>
      <vt:lpstr>Ako vybrať herný monitor? </vt:lpstr>
      <vt:lpstr>Príklad výberu LCD monitora pre  Hry</vt:lpstr>
      <vt:lpstr>Príklad výberu LCD monitora pre  Hry</vt:lpstr>
      <vt:lpstr>Príklad výberu LCD monitora pre  Hry</vt:lpstr>
      <vt:lpstr>Príklad výberu LCD monitora pre  Hry</vt:lpstr>
      <vt:lpstr>A čo takto tento monitor?</vt:lpstr>
      <vt:lpstr>ASUS MG279Q, 27" WQHD,Free sync, 100% RGB, piovt, repro, </vt:lpstr>
      <vt:lpstr>Monitory LCD</vt:lpstr>
      <vt:lpstr>LCD monitory všetky</vt:lpstr>
      <vt:lpstr>Druhy LCD</vt:lpstr>
      <vt:lpstr>Ako pracuje LCD video</vt:lpstr>
      <vt:lpstr>Rozdelenie LCD monitorov</vt:lpstr>
      <vt:lpstr>TFT Monitors </vt:lpstr>
      <vt:lpstr>TFT Monitors</vt:lpstr>
      <vt:lpstr>TFT</vt:lpstr>
      <vt:lpstr>TFT</vt:lpstr>
      <vt:lpstr>Monitor TFT</vt:lpstr>
      <vt:lpstr>LCD </vt:lpstr>
      <vt:lpstr>TN LCD monitory</vt:lpstr>
      <vt:lpstr>TN </vt:lpstr>
      <vt:lpstr>LCD monitor IPS </vt:lpstr>
      <vt:lpstr>LCD IPS a TN</vt:lpstr>
      <vt:lpstr>LCD monitor IPS </vt:lpstr>
      <vt:lpstr>VA LCD monitory</vt:lpstr>
      <vt:lpstr>Porovnanie TN vs.IPS</vt:lpstr>
      <vt:lpstr>VA monitor</vt:lpstr>
      <vt:lpstr>Prezentácia programu PowerPoint</vt:lpstr>
      <vt:lpstr>Prezentácia programu PowerPoint</vt:lpstr>
      <vt:lpstr>Porovnanie</vt:lpstr>
      <vt:lpstr>Porovnanie VA s panelmi IPS a TN </vt:lpstr>
      <vt:lpstr>Porovnanie VA s panelmi IPS a TN </vt:lpstr>
      <vt:lpstr>OLED</vt:lpstr>
      <vt:lpstr>Monitors: OLED</vt:lpstr>
      <vt:lpstr>In-Plane Switching technológie(IPS)</vt:lpstr>
      <vt:lpstr>In-Plane Switching technológie(IPS)</vt:lpstr>
      <vt:lpstr>Porovnanie VA ,IPS,tn</vt:lpstr>
      <vt:lpstr>Porovnanie TN a IPS</vt:lpstr>
      <vt:lpstr>Prezentácia programu PowerPoint</vt:lpstr>
      <vt:lpstr>Parametre monitorov</vt:lpstr>
      <vt:lpstr>Notebooky</vt:lpstr>
      <vt:lpstr>ergonómia</vt:lpstr>
      <vt:lpstr>Slovník pojmov – monitory </vt:lpstr>
      <vt:lpstr>Ako vyberať LCD monitory</vt:lpstr>
      <vt:lpstr>Ako vyberať LCD monitory</vt:lpstr>
      <vt:lpstr>OLED technológia Organic Light Emitting Diode"</vt:lpstr>
      <vt:lpstr>Rozdelenie OLED monitorov</vt:lpstr>
      <vt:lpstr>Výhody OLED technológie: </vt:lpstr>
      <vt:lpstr>Ako funguje OLED?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Monitors: Resolution</vt:lpstr>
      <vt:lpstr>Čo je plazma?</vt:lpstr>
      <vt:lpstr>Obrazovky – Plazma - PD</vt:lpstr>
      <vt:lpstr>Obrazovky – Plazma - PD</vt:lpstr>
      <vt:lpstr>Výhody a nevýhody - PD</vt:lpstr>
      <vt:lpstr>Prezentácia programu PowerPoint</vt:lpstr>
      <vt:lpstr>PLASMA</vt:lpstr>
      <vt:lpstr>Prezentácia programu PowerPoint</vt:lpstr>
      <vt:lpstr>Prezentácia programu PowerPoint</vt:lpstr>
      <vt:lpstr>QLED-Quantum Dot LED.(QD) </vt:lpstr>
      <vt:lpstr>QLED-Quantum Dot LED.(QD) </vt:lpstr>
      <vt:lpstr>QDTV</vt:lpstr>
      <vt:lpstr>QLED TV</vt:lpstr>
      <vt:lpstr> Gigantický displej NVIDIA BFGD       (Big Format Gaming Display) </vt:lpstr>
      <vt:lpstr> Gigantický displej NVIDIA BFGD       (Big Format Gaming Display) </vt:lpstr>
      <vt:lpstr>Rozdiely medzi štandardmi</vt:lpstr>
      <vt:lpstr>8K monitory</vt:lpstr>
      <vt:lpstr>Toto neviem čo je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Výcuc z grafického hardwaru</dc:title>
  <dc:creator>učitel</dc:creator>
  <cp:lastModifiedBy>PC</cp:lastModifiedBy>
  <cp:revision>357</cp:revision>
  <dcterms:created xsi:type="dcterms:W3CDTF">2018-01-29T12:37:00Z</dcterms:created>
  <dcterms:modified xsi:type="dcterms:W3CDTF">2018-03-26T11:28:15Z</dcterms:modified>
</cp:coreProperties>
</file>