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8" r:id="rId3"/>
    <p:sldId id="260" r:id="rId4"/>
    <p:sldId id="262" r:id="rId5"/>
    <p:sldId id="263" r:id="rId6"/>
    <p:sldId id="264" r:id="rId7"/>
    <p:sldId id="265" r:id="rId8"/>
    <p:sldId id="276" r:id="rId9"/>
    <p:sldId id="277" r:id="rId10"/>
    <p:sldId id="266" r:id="rId11"/>
    <p:sldId id="278" r:id="rId12"/>
    <p:sldId id="267" r:id="rId13"/>
    <p:sldId id="269" r:id="rId14"/>
    <p:sldId id="279" r:id="rId15"/>
    <p:sldId id="280" r:id="rId16"/>
    <p:sldId id="268" r:id="rId17"/>
    <p:sldId id="271" r:id="rId18"/>
    <p:sldId id="272" r:id="rId19"/>
    <p:sldId id="273" r:id="rId20"/>
    <p:sldId id="274" r:id="rId21"/>
    <p:sldId id="282" r:id="rId22"/>
    <p:sldId id="283" r:id="rId23"/>
    <p:sldId id="284" r:id="rId24"/>
    <p:sldId id="287" r:id="rId25"/>
    <p:sldId id="285" r:id="rId26"/>
    <p:sldId id="288" r:id="rId27"/>
    <p:sldId id="289" r:id="rId28"/>
    <p:sldId id="290" r:id="rId29"/>
    <p:sldId id="292" r:id="rId30"/>
    <p:sldId id="293" r:id="rId31"/>
    <p:sldId id="294" r:id="rId32"/>
    <p:sldId id="281" r:id="rId33"/>
    <p:sldId id="275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18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526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154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851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983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356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176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23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936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744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785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BCF43-971E-4FCF-9962-A8322A00AF4F}" type="datetimeFigureOut">
              <a:rPr lang="sk-SK" smtClean="0"/>
              <a:t>20. 1. 2020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FAF4-21DE-46EE-9E65-2025BFAD30A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186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source=images&amp;cd=&amp;cad=rja&amp;uact=8&amp;ved=2ahUKEwiDx4LqvZLnAhUDPewKHW7NAsgQjhx6BAgBEAI&amp;url=https://kroje.estranky.sk/clanky/sarissky-kroj.html&amp;psig=AOvVaw0dpPyJHK6p7s9yhxUAJEQN&amp;ust=1579618042533280" TargetMode="External"/><Relationship Id="rId2" Type="http://schemas.openxmlformats.org/officeDocument/2006/relationships/hyperlink" Target="http://sk.wikipedia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jasvadba.sk/fotoblog/endycko/album/martina-lasticova-a-andrej-strajt/850066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FF0000"/>
                </a:solidFill>
                <a:latin typeface="Algerian" panose="04020705040A02060702" pitchFamily="82" charset="0"/>
              </a:rPr>
              <a:t>Slovenský rok v ľudových zvykoch, obradoch a krojoch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k-SK" sz="1600" dirty="0" smtClean="0"/>
              <a:t>Celodenný kurz zameraný na prierezovú tému</a:t>
            </a:r>
          </a:p>
          <a:p>
            <a:pPr marL="0" indent="0" algn="ctr">
              <a:buNone/>
            </a:pPr>
            <a:r>
              <a:rPr lang="sk-SK" b="1" dirty="0" smtClean="0">
                <a:solidFill>
                  <a:srgbClr val="FF0000"/>
                </a:solidFill>
              </a:rPr>
              <a:t>Regionálna a ľudová kultúra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sk-SK" sz="2300" dirty="0"/>
              <a:t>Slovensko je krajinou mimoriadne bohatou na ľudové zvyky a tradície, ktoré podmienili vývoj kultúrnych a folklórnych oblastí...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sk-SK" sz="2300" dirty="0"/>
              <a:t>Dá sa povedať, že čo dedina - to iné zvyky. Preto je iste zaujímavé pozrieť sa dozadu na životy našich dedov a pradedov, na to, ako ich ovplyvňovali jednotlivé zvyky a tradície počas roka.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sk-SK" sz="2300" dirty="0"/>
              <a:t>Zaujímavé sú aj rôzne rodinné zvyky,  ako  krstiny, svadba, a mnohé iné ...</a:t>
            </a:r>
          </a:p>
          <a:p>
            <a:pPr marL="0" indent="0">
              <a:buNone/>
            </a:pP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42" y="1600200"/>
            <a:ext cx="37839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Leto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  <a:noFill/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Letný slnovrat – 21. jún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naši predkovia si ctili: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Slnko ako zdroj života na Zemi, ktorého závisela úroda na poliach,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Oheň - liečil choroby, chránil pred démonmi. = Jánske ohne,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Voda –chránil od rôznych neduhov = nočné kúpanie</a:t>
            </a:r>
            <a:r>
              <a:rPr lang="sk-SK" dirty="0" smtClean="0"/>
              <a:t>, </a:t>
            </a:r>
            <a:r>
              <a:rPr lang="sk-SK" sz="1800" dirty="0" smtClean="0"/>
              <a:t>liečivé</a:t>
            </a:r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noFill/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Jakub a Anna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O počasí hovorili: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ak je na Jakuba jasné slnko svieti, má tuhá zima </a:t>
            </a:r>
            <a:r>
              <a:rPr lang="sk-SK" sz="1800" dirty="0" err="1" smtClean="0"/>
              <a:t>byti</a:t>
            </a:r>
            <a:r>
              <a:rPr lang="sk-SK" sz="1800" dirty="0" smtClean="0"/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príslovie Svätá Anna, chladná zrána.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1800" dirty="0" smtClean="0"/>
              <a:t>Jakubom sa končí pravé leto, Annou sa začína babie leto, </a:t>
            </a:r>
            <a:br>
              <a:rPr lang="sk-SK" sz="1800" dirty="0" smtClean="0"/>
            </a:br>
            <a:endParaRPr lang="sk-SK" sz="1800" dirty="0" smtClean="0"/>
          </a:p>
          <a:p>
            <a:endParaRPr lang="sk-SK" dirty="0"/>
          </a:p>
        </p:txBody>
      </p:sp>
      <p:pic>
        <p:nvPicPr>
          <p:cNvPr id="7" name="Picture 2" descr="http://www.ved.sk/RODNA%20CESTA/RC%20pics/slnovra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80469"/>
            <a:ext cx="3240360" cy="158417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79"/>
            <a:ext cx="3566175" cy="24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sk-SK" dirty="0" smtClean="0"/>
              <a:t>Svätojánska noc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  <a:noFill/>
          <a:ln>
            <a:solidFill>
              <a:srgbClr val="FFFF00"/>
            </a:solidFill>
          </a:ln>
        </p:spPr>
        <p:txBody>
          <a:bodyPr>
            <a:normAutofit fontScale="92500"/>
          </a:bodyPr>
          <a:lstStyle/>
          <a:p>
            <a:r>
              <a:rPr lang="sk-SK" dirty="0" smtClean="0"/>
              <a:t>Svätojánska noc, má svoju moc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Pôvodne to bola noc plná čarov a mágie, radosti z rastu rôznych plodov a ohne sa zapaľovali na počesť slnečného </a:t>
            </a:r>
            <a:r>
              <a:rPr lang="sk-SK" dirty="0" smtClean="0"/>
              <a:t>boha.</a:t>
            </a: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Samozrejme, aj k tomuto dňu sa viaže mnoho pranostík, ako – „na svätého Jána, otvára sa k letu brána“.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Mladí </a:t>
            </a:r>
            <a:r>
              <a:rPr lang="sk-SK" dirty="0"/>
              <a:t>sa schádzali u </a:t>
            </a:r>
            <a:r>
              <a:rPr lang="sk-SK" dirty="0" smtClean="0"/>
              <a:t>svätojánskych </a:t>
            </a:r>
            <a:r>
              <a:rPr lang="sk-SK" dirty="0"/>
              <a:t>ohňov a spoločne preskakovali </a:t>
            </a:r>
            <a:r>
              <a:rPr lang="sk-SK" dirty="0" smtClean="0"/>
              <a:t>vatru</a:t>
            </a:r>
            <a:r>
              <a:rPr lang="sk-SK" dirty="0"/>
              <a:t>.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 </a:t>
            </a:r>
            <a:r>
              <a:rPr lang="sk-SK" dirty="0"/>
              <a:t>Ľudia verili, že rastliny kvitnúce na Jána majú čarovnú moc a pred východom slnka sa každá ohlasuje ľudskou rečou, akú chorobu lieči. 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84784"/>
            <a:ext cx="404177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54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sk-SK" dirty="0" smtClean="0"/>
              <a:t>Jeseň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Dožinky – sú slávnosť na ukončenie žatvy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odváženie posledného snopu  z poľa,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odovzdanie dožinkového venca a prianie hospodárovi,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Hody – hodová slávnosť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potom bola hostina s hudbou a tancom,</a:t>
            </a:r>
          </a:p>
          <a:p>
            <a:endParaRPr lang="sk-SK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55587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7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sk-SK" dirty="0" smtClean="0"/>
              <a:t>Sviatok všetkých svätých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3" y="1772816"/>
            <a:ext cx="360040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30822"/>
            <a:ext cx="4536504" cy="210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33" y="4221088"/>
            <a:ext cx="5142373" cy="21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4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Zimné zvyky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k-SK" dirty="0" smtClean="0"/>
              <a:t>Priadky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latin typeface="Comic Sans MS" panose="030F0702030302020204" pitchFamily="66" charset="0"/>
              </a:rPr>
              <a:t>„Za horami, za dolami,</a:t>
            </a:r>
          </a:p>
          <a:p>
            <a:pPr marL="0" indent="0">
              <a:buNone/>
            </a:pPr>
            <a:r>
              <a:rPr lang="pl-PL" dirty="0">
                <a:latin typeface="Comic Sans MS" panose="030F0702030302020204" pitchFamily="66" charset="0"/>
              </a:rPr>
              <a:t> pustite nás s drndoškami,“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Večerné stretnutia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Priadky boli pracovné a zároveň spoločenské 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Venovali sa mu na väčšine územia Slovenska  v zimnom období.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Ženy a slobodné dievčatá sa </a:t>
            </a:r>
            <a:r>
              <a:rPr lang="sk-SK" dirty="0"/>
              <a:t>schádzali striedavo v rôznych domoch, </a:t>
            </a:r>
            <a:r>
              <a:rPr lang="sk-SK" dirty="0" smtClean="0"/>
              <a:t>kde priadli.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Dievocké </a:t>
            </a:r>
            <a:r>
              <a:rPr lang="sk-SK" dirty="0"/>
              <a:t>stretnutia na priadkach organizovali dospelé dievčatá a boli po stáročia príležitosťou pre spoločenský život mládeže.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Začínali </a:t>
            </a:r>
            <a:r>
              <a:rPr lang="sk-SK" dirty="0"/>
              <a:t>približnej v druhej polovici októbra, no najneskôr po prvom novembri a trvali do konca fašiangov</a:t>
            </a:r>
            <a:r>
              <a:rPr lang="sk-SK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 </a:t>
            </a:r>
            <a:r>
              <a:rPr lang="sk-SK" dirty="0"/>
              <a:t>Okrem soboty a nedele sa konali takmer každý večer</a:t>
            </a:r>
            <a:endParaRPr lang="sk-SK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2914650" cy="235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35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Dni strigy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Ľudové pranostiky - Katarína Barbora Lucia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Katarína na ľade, Vianoce na blate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Svätá Barbora vyháňa drevo zo dvora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Lucia noci upíja, ale dňa nepridá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Martin, Ondrej, Mikuláš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Ak príde Martin na bielom koni, metelica metelicu honí. ...</a:t>
            </a:r>
            <a:br>
              <a:rPr lang="sk-SK" dirty="0"/>
            </a:b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Ak svätý Ondrej mráz na plot vysadí, netreba sa báť povodní.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Keď je na svätého Mikuláša počasie </a:t>
            </a:r>
            <a:r>
              <a:rPr lang="sk-SK" dirty="0" err="1"/>
              <a:t>peknô</a:t>
            </a:r>
            <a:r>
              <a:rPr lang="sk-SK" dirty="0"/>
              <a:t>, v januári pole je bielo. ...</a:t>
            </a:r>
            <a:br>
              <a:rPr lang="sk-SK" dirty="0"/>
            </a:br>
            <a:endParaRPr lang="sk-SK" dirty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09120"/>
            <a:ext cx="14319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84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Zima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B0F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Vianoce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sú sviatkom narodenia Ježiša Krista,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obdarovávanie sa darčekmi,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adventný veniec, vianočný stromček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Silvester, Nový rok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v minulosti sa veriaci schádzali v kostole, aby poďakovali za uplynulý rok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večer bola veselica v miestnych pohostinstvách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v súčasnosti sa lúčime ohňostrojmi a prípitkami, so „Starým rokom“ a vítame „Nový rok“</a:t>
            </a:r>
          </a:p>
          <a:p>
            <a:endParaRPr lang="sk-SK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168032" cy="24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68802"/>
            <a:ext cx="36004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7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Vianoce</a:t>
            </a:r>
            <a:endParaRPr lang="sk-SK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118644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8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Symboly Vianoc</a:t>
            </a:r>
            <a:endParaRPr lang="sk-SK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2403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6142"/>
            <a:ext cx="4762500" cy="461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8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Symboly Vianoc</a:t>
            </a:r>
            <a:endParaRPr lang="sk-SK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184576" cy="311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06705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" y="4814062"/>
            <a:ext cx="3455987" cy="19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2" y="4814063"/>
            <a:ext cx="1450975" cy="19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2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ál 15"/>
          <p:cNvSpPr/>
          <p:nvPr/>
        </p:nvSpPr>
        <p:spPr>
          <a:xfrm>
            <a:off x="5940152" y="2564904"/>
            <a:ext cx="3203848" cy="1224136"/>
          </a:xfrm>
          <a:prstGeom prst="ellips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600" b="1" dirty="0" smtClean="0">
                <a:solidFill>
                  <a:schemeClr val="tx1"/>
                </a:solidFill>
              </a:rPr>
              <a:t>Vynášanie Moreny, </a:t>
            </a:r>
          </a:p>
          <a:p>
            <a:r>
              <a:rPr lang="sk-SK" sz="1600" b="1" dirty="0" smtClean="0">
                <a:solidFill>
                  <a:schemeClr val="tx1"/>
                </a:solidFill>
              </a:rPr>
              <a:t>Veľká noc, Stavanie  májov, Turíce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5" name="Zaoblený obdĺžnik 4"/>
          <p:cNvSpPr/>
          <p:nvPr/>
        </p:nvSpPr>
        <p:spPr>
          <a:xfrm>
            <a:off x="2339752" y="548680"/>
            <a:ext cx="39604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 smtClean="0">
                <a:solidFill>
                  <a:srgbClr val="FF0000"/>
                </a:solidFill>
                <a:latin typeface="Arial Black" pitchFamily="34" charset="0"/>
              </a:rPr>
              <a:t>Zvyky</a:t>
            </a:r>
            <a:r>
              <a:rPr lang="sk-SK" sz="2800" dirty="0" smtClean="0">
                <a:solidFill>
                  <a:srgbClr val="FF0000"/>
                </a:solidFill>
                <a:latin typeface="Arial Black" pitchFamily="34" charset="0"/>
              </a:rPr>
              <a:t> a tradície</a:t>
            </a:r>
            <a:endParaRPr lang="sk-SK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Šípka doľava 6"/>
          <p:cNvSpPr/>
          <p:nvPr/>
        </p:nvSpPr>
        <p:spPr>
          <a:xfrm>
            <a:off x="683568" y="1916832"/>
            <a:ext cx="3312368" cy="13681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rodinné</a:t>
            </a:r>
            <a:endParaRPr lang="sk-SK" sz="32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Šípka doprava 7"/>
          <p:cNvSpPr/>
          <p:nvPr/>
        </p:nvSpPr>
        <p:spPr>
          <a:xfrm>
            <a:off x="4499992" y="1484784"/>
            <a:ext cx="3456384" cy="136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kalendárne</a:t>
            </a:r>
            <a:endParaRPr lang="sk-SK" sz="2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Obdĺžnik so šikmým zaobleným rohom 9"/>
          <p:cNvSpPr/>
          <p:nvPr/>
        </p:nvSpPr>
        <p:spPr>
          <a:xfrm>
            <a:off x="467544" y="3429000"/>
            <a:ext cx="3528392" cy="7920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>
                <a:solidFill>
                  <a:srgbClr val="7030A0"/>
                </a:solidFill>
                <a:latin typeface="Arial Black" pitchFamily="34" charset="0"/>
              </a:rPr>
              <a:t>KRSTINY</a:t>
            </a:r>
            <a:endParaRPr lang="sk-SK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1" name="Obdĺžnik so šikmým zaobleným rohom 10"/>
          <p:cNvSpPr/>
          <p:nvPr/>
        </p:nvSpPr>
        <p:spPr>
          <a:xfrm>
            <a:off x="467544" y="4437112"/>
            <a:ext cx="3528392" cy="7920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>
                <a:solidFill>
                  <a:srgbClr val="7030A0"/>
                </a:solidFill>
                <a:latin typeface="Arial Black" pitchFamily="34" charset="0"/>
              </a:rPr>
              <a:t>Regrútske zvyky</a:t>
            </a:r>
            <a:endParaRPr lang="sk-SK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2" name="Obdĺžnik so šikmým zaobleným rohom 11"/>
          <p:cNvSpPr/>
          <p:nvPr/>
        </p:nvSpPr>
        <p:spPr>
          <a:xfrm>
            <a:off x="467544" y="5445224"/>
            <a:ext cx="3528392" cy="792088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smtClean="0">
                <a:solidFill>
                  <a:srgbClr val="7030A0"/>
                </a:solidFill>
                <a:latin typeface="Arial Black" pitchFamily="34" charset="0"/>
              </a:rPr>
              <a:t>SVADBA</a:t>
            </a:r>
            <a:endParaRPr lang="sk-SK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4427984" y="2564904"/>
            <a:ext cx="1800200" cy="720080"/>
          </a:xfrm>
          <a:prstGeom prst="ellipse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>
                <a:solidFill>
                  <a:schemeClr val="tx1"/>
                </a:solidFill>
              </a:rPr>
              <a:t>JAR</a:t>
            </a:r>
            <a:endParaRPr lang="sk-SK" sz="2800" b="1" dirty="0">
              <a:solidFill>
                <a:schemeClr val="tx1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4499992" y="5733256"/>
            <a:ext cx="1800200" cy="7200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>
                <a:solidFill>
                  <a:schemeClr val="tx1"/>
                </a:solidFill>
              </a:rPr>
              <a:t>ZIMA</a:t>
            </a:r>
            <a:endParaRPr lang="sk-SK" sz="2800" b="1" dirty="0">
              <a:solidFill>
                <a:schemeClr val="tx1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156176" y="3933056"/>
            <a:ext cx="2771800" cy="720080"/>
          </a:xfrm>
          <a:prstGeom prst="ellipse">
            <a:avLst/>
          </a:prstGeom>
          <a:solidFill>
            <a:srgbClr val="FF000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600" b="1" dirty="0" smtClean="0">
                <a:solidFill>
                  <a:schemeClr val="tx1"/>
                </a:solidFill>
              </a:rPr>
              <a:t>Letný slnovrat</a:t>
            </a:r>
          </a:p>
          <a:p>
            <a:r>
              <a:rPr lang="sk-SK" sz="1600" b="1" dirty="0" smtClean="0">
                <a:solidFill>
                  <a:schemeClr val="tx1"/>
                </a:solidFill>
              </a:rPr>
              <a:t>Jakub a Anna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56176" y="4941168"/>
            <a:ext cx="2987824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600" b="1" dirty="0" smtClean="0">
                <a:solidFill>
                  <a:schemeClr val="tx1"/>
                </a:solidFill>
              </a:rPr>
              <a:t>Dožinky, hody, Sviatok všetkých svätých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4355976" y="4797152"/>
            <a:ext cx="1944216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smtClean="0">
                <a:solidFill>
                  <a:schemeClr val="tx1"/>
                </a:solidFill>
              </a:rPr>
              <a:t>JESEŇ</a:t>
            </a:r>
            <a:endParaRPr lang="sk-SK" sz="2400" b="1" dirty="0">
              <a:solidFill>
                <a:schemeClr val="tx1"/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228184" y="5949280"/>
            <a:ext cx="2736304" cy="72008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600" b="1" dirty="0" smtClean="0">
                <a:solidFill>
                  <a:schemeClr val="tx1"/>
                </a:solidFill>
              </a:rPr>
              <a:t>Od Kataríny , Vianoce,  až do Troch kráľov</a:t>
            </a:r>
            <a:endParaRPr lang="sk-SK" sz="1600" b="1" dirty="0">
              <a:solidFill>
                <a:schemeClr val="tx1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>
            <a:off x="4355976" y="3861048"/>
            <a:ext cx="1800200" cy="72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>
                <a:solidFill>
                  <a:schemeClr val="tx1"/>
                </a:solidFill>
              </a:rPr>
              <a:t>LETO</a:t>
            </a:r>
            <a:endParaRPr lang="sk-SK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9" grpId="0" animBg="1"/>
      <p:bldP spid="15" grpId="0" animBg="1"/>
      <p:bldP spid="17" grpId="0" animBg="1"/>
      <p:bldP spid="18" grpId="0" animBg="1"/>
      <p:bldP spid="14" grpId="0" animBg="1"/>
      <p:bldP spid="1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Symboly Vianoc</a:t>
            </a:r>
            <a:endParaRPr lang="sk-SK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29890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53" y="1412776"/>
            <a:ext cx="47625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sk-SK" dirty="0" smtClean="0"/>
              <a:t>Zvyky a tradície na nový rok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Noc predchádzajúca Novému roku a aj samotný deň mali mať zvláštnu moc priaznivú pre rôzne veštby. Na </a:t>
            </a:r>
            <a:r>
              <a:rPr lang="sk-SK" dirty="0" err="1"/>
              <a:t>Horehroní</a:t>
            </a:r>
            <a:r>
              <a:rPr lang="sk-SK" dirty="0"/>
              <a:t> verili, že čo sa človeku v túto noc prisnilo, to sa mu aj splní.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Všeobecne </a:t>
            </a:r>
            <a:r>
              <a:rPr lang="sk-SK" dirty="0"/>
              <a:t>známe boli spôsoby predpovede počasia. Červené zore ráno na oblohe veštili víchrice, búrky, neúrodu a biedu. Drobný hustý dážď bol predzvesťou hustých, plných klasov. Komu sa ráno kýchlo, ten sa mal v zdraví dožiť budúceho Nového roku.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Dievča</a:t>
            </a:r>
            <a:r>
              <a:rPr lang="sk-SK" dirty="0"/>
              <a:t>, ktoré tri razy na Nový rok spadlo, čo vzhľadom na časté poľadovice nebolo v tomto období nič neobvyklé, mohlo si byť isté, že do roka bude mať sobáš.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563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Krása ukrytá v ľudovom kroji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39094"/>
            <a:ext cx="66675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Ľudový kroj - Spiš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Ľudový kroj slobodných dievčat Torysky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Svadobný kroj  - Torysky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040188" cy="34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sk-SK" dirty="0" smtClean="0"/>
              <a:t>Snímanie party </a:t>
            </a:r>
            <a:br>
              <a:rPr lang="sk-SK" dirty="0" smtClean="0"/>
            </a:br>
            <a:r>
              <a:rPr lang="sk-SK" dirty="0" smtClean="0"/>
              <a:t>svadobný obrad -  Torysky - Spiš</a:t>
            </a:r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69127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Ľudový kroj - Krompachy</a:t>
            </a:r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9127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3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Letanovce – svadobná parta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7173"/>
            <a:ext cx="8229600" cy="41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7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Ľudové kroje na každý deň - Spiš</a:t>
            </a:r>
            <a:endParaRPr lang="sk-SK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8052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459442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Šarišský kroj</a:t>
            </a:r>
            <a:endParaRPr lang="sk-S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28656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238887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9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Zemplínsky kroj - </a:t>
            </a:r>
            <a:r>
              <a:rPr lang="sk-SK" dirty="0" err="1" smtClean="0"/>
              <a:t>Zamutov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Zemplínsky kroj vydatej ženy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Zemplínsky kroj – slobodných dievčat</a:t>
            </a:r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0" y="2174875"/>
            <a:ext cx="296612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78" y="2174875"/>
            <a:ext cx="329366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1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805264"/>
            <a:ext cx="3487464" cy="84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944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k-SK" sz="4400" dirty="0" smtClean="0">
                <a:latin typeface="Arial Black" pitchFamily="34" charset="0"/>
              </a:rPr>
              <a:t>Krstiny</a:t>
            </a:r>
            <a:endParaRPr lang="sk-SK" sz="4400" dirty="0">
              <a:latin typeface="Arial Black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7992888" cy="4493096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narodenie človeka,</a:t>
            </a:r>
          </a:p>
          <a:p>
            <a:r>
              <a:rPr lang="sk-SK" b="1" dirty="0" smtClean="0">
                <a:solidFill>
                  <a:srgbClr val="0070C0"/>
                </a:solidFill>
              </a:rPr>
              <a:t>dieťa sa musí pokrstiť, </a:t>
            </a:r>
            <a:r>
              <a:rPr lang="sk-SK" dirty="0" smtClean="0"/>
              <a:t>aby nad ním nemali moc zlé sily, </a:t>
            </a:r>
          </a:p>
          <a:p>
            <a:r>
              <a:rPr lang="sk-SK" dirty="0" smtClean="0"/>
              <a:t>kolísku pokropiť svätenou vodou,</a:t>
            </a:r>
          </a:p>
          <a:p>
            <a:r>
              <a:rPr lang="sk-SK" dirty="0" smtClean="0"/>
              <a:t>zakrývať tvár plienkou – ochrana pred urieknutím,</a:t>
            </a:r>
          </a:p>
          <a:p>
            <a:r>
              <a:rPr lang="sk-SK" dirty="0" smtClean="0"/>
              <a:t>zbavili dieťa a matku pred nečistými silami,</a:t>
            </a:r>
          </a:p>
          <a:p>
            <a:r>
              <a:rPr lang="sk-SK" b="1" dirty="0" smtClean="0">
                <a:solidFill>
                  <a:srgbClr val="0070C0"/>
                </a:solidFill>
              </a:rPr>
              <a:t>veľká oslava, na ktorú sa pozývali krstní rodičia a príbuzní,</a:t>
            </a:r>
          </a:p>
          <a:p>
            <a:r>
              <a:rPr lang="sk-SK" dirty="0" smtClean="0"/>
              <a:t>dary od krstných rodičov – peniaze a plátno</a:t>
            </a:r>
          </a:p>
          <a:p>
            <a:r>
              <a:rPr lang="sk-SK" b="1" dirty="0" smtClean="0">
                <a:solidFill>
                  <a:srgbClr val="0070C0"/>
                </a:solidFill>
              </a:rPr>
              <a:t>dary</a:t>
            </a:r>
            <a:r>
              <a:rPr lang="sk-SK" b="1" dirty="0" smtClean="0"/>
              <a:t> </a:t>
            </a:r>
            <a:r>
              <a:rPr lang="sk-SK" sz="1800" dirty="0" smtClean="0"/>
              <a:t>od krstných rodičov v súčasnosti </a:t>
            </a:r>
            <a:r>
              <a:rPr lang="sk-SK" b="1" dirty="0" smtClean="0">
                <a:solidFill>
                  <a:srgbClr val="0070C0"/>
                </a:solidFill>
              </a:rPr>
              <a:t>– dievčatku – náušnice</a:t>
            </a:r>
          </a:p>
          <a:p>
            <a:pPr>
              <a:buNone/>
            </a:pPr>
            <a:r>
              <a:rPr lang="sk-SK" b="1" dirty="0" smtClean="0">
                <a:solidFill>
                  <a:srgbClr val="0070C0"/>
                </a:solidFill>
              </a:rPr>
              <a:t>                                                      - chlapcovi - retiazku</a:t>
            </a:r>
          </a:p>
          <a:p>
            <a:endParaRPr lang="sk-SK" dirty="0"/>
          </a:p>
        </p:txBody>
      </p:sp>
      <p:pic>
        <p:nvPicPr>
          <p:cNvPr id="1026" name="Picture 2" descr="http://www.renadafilm.sk/fotky3902/fotos/_vyrn_4kr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122"/>
            <a:ext cx="2664296" cy="199822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509120"/>
            <a:ext cx="98278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k-SK" dirty="0" smtClean="0"/>
              <a:t>Zemplínske kroje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2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Pánsky kroj  slobodného mládenca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2"/>
            </a:solidFill>
          </a:ln>
        </p:spPr>
        <p:txBody>
          <a:bodyPr/>
          <a:lstStyle/>
          <a:p>
            <a:r>
              <a:rPr lang="sk-SK" dirty="0" smtClean="0"/>
              <a:t>Obradové kroje - príležitostné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235830" cy="40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7"/>
            <a:ext cx="4104456" cy="37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6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Celebrity v ľudových krojoch</a:t>
            </a:r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3939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8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53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dirty="0" smtClean="0"/>
              <a:t>Ďakujeme za pozornosť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176463"/>
            <a:ext cx="552926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1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k-SK" dirty="0" smtClean="0"/>
              <a:t>Odkazy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www.google.sk (text, </a:t>
            </a:r>
            <a:r>
              <a:rPr lang="en-US" sz="2200" dirty="0" err="1"/>
              <a:t>obrázky</a:t>
            </a:r>
            <a:r>
              <a:rPr lang="en-US" sz="2200" dirty="0"/>
              <a:t>)</a:t>
            </a:r>
          </a:p>
          <a:p>
            <a:r>
              <a:rPr lang="en-US" sz="2200" dirty="0"/>
              <a:t>www.dazbogovivnuci.estranky.sk</a:t>
            </a:r>
          </a:p>
          <a:p>
            <a:r>
              <a:rPr lang="en-US" sz="2200" dirty="0"/>
              <a:t> </a:t>
            </a:r>
            <a:r>
              <a:rPr lang="en-US" sz="2200" dirty="0">
                <a:hlinkClick r:id="rId2"/>
              </a:rPr>
              <a:t>http://sk.wikipedia.org</a:t>
            </a:r>
            <a:r>
              <a:rPr lang="en-US" sz="2200" dirty="0" smtClean="0">
                <a:hlinkClick r:id="rId2"/>
              </a:rPr>
              <a:t>/</a:t>
            </a:r>
            <a:endParaRPr lang="sk-SK" sz="2200" dirty="0" smtClean="0"/>
          </a:p>
          <a:p>
            <a:r>
              <a:rPr lang="sk-SK" sz="2200" dirty="0">
                <a:hlinkClick r:id="rId3"/>
              </a:rPr>
              <a:t>https://www.google.com/url?sa=i&amp;source=images&amp;cd=&amp;</a:t>
            </a:r>
            <a:r>
              <a:rPr lang="sk-SK" sz="2200" dirty="0" smtClean="0">
                <a:hlinkClick r:id="rId3"/>
              </a:rPr>
              <a:t>cad=rja&amp;uact=8&amp;ved=2ahUKEwiDx4LqvZLnAhUDPewKHW7NAsgQjhx6BAgBEAI&amp;url=https%3A%2F%2Fkroje.estranky.sk%2Fclanky%2Fsarissky-kroj.html&amp;psig=AOvVaw0dpPyJHK6p7s9yhxUAJEQN&amp;ust=1579618042533280</a:t>
            </a:r>
            <a:r>
              <a:rPr lang="sk-SK" sz="2200" dirty="0"/>
              <a:t>https://</a:t>
            </a:r>
            <a:r>
              <a:rPr lang="sk-SK" sz="2200" dirty="0" smtClean="0"/>
              <a:t>www.folklor75.ch/j25/index.php/kroje</a:t>
            </a:r>
          </a:p>
          <a:p>
            <a:endParaRPr lang="sk-SK" sz="2200" dirty="0"/>
          </a:p>
          <a:p>
            <a:endParaRPr lang="sk-SK" dirty="0" smtClean="0"/>
          </a:p>
          <a:p>
            <a:endParaRPr lang="en-US" dirty="0"/>
          </a:p>
          <a:p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7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k-SK" sz="4000" dirty="0" smtClean="0">
                <a:latin typeface="Arial Black" pitchFamily="34" charset="0"/>
              </a:rPr>
              <a:t>Regrútske zvyky</a:t>
            </a:r>
            <a:endParaRPr lang="sk-SK" sz="4000" dirty="0">
              <a:latin typeface="Arial Black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7211144" cy="4773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b="1" dirty="0" smtClean="0"/>
              <a:t>REGRÚT </a:t>
            </a:r>
          </a:p>
          <a:p>
            <a:r>
              <a:rPr lang="sk-SK" sz="2400" b="1" dirty="0" smtClean="0">
                <a:solidFill>
                  <a:srgbClr val="0070C0"/>
                </a:solidFill>
              </a:rPr>
              <a:t>je mládenec v čase odchodu na vojnu,</a:t>
            </a:r>
          </a:p>
          <a:p>
            <a:r>
              <a:rPr lang="sk-SK" sz="2400" dirty="0" smtClean="0"/>
              <a:t>pred odchodom</a:t>
            </a:r>
            <a:r>
              <a:rPr lang="sk-SK" sz="2400" b="1" dirty="0" smtClean="0">
                <a:solidFill>
                  <a:srgbClr val="0070C0"/>
                </a:solidFill>
              </a:rPr>
              <a:t>– konala sa regrútska zábava,</a:t>
            </a:r>
          </a:p>
          <a:p>
            <a:r>
              <a:rPr lang="sk-SK" sz="2400" dirty="0" smtClean="0"/>
              <a:t>mal </a:t>
            </a:r>
            <a:r>
              <a:rPr lang="sk-SK" sz="2400" u="sng" dirty="0" smtClean="0"/>
              <a:t>znak: </a:t>
            </a:r>
            <a:r>
              <a:rPr lang="sk-SK" sz="2400" b="1" dirty="0" smtClean="0">
                <a:solidFill>
                  <a:srgbClr val="0070C0"/>
                </a:solidFill>
              </a:rPr>
              <a:t>perko a stuhy na klobúk,</a:t>
            </a:r>
          </a:p>
          <a:p>
            <a:r>
              <a:rPr lang="sk-SK" sz="2400" dirty="0" smtClean="0"/>
              <a:t>regrútsky </a:t>
            </a:r>
            <a:r>
              <a:rPr lang="sk-SK" sz="2400" b="1" dirty="0" smtClean="0">
                <a:solidFill>
                  <a:srgbClr val="0070C0"/>
                </a:solidFill>
              </a:rPr>
              <a:t>tanec = verbunk,</a:t>
            </a:r>
          </a:p>
          <a:p>
            <a:r>
              <a:rPr lang="sk-SK" sz="2400" b="1" dirty="0" smtClean="0"/>
              <a:t>VOJENSKÁ SLUŽBA</a:t>
            </a:r>
          </a:p>
          <a:p>
            <a:r>
              <a:rPr lang="sk-SK" sz="2400" b="1" dirty="0" smtClean="0">
                <a:solidFill>
                  <a:srgbClr val="0070C0"/>
                </a:solidFill>
              </a:rPr>
              <a:t>vykonávali všetci muži, ktorí dospeli a ukončili štúdium,</a:t>
            </a:r>
          </a:p>
          <a:p>
            <a:r>
              <a:rPr lang="sk-SK" sz="2400" b="1" dirty="0" smtClean="0">
                <a:solidFill>
                  <a:srgbClr val="0070C0"/>
                </a:solidFill>
              </a:rPr>
              <a:t>je skúškou mužnosti,</a:t>
            </a:r>
          </a:p>
          <a:p>
            <a:r>
              <a:rPr lang="sk-SK" sz="2400" dirty="0" smtClean="0"/>
              <a:t>je začlenenie mládenca medzi dospelých mužov</a:t>
            </a:r>
            <a:r>
              <a:rPr lang="sk-SK" dirty="0" smtClean="0"/>
              <a:t>,</a:t>
            </a:r>
            <a:endParaRPr lang="sk-SK" dirty="0"/>
          </a:p>
        </p:txBody>
      </p:sp>
      <p:pic>
        <p:nvPicPr>
          <p:cNvPr id="2050" name="Picture 2" descr="http://www.pernek.sk/images/zoom/VCESKT/viewsize/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700808"/>
            <a:ext cx="2064229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16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sk-SK" dirty="0" smtClean="0">
                <a:latin typeface="Arial Black" panose="020B0A04020102020204" pitchFamily="34" charset="0"/>
              </a:rPr>
              <a:t>Svadba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Svadobné zvyky</a:t>
            </a:r>
            <a:endParaRPr lang="sk-SK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najvýznamnejšia udalosť </a:t>
            </a:r>
          </a:p>
          <a:p>
            <a:r>
              <a:rPr lang="sk-SK" dirty="0" smtClean="0"/>
              <a:t>bola </a:t>
            </a:r>
            <a:r>
              <a:rPr lang="sk-SK" b="1" dirty="0" smtClean="0">
                <a:solidFill>
                  <a:srgbClr val="0070C0"/>
                </a:solidFill>
              </a:rPr>
              <a:t>usmerňovaná starejším</a:t>
            </a:r>
            <a:r>
              <a:rPr lang="sk-SK" dirty="0" smtClean="0"/>
              <a:t>,</a:t>
            </a:r>
          </a:p>
          <a:p>
            <a:r>
              <a:rPr lang="sk-SK" dirty="0" smtClean="0"/>
              <a:t>pred svadobným sľubom snúbencov je odobierka,</a:t>
            </a:r>
          </a:p>
          <a:p>
            <a:r>
              <a:rPr lang="sk-SK" b="1" dirty="0" smtClean="0">
                <a:solidFill>
                  <a:srgbClr val="0070C0"/>
                </a:solidFill>
              </a:rPr>
              <a:t>zvykom odobierky je:</a:t>
            </a:r>
          </a:p>
          <a:p>
            <a:pPr>
              <a:buFont typeface="Arial" charset="0"/>
              <a:buChar char="•"/>
            </a:pPr>
            <a:r>
              <a:rPr lang="sk-SK" b="1" dirty="0" smtClean="0">
                <a:solidFill>
                  <a:srgbClr val="0070C0"/>
                </a:solidFill>
              </a:rPr>
              <a:t>poďakovať rodičom </a:t>
            </a:r>
            <a:r>
              <a:rPr lang="sk-SK" dirty="0" smtClean="0"/>
              <a:t>(za ich opateru),</a:t>
            </a:r>
          </a:p>
          <a:p>
            <a:pPr>
              <a:buFont typeface="Arial" charset="0"/>
              <a:buChar char="•"/>
            </a:pPr>
            <a:r>
              <a:rPr lang="sk-SK" b="1" dirty="0" smtClean="0">
                <a:solidFill>
                  <a:srgbClr val="0070C0"/>
                </a:solidFill>
              </a:rPr>
              <a:t>odprosiť</a:t>
            </a:r>
            <a:r>
              <a:rPr lang="sk-SK" dirty="0" smtClean="0"/>
              <a:t> (za všetko zlé, čo počas        mladosti pôsobili),</a:t>
            </a:r>
          </a:p>
          <a:p>
            <a:pPr>
              <a:buFont typeface="Arial" charset="0"/>
              <a:buChar char="•"/>
            </a:pPr>
            <a:r>
              <a:rPr lang="sk-SK" b="1" dirty="0" smtClean="0">
                <a:solidFill>
                  <a:srgbClr val="0070C0"/>
                </a:solidFill>
              </a:rPr>
              <a:t>vypýtať si rodičovské                  požehnanie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Picture 2" descr="http://t3.gstatic.com/images?q=tbn:ANd9GcQp_9Ak-FB47WuffZnrt76yT2AbiEv5ip3JNDpfxRNjboEm9vIS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3120" y="239448"/>
            <a:ext cx="2575344" cy="3333568"/>
          </a:xfrm>
          <a:prstGeom prst="rect">
            <a:avLst/>
          </a:prstGeom>
          <a:noFill/>
        </p:spPr>
      </p:pic>
      <p:pic>
        <p:nvPicPr>
          <p:cNvPr id="8" name="Picture 4" descr="http://static1.asmira.com/photo/85/23385/album/3421777_720.jpg">
            <a:hlinkClick r:id="rId3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738" y="3574331"/>
            <a:ext cx="4041775" cy="2696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6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Arial Black" panose="020B0A04020102020204" pitchFamily="34" charset="0"/>
              </a:rPr>
              <a:t>Pochovávanie mŕtvych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38" y="2434232"/>
            <a:ext cx="3809524" cy="285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k-SK" dirty="0"/>
              <a:t>Jar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Morena – vynášanie Moreny sa koná koncom zimy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Morena – symbol smrti, choroby, zimy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Bábka vypchatá slamou odetá v ženských šatách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   Morena bola hodená do potoka, aby s ňou odišla zima, choroba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000" dirty="0" smtClean="0"/>
              <a:t>Privolanie teplých lúčov slnka      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noFill/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sk-SK" dirty="0" smtClean="0"/>
              <a:t>Veľká noc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J</a:t>
            </a:r>
            <a:r>
              <a:rPr lang="sk-SK" dirty="0" smtClean="0"/>
              <a:t>e pre kresťanov oslavou zmŕtvychvstania Ježiša Krista,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Začína  sa vigíliou Nedele Vzkriesenia (ktorá završuje Zelený štvrtok, Veľký piatok a Biela sobota) a trvá päťdesiat dní až do Turíc</a:t>
            </a:r>
          </a:p>
          <a:p>
            <a:endParaRPr lang="sk-SK" dirty="0"/>
          </a:p>
        </p:txBody>
      </p:sp>
      <p:pic>
        <p:nvPicPr>
          <p:cNvPr id="8" name="Picture 4" descr="http://www.trask.sk/phprs/obrazky/Jezis_piat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229200"/>
            <a:ext cx="3528392" cy="144903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78317"/>
            <a:ext cx="3744416" cy="22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419872" cy="14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8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sk-SK" dirty="0" smtClean="0"/>
              <a:t>Veľkonočná šibačka a oblievačka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Veľkonočný pondelok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Na veľkonočný pondelok sa šibe a polieva vodou.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A</a:t>
            </a:r>
            <a:r>
              <a:rPr lang="sk-SK" dirty="0" smtClean="0"/>
              <a:t>by </a:t>
            </a:r>
            <a:r>
              <a:rPr lang="sk-SK" dirty="0"/>
              <a:t>dievčatá boli pekné a zdravé</a:t>
            </a:r>
            <a:r>
              <a:rPr lang="sk-SK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Chlapci </a:t>
            </a:r>
            <a:r>
              <a:rPr lang="sk-SK" dirty="0"/>
              <a:t>dostávajú za šibačku od dievčat krásne maľované vajíčka- kraslice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17646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9160"/>
            <a:ext cx="190117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7721" y="3828256"/>
            <a:ext cx="47609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8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sk-SK" dirty="0" smtClean="0"/>
              <a:t>Stavanie mája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ln>
            <a:solidFill>
              <a:srgbClr val="00B050"/>
            </a:solidFill>
          </a:ln>
        </p:spPr>
        <p:txBody>
          <a:bodyPr/>
          <a:lstStyle/>
          <a:p>
            <a:r>
              <a:rPr lang="sk-SK" dirty="0" smtClean="0"/>
              <a:t>Čo dedina, to iný máj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/>
              <a:t>Prvý máj býval tradičným sviatkom mládeže.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Do </a:t>
            </a:r>
            <a:r>
              <a:rPr lang="sk-SK" dirty="0"/>
              <a:t>rána mládenci sadili pred domami svojich dievčat vysoké stromy - máje</a:t>
            </a:r>
            <a:r>
              <a:rPr lang="sk-SK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 </a:t>
            </a:r>
            <a:r>
              <a:rPr lang="sk-SK" dirty="0"/>
              <a:t>Kmene májov bývali olúpané, len na vrchu zostala koruna stromu ozdobená pestrými stuhami.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Za </a:t>
            </a:r>
            <a:r>
              <a:rPr lang="sk-SK" dirty="0"/>
              <a:t>postavené máje bývali mládenci odmenení.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Pri </a:t>
            </a:r>
            <a:r>
              <a:rPr lang="sk-SK" dirty="0"/>
              <a:t>stavaní májov sa spievalo, tancovalo, bolo veselo.</a:t>
            </a:r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924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77" y="4581128"/>
            <a:ext cx="24384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97775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1059</Words>
  <Application>Microsoft Office PowerPoint</Application>
  <PresentationFormat>Prezentácia na obrazovke (4:3)</PresentationFormat>
  <Paragraphs>160</Paragraphs>
  <Slides>33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Motív Office</vt:lpstr>
      <vt:lpstr>Slovenský rok v ľudových zvykoch, obradoch a krojoch</vt:lpstr>
      <vt:lpstr>Prezentácia programu PowerPoint</vt:lpstr>
      <vt:lpstr>Krstiny</vt:lpstr>
      <vt:lpstr>Regrútske zvyky</vt:lpstr>
      <vt:lpstr>Svadba</vt:lpstr>
      <vt:lpstr>Pochovávanie mŕtvych</vt:lpstr>
      <vt:lpstr>Jar</vt:lpstr>
      <vt:lpstr>Veľkonočná šibačka a oblievačka</vt:lpstr>
      <vt:lpstr>Stavanie mája</vt:lpstr>
      <vt:lpstr>Leto</vt:lpstr>
      <vt:lpstr>Svätojánska noc</vt:lpstr>
      <vt:lpstr>Jeseň</vt:lpstr>
      <vt:lpstr>Sviatok všetkých svätých</vt:lpstr>
      <vt:lpstr>Zimné zvyky</vt:lpstr>
      <vt:lpstr>Dni strigy</vt:lpstr>
      <vt:lpstr>Zima</vt:lpstr>
      <vt:lpstr>Vianoce</vt:lpstr>
      <vt:lpstr>Symboly Vianoc</vt:lpstr>
      <vt:lpstr>Symboly Vianoc</vt:lpstr>
      <vt:lpstr>Symboly Vianoc</vt:lpstr>
      <vt:lpstr>Zvyky a tradície na nový rok</vt:lpstr>
      <vt:lpstr>Krása ukrytá v ľudovom kroji</vt:lpstr>
      <vt:lpstr>Ľudový kroj - Spiš</vt:lpstr>
      <vt:lpstr>Snímanie party  svadobný obrad -  Torysky - Spiš</vt:lpstr>
      <vt:lpstr>Ľudový kroj - Krompachy</vt:lpstr>
      <vt:lpstr>Letanovce – svadobná parta</vt:lpstr>
      <vt:lpstr>Ľudové kroje na každý deň - Spiš</vt:lpstr>
      <vt:lpstr>Šarišský kroj</vt:lpstr>
      <vt:lpstr>Zemplínsky kroj - Zamutov</vt:lpstr>
      <vt:lpstr>Zemplínske kroje</vt:lpstr>
      <vt:lpstr>Celebrity v ľudových krojoch</vt:lpstr>
      <vt:lpstr>Ďakujeme za pozornosť</vt:lpstr>
      <vt:lpstr>Odkazy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Slovenský rok v ľudových zvykoch, obradoch a krojoch</dc:title>
  <dc:creator>Ucitel18</dc:creator>
  <cp:lastModifiedBy>Ucitel18</cp:lastModifiedBy>
  <cp:revision>24</cp:revision>
  <dcterms:created xsi:type="dcterms:W3CDTF">2020-01-20T12:39:00Z</dcterms:created>
  <dcterms:modified xsi:type="dcterms:W3CDTF">2020-01-20T17:02:36Z</dcterms:modified>
</cp:coreProperties>
</file>