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3" r:id="rId6"/>
    <p:sldId id="274" r:id="rId7"/>
    <p:sldId id="260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6" r:id="rId18"/>
    <p:sldId id="284" r:id="rId19"/>
    <p:sldId id="285" r:id="rId20"/>
    <p:sldId id="288" r:id="rId21"/>
    <p:sldId id="271" r:id="rId22"/>
    <p:sldId id="287" r:id="rId23"/>
    <p:sldId id="272" r:id="rId2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2" d="100"/>
          <a:sy n="82" d="100"/>
        </p:scale>
        <p:origin x="-16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sk-SK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Národnosti Trnavského kraja (2011)</a:t>
            </a:r>
          </a:p>
        </c:rich>
      </c:tx>
      <c:layout>
        <c:manualLayout>
          <c:xMode val="edge"/>
          <c:yMode val="edge"/>
          <c:x val="0.2002979357310066"/>
          <c:y val="1.0638315694950067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1245166229221355"/>
          <c:y val="0.18560185185185185"/>
          <c:w val="0.51120800524934373"/>
          <c:h val="0.8143981481481481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List1!$A$1:$A$5</c:f>
              <c:strCache>
                <c:ptCount val="5"/>
                <c:pt idx="0">
                  <c:v>slovenská</c:v>
                </c:pt>
                <c:pt idx="1">
                  <c:v>maďarská</c:v>
                </c:pt>
                <c:pt idx="2">
                  <c:v>česká</c:v>
                </c:pt>
                <c:pt idx="3">
                  <c:v>rómska</c:v>
                </c:pt>
                <c:pt idx="4">
                  <c:v>iná</c:v>
                </c:pt>
              </c:strCache>
            </c:strRef>
          </c:cat>
          <c:val>
            <c:numRef>
              <c:f>List1!$B$1:$B$5</c:f>
              <c:numCache>
                <c:formatCode>General</c:formatCode>
                <c:ptCount val="5"/>
                <c:pt idx="0">
                  <c:v>73.64</c:v>
                </c:pt>
                <c:pt idx="1">
                  <c:v>23.2</c:v>
                </c:pt>
                <c:pt idx="2">
                  <c:v>1.01</c:v>
                </c:pt>
                <c:pt idx="3">
                  <c:v>0.56000000000000005</c:v>
                </c:pt>
                <c:pt idx="4">
                  <c:v>1.5899999999999892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1.663878293799554E-2"/>
          <c:y val="0.28956350516028112"/>
          <c:w val="0.27095650465729204"/>
          <c:h val="0.492114243783286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none" spc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sk-SK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22.3.2020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8495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22.3.2020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58176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22.3.2020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2854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22.3.2020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07094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22.3.2020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6553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22.3.2020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5392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22.3.2020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62304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22.3.2020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39419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22.3.2020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88985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22.3.2020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13815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22.3.2020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18290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D83FC-4389-4E8C-8F3D-4DE07AF2DA61}" type="datetimeFigureOut">
              <a:rPr lang="sk-SK" smtClean="0"/>
              <a:t>22.3.2020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97808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g"/><Relationship Id="rId7" Type="http://schemas.openxmlformats.org/officeDocument/2006/relationships/image" Target="../media/image65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4.jpg"/><Relationship Id="rId2" Type="http://schemas.openxmlformats.org/officeDocument/2006/relationships/hyperlink" Target="http://www.energia.sk/tema/ropa-a-ropne-paliva/lozisko-ropy-ma-aj-slovensko-nachadza-sa-v-gbeloch/7547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gif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hyperlink" Target="http://www.siea.sk/bezplatne_poradenstvo_aktuality/c-2400/vodna-elektraren-gabcikovo-zblizka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1" y="399245"/>
            <a:ext cx="12099537" cy="589852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564664" y="5241701"/>
            <a:ext cx="6581104" cy="105606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sk-SK" sz="7200" b="1" dirty="0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TRNAVSKÝ KRAJ</a:t>
            </a:r>
            <a:endParaRPr lang="sk-SK" sz="7200" b="1" dirty="0">
              <a:ln w="28575">
                <a:solidFill>
                  <a:srgbClr val="FF0000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94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Priemysel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43734" y="1643586"/>
            <a:ext cx="5836444" cy="4351338"/>
          </a:xfrm>
        </p:spPr>
        <p:txBody>
          <a:bodyPr/>
          <a:lstStyle/>
          <a:p>
            <a:pPr marL="0" indent="0">
              <a:buNone/>
            </a:pPr>
            <a:r>
              <a:rPr lang="sk-SK" cap="all" dirty="0" smtClean="0"/>
              <a:t>Chemický A FARMACEUTICKÝ priemysel</a:t>
            </a:r>
          </a:p>
          <a:p>
            <a:r>
              <a:rPr lang="sk-SK" dirty="0" smtClean="0"/>
              <a:t>výroba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čistiacich prostriedkov </a:t>
            </a:r>
            <a:r>
              <a:rPr lang="sk-SK" dirty="0" smtClean="0"/>
              <a:t>TATRACHEMA Trnava</a:t>
            </a:r>
          </a:p>
          <a:p>
            <a:r>
              <a:rPr lang="sk-SK" dirty="0" smtClean="0"/>
              <a:t>výroba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farieb</a:t>
            </a:r>
            <a:r>
              <a:rPr lang="sk-SK" dirty="0" smtClean="0"/>
              <a:t> CHEMOLAK Smolenice</a:t>
            </a:r>
          </a:p>
          <a:p>
            <a:r>
              <a:rPr lang="sk-SK" dirty="0" smtClean="0"/>
              <a:t>výroba liekov ZENTIVA Hlohovec</a:t>
            </a:r>
            <a:endParaRPr lang="sk-SK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57" y="218282"/>
            <a:ext cx="5181600" cy="3454400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736" y="218282"/>
            <a:ext cx="2933700" cy="70408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32" y="3962399"/>
            <a:ext cx="5514308" cy="26384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099" y="5929313"/>
            <a:ext cx="1871772" cy="92868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45" y="4558879"/>
            <a:ext cx="2243138" cy="224313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1581" y="4669607"/>
            <a:ext cx="1347788" cy="2021682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5422" y="4777407"/>
            <a:ext cx="2735128" cy="1823418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1314" y="6091264"/>
            <a:ext cx="4048125" cy="70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5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Priemysel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43734" y="1690688"/>
            <a:ext cx="5836444" cy="4351338"/>
          </a:xfrm>
        </p:spPr>
        <p:txBody>
          <a:bodyPr/>
          <a:lstStyle/>
          <a:p>
            <a:pPr marL="0" indent="0">
              <a:buNone/>
            </a:pPr>
            <a:r>
              <a:rPr lang="sk-SK" cap="all" dirty="0" smtClean="0"/>
              <a:t>POTRAVINÁRSKY priemysel</a:t>
            </a:r>
          </a:p>
          <a:p>
            <a:r>
              <a:rPr lang="sk-SK" dirty="0" smtClean="0"/>
              <a:t>cukrovar</a:t>
            </a:r>
          </a:p>
          <a:p>
            <a:r>
              <a:rPr lang="sk-SK" dirty="0" smtClean="0"/>
              <a:t>pečiváreň			       Sereď</a:t>
            </a:r>
          </a:p>
          <a:p>
            <a:r>
              <a:rPr lang="sk-SK" dirty="0" smtClean="0"/>
              <a:t>výroba šumivého vína</a:t>
            </a:r>
          </a:p>
          <a:p>
            <a:r>
              <a:rPr lang="sk-SK" dirty="0" smtClean="0"/>
              <a:t>výroba sladu</a:t>
            </a:r>
          </a:p>
          <a:p>
            <a:r>
              <a:rPr lang="sk-SK" dirty="0" smtClean="0"/>
              <a:t>cukrovinky </a:t>
            </a:r>
            <a:r>
              <a:rPr lang="sk-SK" dirty="0" err="1" smtClean="0"/>
              <a:t>Figaro</a:t>
            </a:r>
            <a:endParaRPr lang="sk-SK" dirty="0"/>
          </a:p>
        </p:txBody>
      </p:sp>
      <p:sp>
        <p:nvSpPr>
          <p:cNvPr id="9" name="Pravá složená závorka 8"/>
          <p:cNvSpPr/>
          <p:nvPr/>
        </p:nvSpPr>
        <p:spPr>
          <a:xfrm>
            <a:off x="4129088" y="2351882"/>
            <a:ext cx="400050" cy="1328737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Pravá složená závorka 5"/>
          <p:cNvSpPr/>
          <p:nvPr/>
        </p:nvSpPr>
        <p:spPr>
          <a:xfrm>
            <a:off x="3573150" y="3866358"/>
            <a:ext cx="400050" cy="692764"/>
          </a:xfrm>
          <a:prstGeom prst="rightBrac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TextovéPole 3"/>
          <p:cNvSpPr txBox="1"/>
          <p:nvPr/>
        </p:nvSpPr>
        <p:spPr>
          <a:xfrm>
            <a:off x="4329113" y="4028074"/>
            <a:ext cx="1145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Trnava</a:t>
            </a:r>
            <a:endParaRPr lang="sk-SK" sz="2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385" y="118799"/>
            <a:ext cx="5410483" cy="199333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/>
          <a:srcRect l="67868"/>
          <a:stretch/>
        </p:blipFill>
        <p:spPr>
          <a:xfrm>
            <a:off x="8820659" y="2210541"/>
            <a:ext cx="3208209" cy="415828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053" y="2305156"/>
            <a:ext cx="1453967" cy="4507932"/>
          </a:xfrm>
          <a:prstGeom prst="rect">
            <a:avLst/>
          </a:prstGeom>
        </p:spPr>
      </p:pic>
      <p:pic>
        <p:nvPicPr>
          <p:cNvPr id="12" name="Zástupný symbol pro obsah 11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067" y="2792466"/>
            <a:ext cx="2971468" cy="2925754"/>
          </a:xfr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580" y="4754999"/>
            <a:ext cx="1556508" cy="195341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8977" y="4754999"/>
            <a:ext cx="2849732" cy="190130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3181" y="5419201"/>
            <a:ext cx="2043935" cy="11292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3275" y="1731677"/>
            <a:ext cx="1700719" cy="133681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5375" y="5705652"/>
            <a:ext cx="1523265" cy="1062799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22112" y="4867256"/>
            <a:ext cx="1334686" cy="194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1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6380" y="198368"/>
            <a:ext cx="10515600" cy="1325563"/>
          </a:xfrm>
        </p:spPr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Priemysel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17569" y="1534340"/>
            <a:ext cx="5836444" cy="4351338"/>
          </a:xfrm>
        </p:spPr>
        <p:txBody>
          <a:bodyPr/>
          <a:lstStyle/>
          <a:p>
            <a:pPr marL="0" indent="0">
              <a:buNone/>
            </a:pPr>
            <a:r>
              <a:rPr lang="sk-SK" cap="all" dirty="0" err="1" smtClean="0"/>
              <a:t>ĎaĽŠIE</a:t>
            </a:r>
            <a:r>
              <a:rPr lang="sk-SK" cap="all" dirty="0" smtClean="0"/>
              <a:t> ODVETVIA </a:t>
            </a:r>
            <a:r>
              <a:rPr lang="sk-SK" cap="all" dirty="0" err="1" smtClean="0"/>
              <a:t>priemyslU</a:t>
            </a:r>
            <a:endParaRPr lang="sk-SK" cap="all" dirty="0" smtClean="0"/>
          </a:p>
          <a:p>
            <a:r>
              <a:rPr lang="sk-SK" dirty="0" smtClean="0"/>
              <a:t>výroba drôtov Hlohovec a Sládkovičovo</a:t>
            </a:r>
          </a:p>
          <a:p>
            <a:r>
              <a:rPr lang="sk-SK" dirty="0" smtClean="0"/>
              <a:t>výroba obalov a etikiet Skalica</a:t>
            </a:r>
          </a:p>
          <a:p>
            <a:r>
              <a:rPr lang="sk-SK" dirty="0" smtClean="0"/>
              <a:t>výroba ložísk Skalica</a:t>
            </a:r>
          </a:p>
          <a:p>
            <a:endParaRPr lang="sk-SK" dirty="0" smtClean="0"/>
          </a:p>
          <a:p>
            <a:endParaRPr lang="sk-SK" dirty="0" smtClean="0"/>
          </a:p>
        </p:txBody>
      </p:sp>
      <p:pic>
        <p:nvPicPr>
          <p:cNvPr id="20" name="Zástupný symbol pro obsah 1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431" y="3294453"/>
            <a:ext cx="5592137" cy="3138274"/>
          </a:xfr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230" y="314153"/>
            <a:ext cx="3226072" cy="2419553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5334000"/>
            <a:ext cx="2794000" cy="1524000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8026" y="4376329"/>
            <a:ext cx="2249874" cy="2249874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644" y="4390112"/>
            <a:ext cx="2305251" cy="2236092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7330" y="429940"/>
            <a:ext cx="3281972" cy="2187981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492" y="2990902"/>
            <a:ext cx="3593810" cy="1730567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9431" y="2431687"/>
            <a:ext cx="28575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9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Doprava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453766"/>
            <a:ext cx="5181600" cy="4351338"/>
          </a:xfrm>
        </p:spPr>
        <p:txBody>
          <a:bodyPr/>
          <a:lstStyle/>
          <a:p>
            <a:r>
              <a:rPr lang="sk-SK" dirty="0" smtClean="0"/>
              <a:t>hlavné železničné trate a diaľnice (D1, D2, R1)</a:t>
            </a:r>
          </a:p>
          <a:p>
            <a:r>
              <a:rPr lang="sk-SK" dirty="0" smtClean="0"/>
              <a:t>9 hraničných priechodov – významná medzinárodná doprava</a:t>
            </a:r>
          </a:p>
          <a:p>
            <a:endParaRPr lang="sk-SK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197" y="0"/>
            <a:ext cx="5301803" cy="7042167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223" y="3635635"/>
            <a:ext cx="5138670" cy="322236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0" y="6062748"/>
            <a:ext cx="3968202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sz="2400" dirty="0" smtClean="0"/>
              <a:t>Hraničný priechod</a:t>
            </a:r>
          </a:p>
          <a:p>
            <a:r>
              <a:rPr lang="sk-SK" sz="2400" dirty="0" smtClean="0"/>
              <a:t>Moravský Svätý Ján - </a:t>
            </a:r>
            <a:r>
              <a:rPr lang="sk-SK" sz="2400" dirty="0" err="1" smtClean="0"/>
              <a:t>Hohenau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54780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Trnava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40913" y="1825625"/>
            <a:ext cx="5318973" cy="4613812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najstaršie mesto </a:t>
            </a:r>
            <a:r>
              <a:rPr lang="sk-SK" dirty="0" smtClean="0"/>
              <a:t>Slovenska (slobodné kráľovské mesto od roku 1238)</a:t>
            </a:r>
          </a:p>
          <a:p>
            <a:r>
              <a:rPr lang="sk-SK" dirty="0" smtClean="0"/>
              <a:t>univerzitná tradícia (dnes Trnavská univerzita, Univerzita sv. Cyrila a sv. Metoda, STU – </a:t>
            </a:r>
            <a:r>
              <a:rPr lang="sk-SK" dirty="0" err="1" smtClean="0"/>
              <a:t>Materiálovotechnologická</a:t>
            </a:r>
            <a:r>
              <a:rPr lang="sk-SK" dirty="0" smtClean="0"/>
              <a:t> fakulta)</a:t>
            </a:r>
          </a:p>
          <a:p>
            <a:r>
              <a:rPr lang="sk-SK" dirty="0" smtClean="0"/>
              <a:t>„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malý Rím</a:t>
            </a:r>
            <a:r>
              <a:rPr lang="sk-SK" dirty="0" smtClean="0"/>
              <a:t>“ – množstvo kostolov, sídlo arcidiecézy</a:t>
            </a:r>
            <a:endParaRPr lang="sk-SK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9005" y="603250"/>
            <a:ext cx="1905000" cy="23812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473" y="261938"/>
            <a:ext cx="2740383" cy="32884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800" y="3623614"/>
            <a:ext cx="2277884" cy="303717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9893" y="3003191"/>
            <a:ext cx="2743201" cy="365760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0490" y="132667"/>
            <a:ext cx="1975834" cy="28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4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Piešťany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 smtClean="0"/>
              <a:t>kúpele </a:t>
            </a:r>
            <a:r>
              <a:rPr lang="sk-SK" dirty="0"/>
              <a:t>- </a:t>
            </a:r>
            <a:r>
              <a:rPr lang="sk-SK" dirty="0" smtClean="0"/>
              <a:t>medzinárodné stredisko </a:t>
            </a:r>
            <a:r>
              <a:rPr lang="sk-SK" dirty="0"/>
              <a:t>liečby reumatických chorôb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274" y="0"/>
            <a:ext cx="1316070" cy="18256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344" y="2965011"/>
            <a:ext cx="5631858" cy="389298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591" y="0"/>
            <a:ext cx="5127611" cy="269199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276" y="2965010"/>
            <a:ext cx="5832193" cy="389298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76" y="-5343"/>
            <a:ext cx="11849447" cy="686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9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0166" y="107547"/>
            <a:ext cx="10515600" cy="1325563"/>
          </a:xfrm>
        </p:spPr>
        <p:txBody>
          <a:bodyPr/>
          <a:lstStyle/>
          <a:p>
            <a:pPr algn="ctr"/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Skalica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96"/>
            <a:ext cx="5188281" cy="6871896"/>
          </a:xfr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267" y="0"/>
            <a:ext cx="4556734" cy="685800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0233" y="3844798"/>
            <a:ext cx="2323082" cy="301320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7767" y="3057145"/>
            <a:ext cx="1137945" cy="390840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956" y="1191825"/>
            <a:ext cx="1829636" cy="265297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396" y="-20702"/>
            <a:ext cx="12257260" cy="687870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227657" y="3151092"/>
            <a:ext cx="7037183" cy="37856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sz="2400" dirty="0"/>
              <a:t>Skalický </a:t>
            </a:r>
            <a:r>
              <a:rPr lang="sk-SK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trdelník</a:t>
            </a:r>
            <a:r>
              <a:rPr lang="sk-S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dirty="0"/>
              <a:t>je sladký kysnutý pekárenský výrobok</a:t>
            </a:r>
            <a:r>
              <a:rPr lang="sk-SK" sz="2400" dirty="0" smtClean="0"/>
              <a:t>,</a:t>
            </a:r>
          </a:p>
          <a:p>
            <a:r>
              <a:rPr lang="sk-SK" sz="2400" dirty="0" smtClean="0"/>
              <a:t>ktorý </a:t>
            </a:r>
            <a:r>
              <a:rPr lang="sk-SK" sz="2400" dirty="0"/>
              <a:t>je typický pre región </a:t>
            </a:r>
            <a:r>
              <a:rPr lang="sk-SK" sz="2400" dirty="0" smtClean="0"/>
              <a:t>Záhorie. </a:t>
            </a:r>
          </a:p>
          <a:p>
            <a:r>
              <a:rPr lang="sk-SK" sz="2400" dirty="0" smtClean="0"/>
              <a:t>Ako </a:t>
            </a:r>
            <a:r>
              <a:rPr lang="sk-SK" sz="2400" dirty="0"/>
              <a:t>prvému pokrmu z prihlásených slovenských </a:t>
            </a:r>
            <a:endParaRPr lang="sk-SK" sz="2400" dirty="0" smtClean="0"/>
          </a:p>
          <a:p>
            <a:r>
              <a:rPr lang="sk-SK" sz="2400" dirty="0" smtClean="0"/>
              <a:t>tradičných </a:t>
            </a:r>
            <a:r>
              <a:rPr lang="sk-SK" sz="2400" dirty="0"/>
              <a:t>výrobkov sa mu podarilo získať </a:t>
            </a:r>
            <a:endParaRPr lang="sk-SK" sz="2400" dirty="0" smtClean="0"/>
          </a:p>
          <a:p>
            <a:r>
              <a:rPr lang="sk-SK" sz="2400" dirty="0" smtClean="0"/>
              <a:t>ochranné </a:t>
            </a:r>
            <a:r>
              <a:rPr lang="sk-SK" sz="2400" dirty="0"/>
              <a:t>zemepisné označenie registrované </a:t>
            </a:r>
            <a:endParaRPr lang="sk-SK" sz="2400" dirty="0" smtClean="0"/>
          </a:p>
          <a:p>
            <a:r>
              <a:rPr lang="sk-SK" sz="2400" dirty="0" smtClean="0"/>
              <a:t>Európskou </a:t>
            </a:r>
            <a:r>
              <a:rPr lang="sk-SK" sz="2400" dirty="0"/>
              <a:t>komisiou v rámci celej Európskej únie. </a:t>
            </a:r>
            <a:endParaRPr lang="sk-SK" sz="2400" dirty="0" smtClean="0"/>
          </a:p>
          <a:p>
            <a:r>
              <a:rPr lang="sk-SK" sz="2400" dirty="0" smtClean="0"/>
              <a:t>Označenie </a:t>
            </a:r>
            <a:r>
              <a:rPr lang="sk-SK" sz="2400" dirty="0"/>
              <a:t>„Skalický </a:t>
            </a:r>
            <a:r>
              <a:rPr lang="sk-SK" sz="2400" dirty="0" err="1"/>
              <a:t>trdelník</a:t>
            </a:r>
            <a:r>
              <a:rPr lang="sk-SK" sz="2400" dirty="0"/>
              <a:t>“ budú mať len </a:t>
            </a:r>
            <a:endParaRPr lang="sk-SK" sz="2400" dirty="0" smtClean="0"/>
          </a:p>
          <a:p>
            <a:r>
              <a:rPr lang="sk-SK" sz="2400" dirty="0" err="1" smtClean="0"/>
              <a:t>trdelníky</a:t>
            </a:r>
            <a:r>
              <a:rPr lang="sk-SK" sz="2400" dirty="0" smtClean="0"/>
              <a:t> </a:t>
            </a:r>
            <a:r>
              <a:rPr lang="sk-SK" sz="2400" dirty="0"/>
              <a:t>vyrobené na území okresov Skalica </a:t>
            </a:r>
            <a:endParaRPr lang="sk-SK" sz="2400" dirty="0" smtClean="0"/>
          </a:p>
          <a:p>
            <a:r>
              <a:rPr lang="sk-SK" sz="2400" dirty="0" smtClean="0"/>
              <a:t>a </a:t>
            </a:r>
            <a:r>
              <a:rPr lang="sk-SK" sz="2400" dirty="0"/>
              <a:t>Senica ohraničenom riekami Morava, Teplica </a:t>
            </a:r>
            <a:endParaRPr lang="sk-SK" sz="2400" dirty="0" smtClean="0"/>
          </a:p>
          <a:p>
            <a:r>
              <a:rPr lang="sk-SK" sz="2400" dirty="0" smtClean="0"/>
              <a:t>a </a:t>
            </a:r>
            <a:r>
              <a:rPr lang="sk-SK" sz="2400" dirty="0"/>
              <a:t>Myjava a hranicami s Českom.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9583" y="-37948"/>
            <a:ext cx="5634282" cy="317397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923" y="3136030"/>
            <a:ext cx="5232179" cy="376134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3397" y="-42699"/>
            <a:ext cx="6622980" cy="319689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7657" y="1447150"/>
            <a:ext cx="1714579" cy="171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6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40759" y="1555169"/>
            <a:ext cx="5181600" cy="4351338"/>
          </a:xfrm>
        </p:spPr>
        <p:txBody>
          <a:bodyPr/>
          <a:lstStyle/>
          <a:p>
            <a:r>
              <a:rPr lang="sk-SK" dirty="0" smtClean="0"/>
              <a:t>ŠAŠTÍN - STRÁŽE </a:t>
            </a:r>
            <a:r>
              <a:rPr lang="sk-SK" dirty="0"/>
              <a:t>– pútnické mesto - </a:t>
            </a:r>
            <a:r>
              <a:rPr lang="sk-SK" dirty="0" smtClean="0"/>
              <a:t>národná svätyňa, bazilika </a:t>
            </a:r>
            <a:r>
              <a:rPr lang="sk-SK" dirty="0"/>
              <a:t>Panny Márie Sedembolestnej, hlavnej patrónky Slovenska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75406"/>
            <a:ext cx="2794000" cy="952500"/>
          </a:xfrm>
          <a:prstGeom prst="rect">
            <a:avLst/>
          </a:prstGeom>
        </p:spPr>
      </p:pic>
      <p:pic>
        <p:nvPicPr>
          <p:cNvPr id="13" name="Zástupný symbol pro obsah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468" y="1317625"/>
            <a:ext cx="6764279" cy="4980200"/>
          </a:xfr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730838"/>
            <a:ext cx="3915177" cy="293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0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 smtClean="0"/>
              <a:t>GBELY – ložiská ropy (</a:t>
            </a:r>
            <a:r>
              <a:rPr lang="sk-SK" dirty="0" err="1" smtClean="0">
                <a:hlinkClick r:id="rId2"/>
              </a:rPr>
              <a:t>info</a:t>
            </a:r>
            <a:r>
              <a:rPr lang="sk-SK" dirty="0" smtClean="0"/>
              <a:t>)</a:t>
            </a:r>
            <a:endParaRPr lang="sk-SK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k-SK" dirty="0" smtClean="0"/>
              <a:t>SMRDÁKY – kúpele na liečbu kožných ochorení</a:t>
            </a:r>
            <a:endParaRPr lang="sk-SK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87" y="2637341"/>
            <a:ext cx="5303668" cy="353962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787" y="5968227"/>
            <a:ext cx="1450886" cy="687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1868" y="2637341"/>
            <a:ext cx="5334000" cy="35528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846" y="5343000"/>
            <a:ext cx="1312572" cy="1312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75406"/>
            <a:ext cx="2794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4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 smtClean="0"/>
              <a:t>MORAVANY NAD VÁHOM </a:t>
            </a:r>
            <a:r>
              <a:rPr lang="sk-SK" dirty="0"/>
              <a:t>– Venuša z </a:t>
            </a:r>
            <a:r>
              <a:rPr lang="sk-SK" dirty="0" smtClean="0"/>
              <a:t>Moravian je soška </a:t>
            </a:r>
            <a:r>
              <a:rPr lang="sk-SK" dirty="0"/>
              <a:t>ženy </a:t>
            </a:r>
            <a:r>
              <a:rPr lang="sk-SK" dirty="0" smtClean="0"/>
              <a:t>vyrezaná </a:t>
            </a:r>
            <a:r>
              <a:rPr lang="sk-SK" dirty="0"/>
              <a:t>z mamutieho </a:t>
            </a:r>
            <a:r>
              <a:rPr lang="sk-SK" dirty="0" smtClean="0"/>
              <a:t>kla       (22 </a:t>
            </a:r>
            <a:r>
              <a:rPr lang="sk-SK" dirty="0"/>
              <a:t>800 </a:t>
            </a:r>
            <a:r>
              <a:rPr lang="sk-SK" dirty="0" err="1"/>
              <a:t>pr</a:t>
            </a:r>
            <a:r>
              <a:rPr lang="sk-SK" dirty="0"/>
              <a:t>. </a:t>
            </a:r>
            <a:r>
              <a:rPr lang="sk-SK" dirty="0" err="1"/>
              <a:t>n.l</a:t>
            </a:r>
            <a:r>
              <a:rPr lang="sk-SK" dirty="0" smtClean="0"/>
              <a:t>.)</a:t>
            </a:r>
            <a:endParaRPr lang="sk-SK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11374" y="1159904"/>
            <a:ext cx="5181600" cy="4351338"/>
          </a:xfrm>
        </p:spPr>
        <p:txBody>
          <a:bodyPr/>
          <a:lstStyle/>
          <a:p>
            <a:r>
              <a:rPr lang="sk-SK" dirty="0" smtClean="0"/>
              <a:t>KOPČANY – kostol </a:t>
            </a:r>
            <a:r>
              <a:rPr lang="sk-SK" dirty="0"/>
              <a:t>svätej Margity postavený </a:t>
            </a:r>
            <a:r>
              <a:rPr lang="sk-SK" dirty="0" smtClean="0"/>
              <a:t>v období konca </a:t>
            </a:r>
            <a:r>
              <a:rPr lang="sk-SK" dirty="0"/>
              <a:t>9. alebo v prvej polovici 10. </a:t>
            </a:r>
            <a:r>
              <a:rPr lang="sk-SK" dirty="0" smtClean="0"/>
              <a:t>storočia (najstarší zachovaný </a:t>
            </a:r>
            <a:r>
              <a:rPr lang="sk-SK" dirty="0"/>
              <a:t>kostolov nielen na Slovensku, ale v celej strednej </a:t>
            </a:r>
            <a:r>
              <a:rPr lang="sk-SK" dirty="0" smtClean="0"/>
              <a:t>Európe)</a:t>
            </a:r>
            <a:endParaRPr lang="sk-SK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75406"/>
            <a:ext cx="2794000" cy="9525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74" y="3620035"/>
            <a:ext cx="2305854" cy="307447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022" y="3615587"/>
            <a:ext cx="4629955" cy="307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8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089" y="1230821"/>
            <a:ext cx="5181600" cy="2742703"/>
          </a:xfr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7"/>
          <a:stretch/>
        </p:blipFill>
        <p:spPr>
          <a:xfrm>
            <a:off x="7794800" y="4066180"/>
            <a:ext cx="3815131" cy="270578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TRNAVSKÝ KRAJ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 smtClean="0"/>
              <a:t>rozloha: </a:t>
            </a:r>
          </a:p>
          <a:p>
            <a:r>
              <a:rPr lang="sk-SK" dirty="0" smtClean="0"/>
              <a:t>počet obyvateľov:</a:t>
            </a:r>
          </a:p>
          <a:p>
            <a:r>
              <a:rPr lang="sk-SK" dirty="0" smtClean="0"/>
              <a:t>hustota zaľudnenia:</a:t>
            </a:r>
          </a:p>
          <a:p>
            <a:r>
              <a:rPr lang="sk-SK" dirty="0" smtClean="0"/>
              <a:t>okresy:</a:t>
            </a:r>
          </a:p>
          <a:p>
            <a:pPr marL="0" indent="0">
              <a:buNone/>
            </a:pPr>
            <a:endParaRPr lang="sk-SK" dirty="0" smtClean="0"/>
          </a:p>
          <a:p>
            <a:r>
              <a:rPr lang="sk-SK" dirty="0" smtClean="0"/>
              <a:t>susedné štáty:</a:t>
            </a:r>
          </a:p>
          <a:p>
            <a:pPr marL="0" indent="0">
              <a:buNone/>
            </a:pPr>
            <a:endParaRPr lang="sk-SK" dirty="0" smtClean="0"/>
          </a:p>
          <a:p>
            <a:r>
              <a:rPr lang="sk-SK" dirty="0" smtClean="0"/>
              <a:t>susedné kraje:</a:t>
            </a:r>
            <a:endParaRPr lang="sk-SK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857366" y="1825625"/>
            <a:ext cx="1941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4 174,2</a:t>
            </a:r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km²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087190" y="2340563"/>
            <a:ext cx="1362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561 525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078243" y="2815788"/>
            <a:ext cx="2433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135 </a:t>
            </a:r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obyv./ km²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2288549" y="4776622"/>
            <a:ext cx="4143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Česko, Rakúsko, Maďarsko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288549" y="5940138"/>
            <a:ext cx="5534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Bratislavský, Nitriansky, Trenčiansky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0"/>
            <a:ext cx="2794000" cy="952500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288549" y="3453155"/>
            <a:ext cx="55062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Trnava, Senica, Skalica, Piešťany, </a:t>
            </a:r>
          </a:p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Hlohovec, Galanta, Dunajská Streda</a:t>
            </a:r>
          </a:p>
        </p:txBody>
      </p:sp>
    </p:spTree>
    <p:extLst>
      <p:ext uri="{BB962C8B-B14F-4D97-AF65-F5344CB8AC3E}">
        <p14:creationId xmlns:p14="http://schemas.microsoft.com/office/powerpoint/2010/main" val="236951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6" grpId="0"/>
      <p:bldP spid="17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 smtClean="0"/>
              <a:t>LEOPOLDOV – najstaršia väznica na Slovensku (z r.1856)</a:t>
            </a:r>
            <a:endParaRPr lang="sk-SK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75406"/>
            <a:ext cx="2794000" cy="952500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76"/>
          <a:stretch/>
        </p:blipFill>
        <p:spPr>
          <a:xfrm>
            <a:off x="6096000" y="1027906"/>
            <a:ext cx="5921062" cy="3593673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72" y="2824741"/>
            <a:ext cx="5093191" cy="38144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6196" y="4621579"/>
            <a:ext cx="2857500" cy="20669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2129" y="4634544"/>
            <a:ext cx="3101617" cy="205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6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9259" y="0"/>
            <a:ext cx="10515600" cy="1325563"/>
          </a:xfrm>
        </p:spPr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 v Trnavskom kraji? 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596" y="3355923"/>
            <a:ext cx="2215881" cy="3321773"/>
          </a:xfr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1"/>
          <a:stretch/>
        </p:blipFill>
        <p:spPr>
          <a:xfrm>
            <a:off x="502274" y="1248917"/>
            <a:ext cx="6057792" cy="3542024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527" y="3355922"/>
            <a:ext cx="2493580" cy="332177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527" y="0"/>
            <a:ext cx="5168950" cy="3158983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502274" y="4987880"/>
            <a:ext cx="61055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SMOLENICE</a:t>
            </a:r>
            <a:r>
              <a:rPr lang="sk-SK" sz="2400" dirty="0" smtClean="0"/>
              <a:t> – zámok, ZÁRUBY - najvyšší vrch </a:t>
            </a:r>
          </a:p>
          <a:p>
            <a:r>
              <a:rPr lang="sk-SK" sz="2400" dirty="0" smtClean="0"/>
              <a:t>Malých Karpát, DRINY – jediná sprístupnená </a:t>
            </a:r>
          </a:p>
          <a:p>
            <a:r>
              <a:rPr lang="sk-SK" sz="2400" dirty="0" smtClean="0"/>
              <a:t>jaskyňa na západnom Slovensku, dolina </a:t>
            </a:r>
            <a:r>
              <a:rPr lang="sk-SK" sz="2400" dirty="0" err="1" smtClean="0"/>
              <a:t>Hlboče</a:t>
            </a:r>
            <a:r>
              <a:rPr lang="sk-SK" sz="2400" dirty="0" smtClean="0"/>
              <a:t> </a:t>
            </a:r>
          </a:p>
          <a:p>
            <a:r>
              <a:rPr lang="sk-SK" sz="2400" dirty="0" smtClean="0"/>
              <a:t>- občasný vodopád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369265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 v Trnavskom kraji?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66" y="1690688"/>
            <a:ext cx="4901982" cy="3280557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234" y="365125"/>
            <a:ext cx="5181600" cy="3886200"/>
          </a:xfrm>
        </p:spPr>
      </p:pic>
      <p:sp>
        <p:nvSpPr>
          <p:cNvPr id="8" name="TextovéPole 7"/>
          <p:cNvSpPr txBox="1"/>
          <p:nvPr/>
        </p:nvSpPr>
        <p:spPr>
          <a:xfrm>
            <a:off x="310166" y="5306096"/>
            <a:ext cx="4324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Vincov les – pri Sládkovičove</a:t>
            </a:r>
            <a:endParaRPr lang="sk-SK" sz="28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9959483" y="4251325"/>
            <a:ext cx="2027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Veľký Meder</a:t>
            </a:r>
            <a:endParaRPr lang="sk-SK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818" y="3738250"/>
            <a:ext cx="4408432" cy="29343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9231250" y="6149393"/>
            <a:ext cx="1308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Galanta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7721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72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ĎAKUJEM ZA POZORNOSŤ! </a:t>
            </a:r>
            <a:endParaRPr lang="sk-SK" sz="72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389" y="1801677"/>
            <a:ext cx="8056194" cy="426427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242" y="5700688"/>
            <a:ext cx="2794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4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symbol pro obsah 1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491" y="31605"/>
            <a:ext cx="4883509" cy="6873087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TRNAVSKÝ KRAJ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 smtClean="0"/>
              <a:t>tvorí ho 7 okresov</a:t>
            </a:r>
          </a:p>
          <a:p>
            <a:r>
              <a:rPr lang="sk-SK" dirty="0" smtClean="0"/>
              <a:t>počtom obyvateľov najmenší kraj SR</a:t>
            </a:r>
          </a:p>
          <a:p>
            <a:r>
              <a:rPr lang="sk-SK" dirty="0" smtClean="0"/>
              <a:t>nadpriemerná hustota zaľudnenia (135&gt;110 obyv./km</a:t>
            </a:r>
            <a:r>
              <a:rPr lang="sk-SK" dirty="0" smtClean="0">
                <a:ea typeface="Cambria Math" panose="02040503050406030204" pitchFamily="18" charset="0"/>
              </a:rPr>
              <a:t>²)</a:t>
            </a:r>
          </a:p>
          <a:p>
            <a:r>
              <a:rPr lang="sk-SK" dirty="0" smtClean="0">
                <a:ea typeface="Cambria Math" panose="02040503050406030204" pitchFamily="18" charset="0"/>
              </a:rPr>
              <a:t>hraničí až s 3 štátmi! </a:t>
            </a:r>
            <a:endParaRPr lang="sk-SK" dirty="0"/>
          </a:p>
        </p:txBody>
      </p:sp>
      <p:sp>
        <p:nvSpPr>
          <p:cNvPr id="6" name="TextovéPole 5"/>
          <p:cNvSpPr txBox="1"/>
          <p:nvPr/>
        </p:nvSpPr>
        <p:spPr>
          <a:xfrm>
            <a:off x="8742950" y="766296"/>
            <a:ext cx="450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727551" y="1462813"/>
            <a:ext cx="529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9879747" y="2373454"/>
            <a:ext cx="544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TT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0431260" y="3737272"/>
            <a:ext cx="631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ovéPole 9"/>
          <p:cNvSpPr txBox="1"/>
          <p:nvPr/>
        </p:nvSpPr>
        <p:spPr>
          <a:xfrm rot="273052">
            <a:off x="10138829" y="725476"/>
            <a:ext cx="20185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Trenčiansky </a:t>
            </a:r>
          </a:p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5835650"/>
            <a:ext cx="2794000" cy="952500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 rot="16669726">
            <a:off x="10597134" y="3952716"/>
            <a:ext cx="2352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Nitriansky kraj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0577543" y="1762598"/>
            <a:ext cx="612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0832127" y="2586319"/>
            <a:ext cx="601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HC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9879747" y="4891807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DS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7892085" y="2940133"/>
            <a:ext cx="20348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Bratislavský </a:t>
            </a:r>
          </a:p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053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639" y="77142"/>
            <a:ext cx="4723506" cy="6780858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6685" y="147134"/>
            <a:ext cx="10515600" cy="1325563"/>
          </a:xfrm>
        </p:spPr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Prírodné podmienky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92429" y="1329670"/>
            <a:ext cx="5559380" cy="5302950"/>
          </a:xfrm>
        </p:spPr>
        <p:txBody>
          <a:bodyPr>
            <a:normAutofit fontScale="92500" lnSpcReduction="10000"/>
          </a:bodyPr>
          <a:lstStyle/>
          <a:p>
            <a:r>
              <a:rPr lang="sk-SK" dirty="0" smtClean="0"/>
              <a:t>povrchové celky: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Malé Karpaty, Záhorská nížina, Podunajská nížina, výbežky Bielych Karpát a Považského Inovca</a:t>
            </a:r>
          </a:p>
          <a:p>
            <a:r>
              <a:rPr lang="sk-SK" dirty="0" smtClean="0"/>
              <a:t>rieky: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Dunaj, Morava, Myjava, Malý Dunaj, Váh, Dudváh</a:t>
            </a:r>
          </a:p>
          <a:p>
            <a:r>
              <a:rPr lang="sk-SK" dirty="0" smtClean="0"/>
              <a:t>vodné dielo: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Gabčíkovo </a:t>
            </a:r>
            <a:r>
              <a:rPr lang="sk-SK" dirty="0" smtClean="0"/>
              <a:t>(na Dunaji),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Sĺňava, Kráľová </a:t>
            </a:r>
            <a:r>
              <a:rPr lang="sk-SK" dirty="0" smtClean="0"/>
              <a:t>(na Váhu)</a:t>
            </a:r>
          </a:p>
          <a:p>
            <a:r>
              <a:rPr lang="sk-SK" dirty="0" smtClean="0"/>
              <a:t>podnebie: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teplé</a:t>
            </a:r>
            <a:r>
              <a:rPr lang="sk-SK" dirty="0" smtClean="0"/>
              <a:t> (na Podunajskej nížine suché),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mierne teplé </a:t>
            </a:r>
            <a:r>
              <a:rPr lang="sk-SK" dirty="0" smtClean="0"/>
              <a:t>(pohoria)</a:t>
            </a:r>
          </a:p>
          <a:p>
            <a:r>
              <a:rPr lang="sk-SK" dirty="0" smtClean="0"/>
              <a:t>územie kraja je v úrodných častiach odlesnené</a:t>
            </a:r>
          </a:p>
          <a:p>
            <a:r>
              <a:rPr lang="sk-SK" dirty="0" smtClean="0"/>
              <a:t>lesy: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borovicové</a:t>
            </a:r>
            <a:r>
              <a:rPr lang="sk-SK" dirty="0" smtClean="0"/>
              <a:t> (</a:t>
            </a:r>
            <a:r>
              <a:rPr lang="sk-SK" dirty="0" err="1" smtClean="0"/>
              <a:t>Záh.n</a:t>
            </a:r>
            <a:r>
              <a:rPr lang="sk-SK" dirty="0" smtClean="0"/>
              <a:t>.),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bukové</a:t>
            </a:r>
            <a:r>
              <a:rPr lang="sk-SK" dirty="0" smtClean="0"/>
              <a:t> a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dubové</a:t>
            </a:r>
            <a:r>
              <a:rPr lang="sk-SK" dirty="0" smtClean="0"/>
              <a:t> (Malé K.),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lužné</a:t>
            </a:r>
            <a:r>
              <a:rPr lang="sk-SK" dirty="0" smtClean="0"/>
              <a:t> (Dunaj)</a:t>
            </a:r>
            <a:endParaRPr lang="sk-SK" dirty="0"/>
          </a:p>
        </p:txBody>
      </p:sp>
      <p:sp>
        <p:nvSpPr>
          <p:cNvPr id="9" name="TextovéPole 8"/>
          <p:cNvSpPr txBox="1"/>
          <p:nvPr/>
        </p:nvSpPr>
        <p:spPr>
          <a:xfrm rot="18790615">
            <a:off x="8129779" y="2023262"/>
            <a:ext cx="2755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Malé Karpaty</a:t>
            </a:r>
            <a:endParaRPr lang="sk-SK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ovéPole 9"/>
          <p:cNvSpPr txBox="1"/>
          <p:nvPr/>
        </p:nvSpPr>
        <p:spPr>
          <a:xfrm rot="19969814">
            <a:off x="7832477" y="1565767"/>
            <a:ext cx="16121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Záhorská </a:t>
            </a:r>
          </a:p>
          <a:p>
            <a:pPr algn="ctr"/>
            <a:r>
              <a:rPr lang="sk-SK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nížina</a:t>
            </a:r>
            <a:endParaRPr lang="sk-SK" sz="2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9507463" y="3350184"/>
            <a:ext cx="18977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Podunajská</a:t>
            </a:r>
          </a:p>
          <a:p>
            <a:pPr algn="ctr"/>
            <a:r>
              <a:rPr lang="sk-SK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nížina</a:t>
            </a:r>
            <a:endParaRPr lang="sk-SK" sz="2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ovéPole 11"/>
          <p:cNvSpPr txBox="1"/>
          <p:nvPr/>
        </p:nvSpPr>
        <p:spPr>
          <a:xfrm rot="18457465">
            <a:off x="7634673" y="460841"/>
            <a:ext cx="1327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Morava</a:t>
            </a:r>
            <a:endParaRPr lang="sk-SK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/>
          <p:cNvSpPr txBox="1"/>
          <p:nvPr/>
        </p:nvSpPr>
        <p:spPr>
          <a:xfrm rot="3130595">
            <a:off x="8675725" y="5362907"/>
            <a:ext cx="1064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Dunaj</a:t>
            </a:r>
            <a:endParaRPr lang="sk-SK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ovéPole 13"/>
          <p:cNvSpPr txBox="1"/>
          <p:nvPr/>
        </p:nvSpPr>
        <p:spPr>
          <a:xfrm rot="1667955">
            <a:off x="9090937" y="4658154"/>
            <a:ext cx="1896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Malý Dunaj</a:t>
            </a:r>
            <a:endParaRPr lang="sk-SK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ovéPole 15"/>
          <p:cNvSpPr txBox="1"/>
          <p:nvPr/>
        </p:nvSpPr>
        <p:spPr>
          <a:xfrm rot="412586">
            <a:off x="8205121" y="1018359"/>
            <a:ext cx="1275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Myjava</a:t>
            </a:r>
            <a:endParaRPr lang="sk-SK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ovéPole 16"/>
          <p:cNvSpPr txBox="1"/>
          <p:nvPr/>
        </p:nvSpPr>
        <p:spPr>
          <a:xfrm rot="17319169">
            <a:off x="10994082" y="2573692"/>
            <a:ext cx="746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Váh</a:t>
            </a:r>
            <a:endParaRPr lang="sk-SK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 rot="1983254">
            <a:off x="9067026" y="5308109"/>
            <a:ext cx="1948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Žitný ostrov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16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Obyvateľstvo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49721" cy="4351338"/>
          </a:xfrm>
        </p:spPr>
        <p:txBody>
          <a:bodyPr/>
          <a:lstStyle/>
          <a:p>
            <a:pPr marL="0" indent="0">
              <a:buNone/>
            </a:pPr>
            <a:r>
              <a:rPr lang="sk-SK" cap="all" dirty="0" smtClean="0"/>
              <a:t>Hustota zaľudnenia:</a:t>
            </a:r>
          </a:p>
          <a:p>
            <a:r>
              <a:rPr lang="sk-SK" dirty="0" smtClean="0"/>
              <a:t>nerovnomerná – v Podunajskej nížine vysoká, v Borskej nížine a      v pohoriach nízka</a:t>
            </a:r>
          </a:p>
          <a:p>
            <a:pPr marL="0" indent="0">
              <a:buNone/>
            </a:pPr>
            <a:r>
              <a:rPr lang="sk-SK" cap="all" dirty="0" smtClean="0"/>
              <a:t>Národnosti:</a:t>
            </a:r>
          </a:p>
          <a:p>
            <a:r>
              <a:rPr lang="sk-SK" dirty="0" smtClean="0"/>
              <a:t>prevláda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slovenská národnosť</a:t>
            </a:r>
          </a:p>
          <a:p>
            <a:r>
              <a:rPr lang="sk-SK" dirty="0" smtClean="0"/>
              <a:t>na juhu (DS, GA) prevažuje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maďarská národnosť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163" y="35521"/>
            <a:ext cx="4089637" cy="6822479"/>
          </a:xfrm>
        </p:spPr>
      </p:pic>
      <p:pic>
        <p:nvPicPr>
          <p:cNvPr id="6" name="Zástupný symbol pro obsa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952" y="5700713"/>
            <a:ext cx="2794000" cy="952500"/>
          </a:xfrm>
          <a:prstGeom prst="rect">
            <a:avLst/>
          </a:prstGeom>
        </p:spPr>
      </p:pic>
      <p:graphicFrame>
        <p:nvGraphicFramePr>
          <p:cNvPr id="7" name="Graf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4632150"/>
              </p:ext>
            </p:extLst>
          </p:nvPr>
        </p:nvGraphicFramePr>
        <p:xfrm>
          <a:off x="5809578" y="13892"/>
          <a:ext cx="6246255" cy="6822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322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Obyvateľstvo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704268" cy="46009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 smtClean="0"/>
              <a:t>SÍDLA</a:t>
            </a:r>
          </a:p>
          <a:p>
            <a:r>
              <a:rPr lang="sk-SK" dirty="0" smtClean="0"/>
              <a:t>251 obcí (16 z nich má štatút mesta)</a:t>
            </a:r>
          </a:p>
          <a:p>
            <a:r>
              <a:rPr lang="sk-SK" dirty="0" smtClean="0"/>
              <a:t>najväčšie mesto: </a:t>
            </a:r>
          </a:p>
          <a:p>
            <a:pPr marL="0" indent="0">
              <a:buNone/>
            </a:pPr>
            <a:r>
              <a:rPr lang="sk-SK" dirty="0" smtClean="0"/>
              <a:t>  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TRNAVA </a:t>
            </a:r>
            <a:r>
              <a:rPr lang="sk-SK" dirty="0" smtClean="0"/>
              <a:t>(66 219 obyvateľov –  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7.najväčšie mesto SR)</a:t>
            </a:r>
          </a:p>
          <a:p>
            <a:r>
              <a:rPr lang="sk-SK" dirty="0" smtClean="0"/>
              <a:t>ďalšie významné sídla: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Piešťany, Hlohovec, Dunajská Streda, Galanta, Sereď </a:t>
            </a:r>
            <a:r>
              <a:rPr lang="sk-SK" dirty="0" smtClean="0"/>
              <a:t>v Podunajskej nížine,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Senica, Skalica, Holíč </a:t>
            </a:r>
            <a:r>
              <a:rPr lang="sk-SK" dirty="0" smtClean="0"/>
              <a:t>v Záhorskej nížine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163" y="35521"/>
            <a:ext cx="4089637" cy="6822479"/>
          </a:xfrm>
        </p:spPr>
      </p:pic>
      <p:pic>
        <p:nvPicPr>
          <p:cNvPr id="6" name="Zástupný symbol pro obsa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700713"/>
            <a:ext cx="2794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5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Hospodárstvo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487" y="5747542"/>
            <a:ext cx="2794000" cy="952500"/>
          </a:xfrm>
        </p:spPr>
      </p:pic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657225" y="1690688"/>
            <a:ext cx="4457700" cy="4351338"/>
          </a:xfrm>
        </p:spPr>
        <p:txBody>
          <a:bodyPr/>
          <a:lstStyle/>
          <a:p>
            <a:r>
              <a:rPr lang="sk-SK" dirty="0" smtClean="0"/>
              <a:t>Trnavský kraj patrí medzi najproduktívnejšie </a:t>
            </a:r>
            <a:r>
              <a:rPr lang="sk-SK" dirty="0"/>
              <a:t>regióny v oblasti priemyslu a </a:t>
            </a:r>
            <a:r>
              <a:rPr lang="sk-SK" dirty="0" smtClean="0"/>
              <a:t>poľnohospodárstva</a:t>
            </a:r>
          </a:p>
          <a:p>
            <a:r>
              <a:rPr lang="sk-SK" b="1" dirty="0" smtClean="0"/>
              <a:t>nosné odvetvia: </a:t>
            </a:r>
            <a:r>
              <a:rPr lang="sk-SK" dirty="0" smtClean="0"/>
              <a:t>poľnohospodárstvo, výroba automobilov a elektroniky, výroba elektrickej energie</a:t>
            </a:r>
            <a:endParaRPr lang="sk-SK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43"/>
          <a:stretch/>
        </p:blipFill>
        <p:spPr>
          <a:xfrm>
            <a:off x="5760671" y="365125"/>
            <a:ext cx="5988022" cy="33210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91"/>
          <a:stretch/>
        </p:blipFill>
        <p:spPr>
          <a:xfrm>
            <a:off x="5760670" y="3798091"/>
            <a:ext cx="5999817" cy="290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4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Priemysel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836444" cy="4351338"/>
          </a:xfrm>
        </p:spPr>
        <p:txBody>
          <a:bodyPr/>
          <a:lstStyle/>
          <a:p>
            <a:pPr marL="0" indent="0">
              <a:buNone/>
            </a:pPr>
            <a:r>
              <a:rPr lang="sk-SK" cap="all" dirty="0" smtClean="0"/>
              <a:t>Energetický priemysel</a:t>
            </a:r>
          </a:p>
          <a:p>
            <a:r>
              <a:rPr lang="sk-SK" dirty="0" smtClean="0"/>
              <a:t>jadrová elektráreň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Jaslovské Bohunice</a:t>
            </a:r>
          </a:p>
          <a:p>
            <a:r>
              <a:rPr lang="sk-SK" dirty="0" smtClean="0"/>
              <a:t>vodné dielo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Gabčíkovo</a:t>
            </a:r>
            <a:r>
              <a:rPr lang="sk-SK" b="1" dirty="0" smtClean="0"/>
              <a:t> </a:t>
            </a:r>
            <a:r>
              <a:rPr lang="sk-SK" dirty="0" smtClean="0"/>
              <a:t>(</a:t>
            </a:r>
            <a:r>
              <a:rPr lang="sk-SK" dirty="0" err="1" smtClean="0">
                <a:hlinkClick r:id="rId2"/>
              </a:rPr>
              <a:t>info</a:t>
            </a:r>
            <a:r>
              <a:rPr lang="sk-SK" dirty="0" smtClean="0"/>
              <a:t>)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5526"/>
            <a:ext cx="3943351" cy="2957513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0"/>
          <a:stretch/>
        </p:blipFill>
        <p:spPr>
          <a:xfrm>
            <a:off x="3774283" y="3935526"/>
            <a:ext cx="4129086" cy="292654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/>
          <a:stretch/>
        </p:blipFill>
        <p:spPr>
          <a:xfrm>
            <a:off x="7915275" y="3935526"/>
            <a:ext cx="4276725" cy="291600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847" y="0"/>
            <a:ext cx="5496153" cy="390455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0163" y="482184"/>
            <a:ext cx="1457325" cy="109144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21"/>
            <a:ext cx="12192001" cy="6887718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633191" y="5699909"/>
            <a:ext cx="64289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októbri 2003 vznikol nad </a:t>
            </a:r>
            <a:r>
              <a:rPr lang="sk-SK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obcou CEROVÁ</a:t>
            </a:r>
          </a:p>
          <a:p>
            <a:r>
              <a:rPr lang="sk-SK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prvý veterný park na Slovensku</a:t>
            </a:r>
          </a:p>
        </p:txBody>
      </p:sp>
    </p:spTree>
    <p:extLst>
      <p:ext uri="{BB962C8B-B14F-4D97-AF65-F5344CB8AC3E}">
        <p14:creationId xmlns:p14="http://schemas.microsoft.com/office/powerpoint/2010/main" val="218740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Priemysel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836444" cy="4351338"/>
          </a:xfrm>
        </p:spPr>
        <p:txBody>
          <a:bodyPr/>
          <a:lstStyle/>
          <a:p>
            <a:pPr marL="0" indent="0">
              <a:buNone/>
            </a:pPr>
            <a:r>
              <a:rPr lang="sk-SK" cap="all" dirty="0" smtClean="0"/>
              <a:t>STROJÁRSKY a ELEKTROTECHNICKÝ priemysel</a:t>
            </a:r>
          </a:p>
          <a:p>
            <a:r>
              <a:rPr lang="sk-SK" dirty="0" smtClean="0"/>
              <a:t>výroba osobných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automobilov</a:t>
            </a:r>
            <a:r>
              <a:rPr lang="sk-SK" dirty="0" smtClean="0"/>
              <a:t> PSA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Peugeot</a:t>
            </a:r>
            <a:r>
              <a:rPr lang="sk-SK" dirty="0" smtClean="0"/>
              <a:t> Trnava</a:t>
            </a:r>
            <a:endParaRPr lang="sk-SK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elektronika Samsung </a:t>
            </a:r>
            <a:r>
              <a:rPr lang="sk-SK" dirty="0" smtClean="0"/>
              <a:t>Voderady, Galanta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12" name="Zástupný symbol pro obsah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978" y="241596"/>
            <a:ext cx="5903047" cy="3301704"/>
          </a:xfr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977" y="3666828"/>
            <a:ext cx="5903047" cy="319383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8522" y="3013481"/>
            <a:ext cx="1344564" cy="10800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3069" y="3013481"/>
            <a:ext cx="1527514" cy="108000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5094303"/>
            <a:ext cx="6096000" cy="1763697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718" y="4456503"/>
            <a:ext cx="2260282" cy="161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3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683</Words>
  <Application>Microsoft Office PowerPoint</Application>
  <PresentationFormat>Vlastná</PresentationFormat>
  <Paragraphs>139</Paragraphs>
  <Slides>23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23</vt:i4>
      </vt:variant>
    </vt:vector>
  </HeadingPairs>
  <TitlesOfParts>
    <vt:vector size="24" baseType="lpstr">
      <vt:lpstr>Motiv Office</vt:lpstr>
      <vt:lpstr>TRNAVSKÝ KRAJ</vt:lpstr>
      <vt:lpstr>TRNAVSKÝ KRAJ</vt:lpstr>
      <vt:lpstr>TRNAVSKÝ KRAJ</vt:lpstr>
      <vt:lpstr>Prírodné podmienky</vt:lpstr>
      <vt:lpstr>Obyvateľstvo</vt:lpstr>
      <vt:lpstr>Obyvateľstvo</vt:lpstr>
      <vt:lpstr>Hospodárstvo</vt:lpstr>
      <vt:lpstr>Priemysel</vt:lpstr>
      <vt:lpstr>Priemysel</vt:lpstr>
      <vt:lpstr>Priemysel</vt:lpstr>
      <vt:lpstr>Priemysel</vt:lpstr>
      <vt:lpstr>Priemysel</vt:lpstr>
      <vt:lpstr>Doprava</vt:lpstr>
      <vt:lpstr>Trnava</vt:lpstr>
      <vt:lpstr>Piešťany</vt:lpstr>
      <vt:lpstr>          Skalica</vt:lpstr>
      <vt:lpstr>Zaujímavosti</vt:lpstr>
      <vt:lpstr>Zaujímavosti</vt:lpstr>
      <vt:lpstr>Zaujímavosti</vt:lpstr>
      <vt:lpstr>Zaujímavosti</vt:lpstr>
      <vt:lpstr>Kam v Trnavskom kraji? </vt:lpstr>
      <vt:lpstr>Kam v Trnavskom kraji?</vt:lpstr>
      <vt:lpstr>ĎAKUJEM ZA POZORNOSŤ! 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BRATISLAVSKÝ KRAJ</dc:title>
  <dc:creator>Mirka Chlupíková</dc:creator>
  <cp:lastModifiedBy>Marcela Smolejová</cp:lastModifiedBy>
  <cp:revision>60</cp:revision>
  <dcterms:created xsi:type="dcterms:W3CDTF">2014-01-02T19:39:01Z</dcterms:created>
  <dcterms:modified xsi:type="dcterms:W3CDTF">2020-03-22T21:42:06Z</dcterms:modified>
</cp:coreProperties>
</file>