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57" r:id="rId2"/>
    <p:sldId id="258" r:id="rId3"/>
    <p:sldId id="271" r:id="rId4"/>
    <p:sldId id="292" r:id="rId5"/>
    <p:sldId id="272" r:id="rId6"/>
    <p:sldId id="262" r:id="rId7"/>
    <p:sldId id="328" r:id="rId8"/>
    <p:sldId id="329" r:id="rId9"/>
    <p:sldId id="293" r:id="rId10"/>
    <p:sldId id="268" r:id="rId11"/>
    <p:sldId id="269" r:id="rId12"/>
    <p:sldId id="270" r:id="rId13"/>
    <p:sldId id="273" r:id="rId14"/>
    <p:sldId id="294" r:id="rId15"/>
    <p:sldId id="314" r:id="rId16"/>
    <p:sldId id="307" r:id="rId17"/>
    <p:sldId id="326" r:id="rId18"/>
    <p:sldId id="310" r:id="rId19"/>
    <p:sldId id="303" r:id="rId20"/>
    <p:sldId id="311" r:id="rId21"/>
    <p:sldId id="312" r:id="rId22"/>
    <p:sldId id="313" r:id="rId23"/>
    <p:sldId id="298" r:id="rId24"/>
    <p:sldId id="325" r:id="rId25"/>
    <p:sldId id="301" r:id="rId26"/>
    <p:sldId id="300" r:id="rId27"/>
    <p:sldId id="302" r:id="rId28"/>
    <p:sldId id="330" r:id="rId29"/>
    <p:sldId id="295" r:id="rId30"/>
    <p:sldId id="296" r:id="rId31"/>
    <p:sldId id="274" r:id="rId32"/>
    <p:sldId id="289" r:id="rId33"/>
    <p:sldId id="281" r:id="rId34"/>
    <p:sldId id="282" r:id="rId35"/>
    <p:sldId id="275" r:id="rId36"/>
    <p:sldId id="276" r:id="rId37"/>
    <p:sldId id="277" r:id="rId38"/>
    <p:sldId id="319" r:id="rId39"/>
    <p:sldId id="322" r:id="rId40"/>
    <p:sldId id="320" r:id="rId41"/>
    <p:sldId id="321" r:id="rId42"/>
    <p:sldId id="317" r:id="rId43"/>
    <p:sldId id="280" r:id="rId44"/>
    <p:sldId id="286" r:id="rId45"/>
    <p:sldId id="279" r:id="rId46"/>
    <p:sldId id="331" r:id="rId47"/>
    <p:sldId id="333" r:id="rId48"/>
    <p:sldId id="332" r:id="rId49"/>
    <p:sldId id="291" r:id="rId50"/>
    <p:sldId id="284" r:id="rId51"/>
    <p:sldId id="290" r:id="rId52"/>
    <p:sldId id="324" r:id="rId53"/>
    <p:sldId id="334" r:id="rId54"/>
    <p:sldId id="263" r:id="rId55"/>
  </p:sldIdLst>
  <p:sldSz cx="12192000" cy="6858000"/>
  <p:notesSz cx="6858000" cy="9144000"/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F5AB1C69-6EDB-4FF4-983F-18BD219EF32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94" autoAdjust="0"/>
    <p:restoredTop sz="58065" autoAdjust="0"/>
  </p:normalViewPr>
  <p:slideViewPr>
    <p:cSldViewPr snapToGrid="0">
      <p:cViewPr varScale="1">
        <p:scale>
          <a:sx n="71" d="100"/>
          <a:sy n="71" d="100"/>
        </p:scale>
        <p:origin x="504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78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2016-08-24</a:t>
            </a:r>
            <a:endParaRPr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57E03411-58E2-43FD-AE1D-AD77DFF8CB20}" type="slidenum">
              <a:rPr/>
              <a:pPr rt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910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główek — symbol zastępcz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2016-08-24</a:t>
            </a:r>
            <a:endParaRPr/>
          </a:p>
        </p:txBody>
      </p:sp>
      <p:sp>
        <p:nvSpPr>
          <p:cNvPr id="4" name="Obraz slajdu — symbol zastępcz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/>
          </a:p>
        </p:txBody>
      </p:sp>
      <p:sp>
        <p:nvSpPr>
          <p:cNvPr id="5" name="Notatki — symbol zastępcz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Kliknij, aby edytować style wzorca tekstu</a:t>
            </a:r>
          </a:p>
          <a:p>
            <a:pPr lvl="1" rtl="0"/>
            <a:r>
              <a:t>Drugi poziom</a:t>
            </a:r>
          </a:p>
          <a:p>
            <a:pPr lvl="2" rtl="0"/>
            <a:r>
              <a:t>Trzeci poziom</a:t>
            </a:r>
          </a:p>
          <a:p>
            <a:pPr lvl="3" rtl="0"/>
            <a:r>
              <a:t>Czwarty poziom</a:t>
            </a:r>
          </a:p>
          <a:p>
            <a:pPr lvl="4" rtl="0"/>
            <a:r>
              <a:t>Piąty poziom</a:t>
            </a:r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C8DC57A8-AE18-4654-B6AF-04B3577165BE}" type="slidenum">
              <a:rPr/>
              <a:pPr rt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13978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5400"/>
            </a:lvl1pPr>
          </a:lstStyle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/>
            </a:lvl1pPr>
            <a:lvl2pPr marL="457200" indent="0" algn="ctr" rtl="0">
              <a:buNone/>
              <a:defRPr sz="2000"/>
            </a:lvl2pPr>
            <a:lvl3pPr marL="914400" indent="0" algn="ctr" rtl="0">
              <a:buNone/>
              <a:defRPr sz="1800"/>
            </a:lvl3pPr>
            <a:lvl4pPr marL="1371600" indent="0" algn="ctr" rtl="0">
              <a:buNone/>
              <a:defRPr sz="1600"/>
            </a:lvl4pPr>
            <a:lvl5pPr marL="1828800" indent="0" algn="ctr" rtl="0">
              <a:buNone/>
              <a:defRPr sz="1600"/>
            </a:lvl5pPr>
            <a:lvl6pPr marL="2286000" indent="0" algn="ctr" rtl="0">
              <a:buNone/>
              <a:defRPr sz="1600"/>
            </a:lvl6pPr>
            <a:lvl7pPr marL="2743200" indent="0" algn="ctr" rtl="0">
              <a:buNone/>
              <a:defRPr sz="1600"/>
            </a:lvl7pPr>
            <a:lvl8pPr marL="3200400" indent="0" algn="ctr" rtl="0">
              <a:buNone/>
              <a:defRPr sz="1600"/>
            </a:lvl8pPr>
            <a:lvl9pPr marL="3657600" indent="0" algn="ctr" rtl="0">
              <a:buNone/>
              <a:defRPr sz="1600"/>
            </a:lvl9pPr>
          </a:lstStyle>
          <a:p>
            <a:pPr rtl="0"/>
            <a:r>
              <a:rPr lang="pl-PL" smtClean="0"/>
              <a:t>Kliknij, aby edytować styl wzorca podtytułu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8120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zy obraz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 rtlCol="0">
            <a:normAutofit/>
          </a:bodyPr>
          <a:lstStyle>
            <a:lvl1pPr algn="l" rtl="0">
              <a:defRPr sz="2400"/>
            </a:lvl1pPr>
          </a:lstStyle>
          <a:p>
            <a:pPr rtl="0"/>
            <a:r>
              <a:rPr lang="pl-PL" smtClean="0"/>
              <a:t>Kliknij, aby edytować styl</a:t>
            </a:r>
            <a:endParaRPr lang="pl"/>
          </a:p>
        </p:txBody>
      </p:sp>
      <p:grpSp>
        <p:nvGrpSpPr>
          <p:cNvPr id="84" name="Grupa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97" name="Obraz — symbol zastępczy 33" descr="Pusty symbol zastępczy pozwalający dodać obraz. Kliknij symbol zastępczy i wybierz obraz, który chcesz dodać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grpSp>
        <p:nvGrpSpPr>
          <p:cNvPr id="98" name="Grupa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0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11" name="Obraz — symbol zastępczy 33" descr="Pusty symbol zastępczy pozwalający dodać obraz. Kliknij symbol zastępczy i wybierz obraz, który chcesz dodać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grpSp>
        <p:nvGrpSpPr>
          <p:cNvPr id="112" name="Grupa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4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5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6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7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8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9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0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1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2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3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4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125" name="Obraz — symbol zastępczy 33" descr="Pusty symbol zastępczy pozwalający dodać obraz. Kliknij symbol zastępczy i wybierz obraz, który chcesz dodać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sp>
        <p:nvSpPr>
          <p:cNvPr id="126" name="Tekst — symbol zastępczy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rtlCol="0" anchor="t" anchorCtr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8" name="Numer slajdu — symbol zastępczy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7" name="Stopka — symbol zastępczy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Data — symbol zastępcz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8742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pl-PL" smtClean="0"/>
              <a:t>Kliknij, aby edytować styl</a:t>
            </a:r>
            <a:endParaRPr dirty="0"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 rtlCol="0">
            <a:normAutofit/>
          </a:bodyPr>
          <a:lstStyle>
            <a:lvl1pPr algn="l" rtl="0">
              <a:defRPr sz="2400"/>
            </a:lvl1pPr>
            <a:lvl2pPr algn="l" rtl="0">
              <a:defRPr sz="2000"/>
            </a:lvl2pPr>
            <a:lvl3pPr algn="l" rtl="0">
              <a:defRPr sz="1800"/>
            </a:lvl3pPr>
            <a:lvl4pPr algn="l" rtl="0">
              <a:defRPr sz="1600"/>
            </a:lvl4pPr>
            <a:lvl5pPr algn="l" rtl="0">
              <a:defRPr sz="1600"/>
            </a:lvl5pPr>
            <a:lvl6pPr algn="l" rtl="0">
              <a:defRPr sz="2000"/>
            </a:lvl6pPr>
            <a:lvl7pPr algn="l" rtl="0">
              <a:defRPr sz="2000"/>
            </a:lvl7pPr>
            <a:lvl8pPr algn="l" rtl="0">
              <a:defRPr sz="2000"/>
            </a:lvl8pPr>
            <a:lvl9pPr algn="l" rtl="0">
              <a:defRPr sz="20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23976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rtlCol="0" anchor="b">
            <a:normAutofit/>
          </a:bodyPr>
          <a:lstStyle>
            <a:lvl1pPr algn="l" rtl="0">
              <a:defRPr sz="3600"/>
            </a:lvl1pPr>
          </a:lstStyle>
          <a:p>
            <a:pPr rtl="0"/>
            <a:r>
              <a:rPr lang="pl-PL" smtClean="0"/>
              <a:t>Kliknij, aby edytować styl</a:t>
            </a:r>
            <a:endParaRPr dirty="0"/>
          </a:p>
        </p:txBody>
      </p:sp>
      <p:grpSp>
        <p:nvGrpSpPr>
          <p:cNvPr id="8" name="Grupa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Dowolny kształt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" name="Dowolny kształt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grpSp>
          <p:nvGrpSpPr>
            <p:cNvPr id="11" name="Grupa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Dowolny kształt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  <p:sp>
            <p:nvSpPr>
              <p:cNvPr id="21" name="Dowolny kształt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/>
              </a:p>
            </p:txBody>
          </p:sp>
        </p:grpSp>
        <p:sp>
          <p:nvSpPr>
            <p:cNvPr id="12" name="Dowolny kształt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Dowolny kształt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Dowolny kształt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Dowolny kształt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Dowolny kształt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Dowolny kształt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Dowolny kształt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Dowolny kształt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" name="Obraz — symbol zastępczy 2" descr="Pusty symbol zastępczy pozwalający dodać obraz. Kliknij symbol zastępczy i wybierz obraz, który chcesz dodać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l" rtl="0">
              <a:buNone/>
              <a:defRPr sz="3200"/>
            </a:lvl1pPr>
            <a:lvl2pPr marL="457200" indent="0" algn="l" rtl="0">
              <a:buNone/>
              <a:defRPr sz="2800"/>
            </a:lvl2pPr>
            <a:lvl3pPr marL="914400" indent="0" algn="l" rtl="0">
              <a:buNone/>
              <a:defRPr sz="2400"/>
            </a:lvl3pPr>
            <a:lvl4pPr marL="1371600" indent="0" algn="l" rtl="0">
              <a:buNone/>
              <a:defRPr sz="2000"/>
            </a:lvl4pPr>
            <a:lvl5pPr marL="1828800" indent="0" algn="l" rtl="0">
              <a:buNone/>
              <a:defRPr sz="2000"/>
            </a:lvl5pPr>
            <a:lvl6pPr marL="2286000" indent="0" algn="l" rtl="0">
              <a:buNone/>
              <a:defRPr sz="2000"/>
            </a:lvl6pPr>
            <a:lvl7pPr marL="2743200" indent="0" algn="l" rtl="0">
              <a:buNone/>
              <a:defRPr sz="2000"/>
            </a:lvl7pPr>
            <a:lvl8pPr marL="3200400" indent="0" algn="l" rtl="0">
              <a:buNone/>
              <a:defRPr sz="2000"/>
            </a:lvl8pPr>
            <a:lvl9pPr marL="3657600" indent="0" algn="l" rtl="0">
              <a:buNone/>
              <a:defRPr sz="2000"/>
            </a:lvl9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 rtlCol="0">
            <a:normAutofit/>
          </a:bodyPr>
          <a:lstStyle>
            <a:lvl1pPr marL="0" indent="0" algn="l" rtl="0">
              <a:buNone/>
              <a:defRPr sz="18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659575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447936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pionowy — symbol zastępczy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05803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 dirty="0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9630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rtlCol="0" anchor="b">
            <a:normAutofit/>
          </a:bodyPr>
          <a:lstStyle>
            <a:lvl1pPr algn="l" rtl="0">
              <a:defRPr sz="4400"/>
            </a:lvl1pPr>
          </a:lstStyle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 rtlCol="0"/>
          <a:lstStyle>
            <a:lvl1pPr marL="0" indent="0" algn="l" rtl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 algn="l" rtl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l" rt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l" rtl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22925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Zawartość — symbol zastępczy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7" name="Numer slajdu — symbol zastępczy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6" name="Stopka — symbol zastępczy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5" name="Data — symbol zastępczy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9727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4" name="Zawartość — symbol zastępczy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5" name="Tekst — symbol zastępczy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rtlCol="0" anchor="b"/>
          <a:lstStyle>
            <a:lvl1pPr marL="0" indent="0" algn="l" rtl="0">
              <a:spcBef>
                <a:spcPts val="0"/>
              </a:spcBef>
              <a:buNone/>
              <a:defRPr sz="2400" b="1"/>
            </a:lvl1pPr>
            <a:lvl2pPr marL="457200" indent="0" algn="l" rtl="0">
              <a:buNone/>
              <a:defRPr sz="2000" b="1"/>
            </a:lvl2pPr>
            <a:lvl3pPr marL="914400" indent="0" algn="l" rtl="0">
              <a:buNone/>
              <a:defRPr sz="1800" b="1"/>
            </a:lvl3pPr>
            <a:lvl4pPr marL="1371600" indent="0" algn="l" rtl="0">
              <a:buNone/>
              <a:defRPr sz="1600" b="1"/>
            </a:lvl4pPr>
            <a:lvl5pPr marL="1828800" indent="0" algn="l" rtl="0">
              <a:buNone/>
              <a:defRPr sz="1600" b="1"/>
            </a:lvl5pPr>
            <a:lvl6pPr marL="2286000" indent="0" algn="l" rtl="0">
              <a:buNone/>
              <a:defRPr sz="1600" b="1"/>
            </a:lvl6pPr>
            <a:lvl7pPr marL="2743200" indent="0" algn="l" rtl="0">
              <a:buNone/>
              <a:defRPr sz="1600" b="1"/>
            </a:lvl7pPr>
            <a:lvl8pPr marL="3200400" indent="0" algn="l" rtl="0">
              <a:buNone/>
              <a:defRPr sz="1600" b="1"/>
            </a:lvl8pPr>
            <a:lvl9pPr marL="3657600" indent="0" algn="l" rtl="0">
              <a:buNone/>
              <a:defRPr sz="1600" b="1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6" name="Zawartość — symbol zastępczy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 rtlCol="0"/>
          <a:lstStyle/>
          <a:p>
            <a:pPr lvl="0" rtl="0"/>
            <a:r>
              <a:rPr lang="pl-PL" smtClean="0"/>
              <a:t>Kliknij, aby edytować style wzorca tekstu</a:t>
            </a:r>
          </a:p>
          <a:p>
            <a:pPr lvl="1" rtl="0"/>
            <a:r>
              <a:rPr lang="pl-PL" smtClean="0"/>
              <a:t>Drugi poziom</a:t>
            </a:r>
          </a:p>
          <a:p>
            <a:pPr lvl="2" rtl="0"/>
            <a:r>
              <a:rPr lang="pl-PL" smtClean="0"/>
              <a:t>Trzeci poziom</a:t>
            </a:r>
          </a:p>
          <a:p>
            <a:pPr lvl="3" rtl="0"/>
            <a:r>
              <a:rPr lang="pl-PL" smtClean="0"/>
              <a:t>Czwarty poziom</a:t>
            </a:r>
          </a:p>
          <a:p>
            <a:pPr lvl="4" rtl="0"/>
            <a:r>
              <a:rPr lang="pl-PL" smtClean="0"/>
              <a:t>Piąty poziom</a:t>
            </a:r>
            <a:endParaRPr/>
          </a:p>
        </p:txBody>
      </p:sp>
      <p:sp>
        <p:nvSpPr>
          <p:cNvPr id="9" name="Numer slajdu — symbol zastępczy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8" name="Stopka — symbol zastępczy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7" name="Data — symbol zastępcz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31857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/>
          </a:p>
        </p:txBody>
      </p:sp>
      <p:sp>
        <p:nvSpPr>
          <p:cNvPr id="5" name="Numer slajdu — symbol zastępczy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4" name="Stopka — symbol zastępczy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3" name="Data — symbol zastępczy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12816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umer slajdu — symbol zastępczy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3" name="Stopka — symbol zastępczy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2" name="Data — symbol zastępczy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84787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wa obraz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 rtlCol="0"/>
          <a:lstStyle>
            <a:lvl1pPr algn="l" rtl="0">
              <a:defRPr/>
            </a:lvl1pPr>
          </a:lstStyle>
          <a:p>
            <a:pPr rtl="0"/>
            <a:r>
              <a:rPr lang="pl-PL" smtClean="0"/>
              <a:t>Kliknij, aby edytować styl</a:t>
            </a:r>
            <a:endParaRPr lang="pl"/>
          </a:p>
        </p:txBody>
      </p:sp>
      <p:grpSp>
        <p:nvGrpSpPr>
          <p:cNvPr id="9" name="Grupa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1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2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3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4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5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6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7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8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9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0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1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6" name="Obraz — symbol zastępczy 33" descr="Pusty symbol zastępczy pozwalający dodać obraz. Kliknij symbol zastępczy i wybierz obraz, który chcesz dodać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sp>
        <p:nvSpPr>
          <p:cNvPr id="39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grpSp>
        <p:nvGrpSpPr>
          <p:cNvPr id="22" name="Grupa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4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5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6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7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8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29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0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1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2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3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34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37" name="Obraz — symbol zastępczy 33" descr="Pusty symbol zastępczy pozwalający dodać obraz. Kliknij symbol zastępczy i wybierz obraz, który chcesz dodać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sp>
        <p:nvSpPr>
          <p:cNvPr id="40" name="Tekst — symbol zastępczy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8" name="Numer slajdu — symbol zastępczy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7" name="Stopka — symbol zastępczy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Data — symbol zastępcz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168274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zy obrazy z podpisam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smtClean="0"/>
              <a:t>Kliknij, aby edytować styl</a:t>
            </a:r>
            <a:endParaRPr lang="pl"/>
          </a:p>
        </p:txBody>
      </p:sp>
      <p:grpSp>
        <p:nvGrpSpPr>
          <p:cNvPr id="52" name="Grupa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4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5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6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7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8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59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0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1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2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3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64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9" name="Obraz — symbol zastępczy 33" descr="Pusty symbol zastępczy pozwalający dodać obraz. Kliknij symbol zastępczy i wybierz obraz, który chcesz dodać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sp>
        <p:nvSpPr>
          <p:cNvPr id="81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grpSp>
        <p:nvGrpSpPr>
          <p:cNvPr id="84" name="Grupa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6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7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8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89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0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1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2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3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4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5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6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78" name="Obraz — symbol zastępczy 33" descr="Pusty symbol zastępczy pozwalający dodać obraz. Kliknij symbol zastępczy i wybierz obraz, który chcesz dodać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sp>
        <p:nvSpPr>
          <p:cNvPr id="82" name="Tekst — symbol zastępczy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grpSp>
        <p:nvGrpSpPr>
          <p:cNvPr id="97" name="Grupa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Dowolny kształt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99" name="Dowolny kształt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0" name="Dowolny kształt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1" name="Dowolny kształt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2" name="Dowolny kształt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3" name="Dowolny kształt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4" name="Dowolny kształt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5" name="Dowolny kształt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6" name="Dowolny kształt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7" name="Dowolny kształt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8" name="Dowolny kształt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  <p:sp>
          <p:nvSpPr>
            <p:cNvPr id="109" name="Dowolny kształt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/>
            </a:p>
          </p:txBody>
        </p:sp>
      </p:grpSp>
      <p:sp>
        <p:nvSpPr>
          <p:cNvPr id="80" name="Obraz — symbol zastępczy 33" descr="Pusty symbol zastępczy pozwalający dodać obraz. Kliknij symbol zastępczy i wybierz obraz, który chcesz dodać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 rtlCol="0"/>
          <a:lstStyle>
            <a:lvl1pPr marL="0" indent="0" algn="ctr" rtl="0">
              <a:buNone/>
              <a:defRPr/>
            </a:lvl1pPr>
          </a:lstStyle>
          <a:p>
            <a:pPr rtl="0"/>
            <a:r>
              <a:rPr lang="pl-PL" smtClean="0"/>
              <a:t>Kliknij ikonę, aby dodać obraz</a:t>
            </a:r>
            <a:endParaRPr dirty="0"/>
          </a:p>
        </p:txBody>
      </p:sp>
      <p:sp>
        <p:nvSpPr>
          <p:cNvPr id="83" name="Tekst — symbol zastępczy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 rtlCol="0">
            <a:normAutofit/>
          </a:bodyPr>
          <a:lstStyle>
            <a:lvl1pPr marL="0" indent="0" algn="l" rtl="0">
              <a:spcBef>
                <a:spcPts val="1600"/>
              </a:spcBef>
              <a:buNone/>
              <a:defRPr sz="1600"/>
            </a:lvl1pPr>
            <a:lvl2pPr marL="457200" indent="0" algn="l" rtl="0">
              <a:buNone/>
              <a:defRPr sz="1400"/>
            </a:lvl2pPr>
            <a:lvl3pPr marL="914400" indent="0" algn="l" rtl="0">
              <a:buNone/>
              <a:defRPr sz="1200"/>
            </a:lvl3pPr>
            <a:lvl4pPr marL="1371600" indent="0" algn="l" rtl="0">
              <a:buNone/>
              <a:defRPr sz="1000"/>
            </a:lvl4pPr>
            <a:lvl5pPr marL="1828800" indent="0" algn="l" rtl="0">
              <a:buNone/>
              <a:defRPr sz="1000"/>
            </a:lvl5pPr>
            <a:lvl6pPr marL="2286000" indent="0" algn="l" rtl="0">
              <a:buNone/>
              <a:defRPr sz="1000"/>
            </a:lvl6pPr>
            <a:lvl7pPr marL="2743200" indent="0" algn="l" rtl="0">
              <a:buNone/>
              <a:defRPr sz="1000"/>
            </a:lvl7pPr>
            <a:lvl8pPr marL="3200400" indent="0" algn="l" rtl="0">
              <a:buNone/>
              <a:defRPr sz="1000"/>
            </a:lvl8pPr>
            <a:lvl9pPr marL="3657600" indent="0" algn="l" rtl="0">
              <a:buNone/>
              <a:defRPr sz="1000"/>
            </a:lvl9pPr>
          </a:lstStyle>
          <a:p>
            <a:pPr lvl="0" rtl="0"/>
            <a:r>
              <a:rPr lang="pl-PL" smtClean="0"/>
              <a:t>Kliknij, aby edytować style wzorca tekstu</a:t>
            </a:r>
          </a:p>
        </p:txBody>
      </p:sp>
      <p:sp>
        <p:nvSpPr>
          <p:cNvPr id="8" name="Numer slajdu — symbol zastępczy 7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022B156B-59AE-415F-B24B-8756D48BB977}" type="slidenum">
              <a:rPr/>
              <a:pPr rtl="0"/>
              <a:t>‹#›</a:t>
            </a:fld>
            <a:endParaRPr/>
          </a:p>
        </p:txBody>
      </p:sp>
      <p:sp>
        <p:nvSpPr>
          <p:cNvPr id="7" name="Stopka — symbol zastępczy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/>
          </a:p>
        </p:txBody>
      </p:sp>
      <p:sp>
        <p:nvSpPr>
          <p:cNvPr id="6" name="Data — symbol zastępcz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en-US"/>
              <a:t>2016-08-24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819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— symbol zastępczy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l"/>
              <a:t>Kliknij, aby edytować styl wzorca tytułu</a:t>
            </a:r>
            <a:endParaRPr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l"/>
              <a:t>Edytuj style wzorca tekstu</a:t>
            </a:r>
          </a:p>
          <a:p>
            <a:pPr lvl="1" rtl="0"/>
            <a:r>
              <a:rPr lang="pl"/>
              <a:t>Drugi poziom</a:t>
            </a:r>
          </a:p>
          <a:p>
            <a:pPr lvl="2" rtl="0"/>
            <a:r>
              <a:rPr lang="pl"/>
              <a:t>Trzeci poziom</a:t>
            </a:r>
          </a:p>
          <a:p>
            <a:pPr lvl="3" rtl="0"/>
            <a:r>
              <a:rPr lang="pl"/>
              <a:t>Czwarty poziom</a:t>
            </a:r>
          </a:p>
          <a:p>
            <a:pPr lvl="4" rtl="0"/>
            <a:r>
              <a:rPr lang="pl"/>
              <a:t>Piąty poziom</a:t>
            </a:r>
            <a:endParaRPr/>
          </a:p>
        </p:txBody>
      </p:sp>
      <p:sp>
        <p:nvSpPr>
          <p:cNvPr id="6" name="Numer slajdu — symbol zastępczy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022B156B-59AE-415F-B24B-8756D48BB977}" type="slidenum">
              <a:rPr lang="en-US" smtClean="0"/>
              <a:pPr rtl="0"/>
              <a:t>‹#›</a:t>
            </a:fld>
            <a:endParaRPr lang="en-US"/>
          </a:p>
        </p:txBody>
      </p:sp>
      <p:sp>
        <p:nvSpPr>
          <p:cNvPr id="5" name="Stopka — symbol zastępczy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en-US"/>
          </a:p>
        </p:txBody>
      </p:sp>
      <p:sp>
        <p:nvSpPr>
          <p:cNvPr id="4" name="Data — symbol zastępczy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rtl="0">
              <a:defRPr sz="1100">
                <a:solidFill>
                  <a:schemeClr val="tx1"/>
                </a:solidFill>
              </a:defRPr>
            </a:lvl1pPr>
          </a:lstStyle>
          <a:p>
            <a:pPr rtl="0"/>
            <a:r>
              <a:rPr lang="en-US" smtClean="0"/>
              <a:t>2016-08-24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0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56" r:id="rId11"/>
    <p:sldLayoutId id="2147483657" r:id="rId12"/>
    <p:sldLayoutId id="2147483658" r:id="rId13"/>
    <p:sldLayoutId id="2147483659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 rtlCol="0">
            <a:normAutofit fontScale="90000"/>
          </a:bodyPr>
          <a:lstStyle/>
          <a:p>
            <a:pPr rtl="0"/>
            <a:r>
              <a:rPr lang="pl" dirty="0" smtClean="0"/>
              <a:t>Szkolny Klub Młodego Wolontariusza</a:t>
            </a:r>
            <a:endParaRPr lang="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1640058"/>
          </a:xfrm>
        </p:spPr>
        <p:txBody>
          <a:bodyPr rtlCol="0">
            <a:normAutofit/>
          </a:bodyPr>
          <a:lstStyle/>
          <a:p>
            <a:pPr algn="ctr" rtl="0"/>
            <a:r>
              <a:rPr lang="pl" sz="2800" b="1" dirty="0" smtClean="0"/>
              <a:t>Szkoła Podstawowa im.Marszałka Józefa Piłsudskiego w Janowie 2009-17</a:t>
            </a:r>
          </a:p>
          <a:p>
            <a:pPr rtl="0"/>
            <a:endParaRPr lang="pl" dirty="0"/>
          </a:p>
          <a:p>
            <a:pPr rtl="0"/>
            <a:endParaRPr lang="pl" dirty="0" smtClean="0"/>
          </a:p>
          <a:p>
            <a:pPr rtl="0"/>
            <a:endParaRPr lang="pl" dirty="0" smtClean="0"/>
          </a:p>
          <a:p>
            <a:pPr rtl="0"/>
            <a:endParaRPr lang="pl" dirty="0"/>
          </a:p>
        </p:txBody>
      </p:sp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ytuł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 smtClean="0"/>
              <a:t>"P</a:t>
            </a:r>
            <a:r>
              <a:rPr lang="pl" dirty="0" smtClean="0"/>
              <a:t>ola Nadziei”- </a:t>
            </a:r>
            <a:endParaRPr lang="pl" dirty="0"/>
          </a:p>
        </p:txBody>
      </p:sp>
      <p:pic>
        <p:nvPicPr>
          <p:cNvPr id="3" name="Symbol zastępczy obrazu 2"/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/>
          <a:srcRect l="13336" r="13336"/>
          <a:stretch>
            <a:fillRect/>
          </a:stretch>
        </p:blipFill>
        <p:spPr/>
      </p:pic>
      <p:sp>
        <p:nvSpPr>
          <p:cNvPr id="9" name="Tekst — symbol zastępczy 8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pic>
        <p:nvPicPr>
          <p:cNvPr id="2" name="Symbol zastępczy obrazu 1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/>
          <a:srcRect l="13315" r="13315"/>
          <a:stretch>
            <a:fillRect/>
          </a:stretch>
        </p:blipFill>
        <p:spPr>
          <a:xfrm>
            <a:off x="471928" y="1446580"/>
            <a:ext cx="4660045" cy="4323566"/>
          </a:xfrm>
        </p:spPr>
      </p:pic>
      <p:sp>
        <p:nvSpPr>
          <p:cNvPr id="13" name="Tekst — symbol zastępczy 12"/>
          <p:cNvSpPr>
            <a:spLocks noGrp="1"/>
          </p:cNvSpPr>
          <p:nvPr>
            <p:ph type="body" sz="half" idx="21"/>
          </p:nvPr>
        </p:nvSpPr>
        <p:spPr/>
        <p:txBody>
          <a:bodyPr rtlCol="0"/>
          <a:lstStyle/>
          <a:p>
            <a:pPr rtl="0"/>
            <a:endParaRPr lang="en-US"/>
          </a:p>
        </p:txBody>
      </p:sp>
      <p:pic>
        <p:nvPicPr>
          <p:cNvPr id="4" name="Symbol zastępczy obrazu 3"/>
          <p:cNvPicPr>
            <a:picLocks noGrp="1" noChangeAspect="1"/>
          </p:cNvPicPr>
          <p:nvPr>
            <p:ph type="pic" sz="quarter" idx="20"/>
          </p:nvPr>
        </p:nvPicPr>
        <p:blipFill>
          <a:blip r:embed="rId4" cstate="print"/>
          <a:srcRect l="13336" r="13336"/>
          <a:stretch>
            <a:fillRect/>
          </a:stretch>
        </p:blipFill>
        <p:spPr>
          <a:xfrm>
            <a:off x="5556739" y="1195754"/>
            <a:ext cx="6471138" cy="4825218"/>
          </a:xfrm>
        </p:spPr>
      </p:pic>
      <p:sp>
        <p:nvSpPr>
          <p:cNvPr id="14" name="Tekst — symbol zastępczy 13"/>
          <p:cNvSpPr>
            <a:spLocks noGrp="1"/>
          </p:cNvSpPr>
          <p:nvPr>
            <p:ph type="body" sz="half" idx="22"/>
          </p:nvPr>
        </p:nvSpPr>
        <p:spPr/>
        <p:txBody>
          <a:bodyPr rtlCol="0"/>
          <a:lstStyle/>
          <a:p>
            <a:pPr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303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pl" sz="2800" b="1" dirty="0" smtClean="0"/>
              <a:t>„ Pola Nadziei”-  2010- 17</a:t>
            </a:r>
            <a:endParaRPr lang="pl" sz="2800" b="1" dirty="0"/>
          </a:p>
        </p:txBody>
      </p:sp>
      <p:pic>
        <p:nvPicPr>
          <p:cNvPr id="2" name="Symbol zastępczy obrazu 1"/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/>
          <a:srcRect l="1291" r="1291"/>
          <a:stretch>
            <a:fillRect/>
          </a:stretch>
        </p:blipFill>
        <p:spPr>
          <a:xfrm>
            <a:off x="5399920" y="3428382"/>
            <a:ext cx="3293283" cy="2536319"/>
          </a:xfrm>
        </p:spPr>
      </p:pic>
      <p:sp>
        <p:nvSpPr>
          <p:cNvPr id="10" name="Symbol zastępczy tekstu 9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778784" cy="3817334"/>
          </a:xfrm>
        </p:spPr>
        <p:txBody>
          <a:bodyPr rtlCol="0">
            <a:noAutofit/>
          </a:bodyPr>
          <a:lstStyle/>
          <a:p>
            <a:r>
              <a:rPr lang="pl-PL" sz="2000" b="1" dirty="0"/>
              <a:t>Kampania mająca na celu propagowanie bezinteresownej pomocy </a:t>
            </a:r>
            <a:r>
              <a:rPr lang="pl-PL" sz="2000" b="1" dirty="0" smtClean="0"/>
              <a:t>nieuleczalnie chorym, podopiecznym Hospicjum domowego przy CARITAS w Nidzicy</a:t>
            </a:r>
            <a:endParaRPr lang="en-US" sz="2000" b="1" dirty="0"/>
          </a:p>
        </p:txBody>
      </p:sp>
      <p:pic>
        <p:nvPicPr>
          <p:cNvPr id="11" name="Symbol zastępczy obrazu 2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/>
          <a:srcRect l="1291" r="1291"/>
          <a:stretch>
            <a:fillRect/>
          </a:stretch>
        </p:blipFill>
        <p:spPr/>
      </p:pic>
      <p:pic>
        <p:nvPicPr>
          <p:cNvPr id="12" name="Symbol zastępczy obrazu 1"/>
          <p:cNvPicPr>
            <a:picLocks noGrp="1" noChangeAspect="1"/>
          </p:cNvPicPr>
          <p:nvPr>
            <p:ph type="pic" sz="quarter" idx="17"/>
          </p:nvPr>
        </p:nvPicPr>
        <p:blipFill>
          <a:blip r:embed="rId4" cstate="print"/>
          <a:srcRect l="18125" r="181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6041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511732" y="928468"/>
            <a:ext cx="3840480" cy="2504999"/>
          </a:xfrm>
        </p:spPr>
        <p:txBody>
          <a:bodyPr rtlCol="0">
            <a:normAutofit fontScale="90000"/>
          </a:bodyPr>
          <a:lstStyle/>
          <a:p>
            <a:r>
              <a:rPr lang="pl" b="1" dirty="0"/>
              <a:t>Wolontariusze w żółtych koszulkach                         z napisem”Lubię pomagać”</a:t>
            </a:r>
            <a:endParaRPr lang="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6613" y="1114425"/>
            <a:ext cx="6172200" cy="4629150"/>
          </a:xfrm>
        </p:spPr>
      </p:pic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/>
        <p:txBody>
          <a:bodyPr rtlCol="0"/>
          <a:lstStyle/>
          <a:p>
            <a:pPr rtl="0"/>
            <a:endParaRPr lang="en-US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84231" y="3494494"/>
            <a:ext cx="4095481" cy="2510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728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250" r="1250"/>
          <a:stretch>
            <a:fillRect/>
          </a:stretch>
        </p:blipFill>
        <p:spPr/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860" y="1270278"/>
            <a:ext cx="4510541" cy="457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23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250" r="1250"/>
          <a:stretch>
            <a:fillRect/>
          </a:stretch>
        </p:blipFill>
        <p:spPr/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92891" y="909141"/>
            <a:ext cx="3840480" cy="252432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892" y="3555521"/>
            <a:ext cx="3840480" cy="269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36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6173273"/>
          </a:xfrm>
        </p:spPr>
        <p:txBody>
          <a:bodyPr>
            <a:normAutofit/>
          </a:bodyPr>
          <a:lstStyle/>
          <a:p>
            <a:pPr algn="ctr"/>
            <a:r>
              <a:rPr lang="pl-PL" sz="4400" b="1" dirty="0" smtClean="0"/>
              <a:t> „Innym i sobie”</a:t>
            </a:r>
            <a:br>
              <a:rPr lang="pl-PL" sz="4400" b="1" dirty="0" smtClean="0"/>
            </a:br>
            <a:r>
              <a:rPr lang="pl-PL" sz="2800" dirty="0" smtClean="0"/>
              <a:t>Wolontariusze </a:t>
            </a:r>
            <a:r>
              <a:rPr lang="pl-PL" sz="2800" dirty="0"/>
              <a:t>chętnie współpracują </a:t>
            </a:r>
            <a:r>
              <a:rPr lang="pl-PL" sz="2800" dirty="0" smtClean="0"/>
              <a:t>                           z </a:t>
            </a:r>
            <a:r>
              <a:rPr lang="pl-PL" sz="2800" dirty="0"/>
              <a:t>seniorami. Od 2011 roku współpracują </a:t>
            </a:r>
            <a:r>
              <a:rPr lang="pl-PL" sz="2800" dirty="0" smtClean="0"/>
              <a:t>                        z </a:t>
            </a:r>
            <a:r>
              <a:rPr lang="pl-PL" sz="2800" dirty="0"/>
              <a:t>Domem Samopomocy „</a:t>
            </a:r>
            <a:r>
              <a:rPr lang="pl-PL" sz="2800" dirty="0" err="1"/>
              <a:t>Poboże</a:t>
            </a:r>
            <a:r>
              <a:rPr lang="pl-PL" sz="2800" dirty="0" smtClean="0"/>
              <a:t>”                              </a:t>
            </a:r>
            <a:r>
              <a:rPr lang="pl-PL" sz="2800" dirty="0"/>
              <a:t>w Szczepkowie Borowie.</a:t>
            </a:r>
            <a:br>
              <a:rPr lang="pl-PL" sz="2800" dirty="0"/>
            </a:br>
            <a:r>
              <a:rPr lang="pl-PL" sz="2800" dirty="0"/>
              <a:t>Przedstawiciele w/w Domu Pomocy uczestniczą </a:t>
            </a:r>
            <a:r>
              <a:rPr lang="pl-PL" sz="2800" dirty="0" smtClean="0"/>
              <a:t>                  we </a:t>
            </a:r>
            <a:r>
              <a:rPr lang="pl-PL" sz="2800" dirty="0"/>
              <a:t>wszystkich szkolnych imprezach. </a:t>
            </a:r>
            <a:br>
              <a:rPr lang="pl-PL" sz="2800" dirty="0"/>
            </a:br>
            <a:r>
              <a:rPr lang="pl-PL" sz="2800" dirty="0"/>
              <a:t>Zapraszają do siebie wolontariuszy. Podczas spotkań wszyscy miło spędzają czas przy dobrym </a:t>
            </a:r>
            <a:r>
              <a:rPr lang="pl-PL" sz="2800" dirty="0" smtClean="0"/>
              <a:t>cieście                       </a:t>
            </a:r>
            <a:r>
              <a:rPr lang="pl-PL" sz="2800" dirty="0"/>
              <a:t>i herbacie: wspólnie śpiewają, wymieniają się zrobionymi własnoręcznie upominkami. </a:t>
            </a:r>
            <a:br>
              <a:rPr lang="pl-PL" sz="2800" dirty="0"/>
            </a:b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151240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Pierwsze spotkanie w Domu Samopomocy</a:t>
            </a:r>
            <a:r>
              <a:rPr lang="pl-PL" dirty="0"/>
              <a:t/>
            </a:r>
            <a:br>
              <a:rPr lang="pl-PL" dirty="0"/>
            </a:br>
            <a:r>
              <a:rPr lang="pl-PL" dirty="0" smtClean="0"/>
              <a:t>„</a:t>
            </a:r>
            <a:r>
              <a:rPr lang="pl-PL" dirty="0" err="1" smtClean="0"/>
              <a:t>Poboże</a:t>
            </a:r>
            <a:r>
              <a:rPr lang="pl-PL" dirty="0" smtClean="0"/>
              <a:t>” w Szczepkowie Borowym.</a:t>
            </a:r>
            <a:endParaRPr lang="pl-PL" dirty="0"/>
          </a:p>
        </p:txBody>
      </p:sp>
      <p:pic>
        <p:nvPicPr>
          <p:cNvPr id="5" name="Picture 3" descr="DSC02570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062758"/>
            <a:ext cx="4951413" cy="3713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DSC0256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213" y="2061567"/>
            <a:ext cx="4954587" cy="3715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5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162593" y="1136469"/>
            <a:ext cx="9300755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/>
              <a:t>Młodzież skupiona w Klubie Młodego Wolontariusza podczas ferii zimowych – 01.02.2011 r. po raz pierwszy odwiedziła Środowiskowy Dom Samopomocy „</a:t>
            </a:r>
            <a:r>
              <a:rPr lang="pl-PL" dirty="0" err="1" smtClean="0"/>
              <a:t>Poboże</a:t>
            </a:r>
            <a:r>
              <a:rPr lang="pl-PL" dirty="0" smtClean="0"/>
              <a:t>” w Szczepkowie Borowym. W spotkaniu uczestniczyły uczennice kl. II gimnazjum- Katarzyna Tańska i Ewa </a:t>
            </a:r>
            <a:r>
              <a:rPr lang="pl-PL" dirty="0" err="1" smtClean="0"/>
              <a:t>Słomkowska</a:t>
            </a:r>
            <a:r>
              <a:rPr lang="pl-PL" dirty="0" smtClean="0"/>
              <a:t> oraz  Ewelina </a:t>
            </a:r>
            <a:r>
              <a:rPr lang="pl-PL" dirty="0" err="1" smtClean="0"/>
              <a:t>Gratunik</a:t>
            </a:r>
            <a:r>
              <a:rPr lang="pl-PL" dirty="0" smtClean="0"/>
              <a:t>                   i Nina </a:t>
            </a:r>
            <a:r>
              <a:rPr lang="pl-PL" dirty="0" err="1" smtClean="0"/>
              <a:t>Słomkowska</a:t>
            </a:r>
            <a:r>
              <a:rPr lang="pl-PL" dirty="0" smtClean="0"/>
              <a:t> -II kl. technikum  </a:t>
            </a:r>
            <a:r>
              <a:rPr lang="pl-PL" dirty="0" err="1" smtClean="0"/>
              <a:t>ZSRiO</a:t>
            </a:r>
            <a:r>
              <a:rPr lang="pl-PL" dirty="0" smtClean="0"/>
              <a:t> w Jagarzewie.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Wspólnie podziwiano wystawę prac  wykonanych przez pensjonariuszy Domu Samopomocy. </a:t>
            </a:r>
            <a:br>
              <a:rPr lang="pl-PL" dirty="0" smtClean="0"/>
            </a:br>
            <a:r>
              <a:rPr lang="pl-PL" dirty="0" smtClean="0"/>
              <a:t>Spotkanie przebiegało w miłej, serdecznej atmosferze i dostarczyło wielu wzruszeń. Wszyscy wspólnie zaśpiewali kilka ludowych piosenek. Wymieniono się własnoręcznie wykonanymi upominkami. </a:t>
            </a:r>
          </a:p>
          <a:p>
            <a:pPr>
              <a:lnSpc>
                <a:spcPct val="150000"/>
              </a:lnSpc>
            </a:pPr>
            <a:r>
              <a:rPr lang="pl-PL" dirty="0" smtClean="0"/>
              <a:t>Wolontariusze zostali życzliwie przyjęci. Nawiązali też stałą współpracę z Domem Samopomocy.</a:t>
            </a: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/>
              <a:t>„Pamiętajcie o ogrodach.”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pl-PL" b="1" dirty="0"/>
              <a:t> </a:t>
            </a:r>
            <a:r>
              <a:rPr lang="pl-PL" b="1" dirty="0">
                <a:solidFill>
                  <a:schemeClr val="accent3">
                    <a:lumMod val="50000"/>
                  </a:schemeClr>
                </a:solidFill>
              </a:rPr>
              <a:t>„Pamiętajcie o ogrodach…</a:t>
            </a:r>
            <a:endParaRPr lang="pl-PL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None/>
            </a:pPr>
            <a:r>
              <a:rPr lang="pl-PL" b="1" dirty="0">
                <a:solidFill>
                  <a:schemeClr val="accent3">
                    <a:lumMod val="50000"/>
                  </a:schemeClr>
                </a:solidFill>
              </a:rPr>
              <a:t>Przecież stamtąd przyszliście </a:t>
            </a:r>
            <a:br>
              <a:rPr lang="pl-PL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pl-PL" b="1" dirty="0">
                <a:solidFill>
                  <a:schemeClr val="accent3">
                    <a:lumMod val="50000"/>
                  </a:schemeClr>
                </a:solidFill>
              </a:rPr>
              <a:t>W żar epoki użyczą wam chłodu </a:t>
            </a:r>
            <a:br>
              <a:rPr lang="pl-PL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pl-PL" b="1" dirty="0">
                <a:solidFill>
                  <a:schemeClr val="accent3">
                    <a:lumMod val="50000"/>
                  </a:schemeClr>
                </a:solidFill>
              </a:rPr>
              <a:t>Tylko drzewa, tylko liście”.</a:t>
            </a:r>
            <a:endParaRPr lang="pl-PL" dirty="0">
              <a:solidFill>
                <a:schemeClr val="accent3">
                  <a:lumMod val="50000"/>
                </a:schemeClr>
              </a:solidFill>
            </a:endParaRPr>
          </a:p>
          <a:p>
            <a:pPr>
              <a:buNone/>
            </a:pPr>
            <a:r>
              <a:rPr lang="pl-PL" b="1" dirty="0">
                <a:solidFill>
                  <a:schemeClr val="accent3">
                    <a:lumMod val="50000"/>
                  </a:schemeClr>
                </a:solidFill>
              </a:rPr>
              <a:t>                 </a:t>
            </a:r>
            <a:r>
              <a:rPr lang="pl-PL" b="1" dirty="0" smtClean="0">
                <a:solidFill>
                  <a:schemeClr val="accent3">
                    <a:lumMod val="50000"/>
                  </a:schemeClr>
                </a:solidFill>
              </a:rPr>
              <a:t>Jonasz Kofta</a:t>
            </a:r>
          </a:p>
          <a:p>
            <a:pPr>
              <a:buNone/>
            </a:pPr>
            <a:r>
              <a:rPr lang="pl-PL" b="1" dirty="0" smtClean="0"/>
              <a:t>Ogrodem </a:t>
            </a:r>
            <a:r>
              <a:rPr lang="pl-PL" b="1" dirty="0"/>
              <a:t>jest nasza Ziemia Janowska, jej kultura i tożsamość, którą tworzyły pokolenia. Rośliny, od których zależy jak ten ogród będzie się rozwijał i funkcjonował to nasi beneficjenci.</a:t>
            </a:r>
            <a:endParaRPr lang="pl-PL" dirty="0"/>
          </a:p>
          <a:p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</a:pPr>
            <a:r>
              <a:rPr lang="pl-PL" b="1" dirty="0"/>
              <a:t>Posiada ona wiele walorów krajobrazowych i kulturowych, ponieważ znajduje się  na pograniczu trzech kultur: mazurskiej, mazowieckie </a:t>
            </a:r>
            <a:r>
              <a:rPr lang="pl-PL" b="1" dirty="0" smtClean="0"/>
              <a:t>                        i </a:t>
            </a:r>
            <a:r>
              <a:rPr lang="pl-PL" b="1" dirty="0"/>
              <a:t>kurpiowskiej. </a:t>
            </a:r>
            <a:endParaRPr lang="pl-PL" dirty="0"/>
          </a:p>
          <a:p>
            <a:pPr>
              <a:lnSpc>
                <a:spcPct val="150000"/>
              </a:lnSpc>
            </a:pPr>
            <a:r>
              <a:rPr lang="pl-PL" b="1" dirty="0"/>
              <a:t>Realizacja projektu  </a:t>
            </a:r>
            <a:r>
              <a:rPr lang="pl-PL" b="1" dirty="0" smtClean="0"/>
              <a:t>udowodniła, </a:t>
            </a:r>
            <a:r>
              <a:rPr lang="pl-PL" b="1" dirty="0"/>
              <a:t>że nauka wcale nie musi być nudna.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20266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92891" y="914400"/>
            <a:ext cx="3840480" cy="1455313"/>
          </a:xfrm>
        </p:spPr>
        <p:txBody>
          <a:bodyPr>
            <a:normAutofit/>
          </a:bodyPr>
          <a:lstStyle/>
          <a:p>
            <a:r>
              <a:rPr lang="pl-PL" b="1" dirty="0" smtClean="0"/>
              <a:t>„Pamiętajcie             o ogrodach”</a:t>
            </a:r>
            <a:endParaRPr lang="pl-PL" b="1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7096259" y="2550017"/>
            <a:ext cx="4919730" cy="3174021"/>
          </a:xfrm>
        </p:spPr>
        <p:txBody>
          <a:bodyPr>
            <a:normAutofit fontScale="77500" lnSpcReduction="20000"/>
          </a:bodyPr>
          <a:lstStyle/>
          <a:p>
            <a:r>
              <a:rPr lang="pl-PL" dirty="0"/>
              <a:t>Przygotowaliśmy plan działania. Podczas zajęć plastyczno- technicznych odkryliśmy w sobie zamiłowanie do rękodzieła. </a:t>
            </a:r>
            <a:r>
              <a:rPr lang="pl-PL" dirty="0" smtClean="0"/>
              <a:t>Doszliśmy też do wniosku </a:t>
            </a:r>
            <a:r>
              <a:rPr lang="pl-PL" dirty="0"/>
              <a:t>że trzeba tak niewiele, aby to co robimy sprawiało nam radość. Dzięki rozmowom z naszymi babciami i  starszymi mieszkańcami naszej gminy </a:t>
            </a:r>
            <a:r>
              <a:rPr lang="pl-PL" dirty="0" smtClean="0"/>
              <a:t>poznawaliśmy na nowo </a:t>
            </a:r>
            <a:r>
              <a:rPr lang="pl-PL" dirty="0"/>
              <a:t>lokalne rękodzieło. Bardzo nam się podobały kolorowe kwiaty z bibuły, obrazy na szkle czy szydełkowe gwiazdki.</a:t>
            </a:r>
          </a:p>
          <a:p>
            <a:r>
              <a:rPr lang="pl-PL" dirty="0"/>
              <a:t>To było niesamowite wezwanie. Polały się nawet łzy z powodu trudności, jakie </a:t>
            </a:r>
            <a:r>
              <a:rPr lang="pl-PL" dirty="0" smtClean="0"/>
              <a:t>napotkałyśmy                     </a:t>
            </a:r>
            <a:r>
              <a:rPr lang="pl-PL" dirty="0"/>
              <a:t>przy zrobieniu </a:t>
            </a:r>
            <a:r>
              <a:rPr lang="pl-PL" dirty="0" smtClean="0"/>
              <a:t>łańcuszka na szydełku.. </a:t>
            </a:r>
            <a:r>
              <a:rPr lang="pl-PL" dirty="0"/>
              <a:t>Pani Janina Sadowska( emerytowana nauczycielka naszej szkoły) i Wiktoria Świderska(przedstawicielka Koła Aktywnych Kobiet) wykazały się ogromną cierpliwością, ciepłem i nie spotykanym spokojem. </a:t>
            </a:r>
          </a:p>
          <a:p>
            <a:endParaRPr lang="pl-PL" dirty="0"/>
          </a:p>
        </p:txBody>
      </p:sp>
      <p:pic>
        <p:nvPicPr>
          <p:cNvPr id="5" name="Symbol zastępczy obrazu 4" descr="HPIM5391"/>
          <p:cNvPicPr>
            <a:picLocks noGrp="1"/>
          </p:cNvPicPr>
          <p:nvPr>
            <p:ph type="pic" idx="1"/>
          </p:nvPr>
        </p:nvPicPr>
        <p:blipFill>
          <a:blip r:embed="rId2" cstate="print"/>
          <a:srcRect l="1202" r="1202"/>
          <a:stretch>
            <a:fillRect/>
          </a:stretch>
        </p:blipFill>
        <p:spPr bwMode="auto"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2710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-PL" dirty="0" smtClean="0"/>
              <a:t>Motto wolontariuszy:</a:t>
            </a:r>
            <a:endParaRPr dirty="0"/>
          </a:p>
        </p:txBody>
      </p:sp>
      <p:sp>
        <p:nvSpPr>
          <p:cNvPr id="14" name="Zawartość — symbol zastępczy 13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pl-PL" sz="5400" b="1" dirty="0" smtClean="0"/>
              <a:t>„ Ten, który daje otrzymuje jeszcze więcej”</a:t>
            </a:r>
          </a:p>
          <a:p>
            <a:pPr marL="0" indent="0" rtl="0">
              <a:buNone/>
            </a:pPr>
            <a:r>
              <a:rPr lang="pl-PL" sz="5400" b="1" dirty="0" smtClean="0"/>
              <a:t>                  Jan Paweł II</a:t>
            </a:r>
            <a:endParaRPr sz="5400" b="1" dirty="0"/>
          </a:p>
        </p:txBody>
      </p:sp>
    </p:spTree>
    <p:extLst>
      <p:ext uri="{BB962C8B-B14F-4D97-AF65-F5344CB8AC3E}">
        <p14:creationId xmlns:p14="http://schemas.microsoft.com/office/powerpoint/2010/main" val="30810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2400" dirty="0"/>
              <a:t>Stawialiśmy sobie nowe zadania. </a:t>
            </a:r>
            <a:r>
              <a:rPr lang="pl-PL" sz="2400" dirty="0" smtClean="0"/>
              <a:t>Postanowiliśmy </a:t>
            </a:r>
            <a:r>
              <a:rPr lang="pl-PL" sz="2400" dirty="0"/>
              <a:t>posiąść tajniki szydełkowania. </a:t>
            </a:r>
            <a:r>
              <a:rPr lang="pl-PL" sz="2400" dirty="0" smtClean="0"/>
              <a:t>Nasza </a:t>
            </a:r>
            <a:r>
              <a:rPr lang="pl-PL" sz="2400" dirty="0"/>
              <a:t>choinka będzie </a:t>
            </a:r>
            <a:r>
              <a:rPr lang="pl-PL" sz="2400" dirty="0" smtClean="0"/>
              <a:t>przystrojona tak, jak </a:t>
            </a:r>
            <a:r>
              <a:rPr lang="pl-PL" sz="2400" dirty="0"/>
              <a:t>za czasów naszych </a:t>
            </a:r>
            <a:r>
              <a:rPr lang="pl-PL" sz="2400" dirty="0" smtClean="0"/>
              <a:t>babć.</a:t>
            </a:r>
            <a:endParaRPr lang="pl-PL" sz="2400" dirty="0"/>
          </a:p>
        </p:txBody>
      </p:sp>
      <p:pic>
        <p:nvPicPr>
          <p:cNvPr id="5" name="Symbol zastępczy zawartości 4" descr="HPIM5390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4852" y="1825625"/>
            <a:ext cx="5615188" cy="4187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ymbol zastępczy zawartości 5" descr="HPIM5392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01" y="1825625"/>
            <a:ext cx="5447764" cy="4187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76527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5212" y="180304"/>
            <a:ext cx="10058402" cy="1343696"/>
          </a:xfrm>
        </p:spPr>
        <p:txBody>
          <a:bodyPr>
            <a:normAutofit fontScale="90000"/>
          </a:bodyPr>
          <a:lstStyle/>
          <a:p>
            <a:r>
              <a:rPr lang="pl-PL" sz="2700" dirty="0"/>
              <a:t> </a:t>
            </a:r>
            <a:br>
              <a:rPr lang="pl-PL" sz="2700" dirty="0"/>
            </a:b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2700" dirty="0"/>
              <a:t/>
            </a:r>
            <a:br>
              <a:rPr lang="pl-PL" sz="2700" dirty="0"/>
            </a:b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2700" dirty="0"/>
              <a:t/>
            </a:r>
            <a:br>
              <a:rPr lang="pl-PL" sz="2700" dirty="0"/>
            </a:br>
            <a:r>
              <a:rPr lang="pl-PL" sz="2700" dirty="0" smtClean="0"/>
              <a:t/>
            </a:r>
            <a:br>
              <a:rPr lang="pl-PL" sz="2700" dirty="0" smtClean="0"/>
            </a:br>
            <a:r>
              <a:rPr lang="pl-PL" sz="2200" b="1" dirty="0" smtClean="0"/>
              <a:t>Wystarczyła </a:t>
            </a:r>
            <a:r>
              <a:rPr lang="pl-PL" sz="2200" b="1" dirty="0"/>
              <a:t>tektura</a:t>
            </a:r>
            <a:r>
              <a:rPr lang="pl-PL" sz="2200" b="1" dirty="0" smtClean="0"/>
              <a:t>, korkowe </a:t>
            </a:r>
            <a:r>
              <a:rPr lang="pl-PL" sz="2200" b="1" dirty="0"/>
              <a:t>podstawki pod szklanki, nikomu nie potrzebna roleta okienna, odrobina kleju silikonowego i w takich ramkach nasze zdjęcia będą super.</a:t>
            </a:r>
            <a:r>
              <a:rPr lang="pl-PL" sz="2200" dirty="0"/>
              <a:t/>
            </a:r>
            <a:br>
              <a:rPr lang="pl-PL" sz="2200" dirty="0"/>
            </a:br>
            <a:endParaRPr lang="pl-PL" sz="2200" dirty="0"/>
          </a:p>
        </p:txBody>
      </p:sp>
      <p:pic>
        <p:nvPicPr>
          <p:cNvPr id="5" name="Symbol zastępczy zawartości 4" descr="DSC00554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063" y="1825625"/>
            <a:ext cx="5408392" cy="4187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ymbol zastępczy zawartości 5" descr="HPIM5431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0390" y="1043189"/>
            <a:ext cx="4018465" cy="5602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8373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5212" y="433588"/>
            <a:ext cx="10058402" cy="1219200"/>
          </a:xfrm>
        </p:spPr>
        <p:txBody>
          <a:bodyPr>
            <a:normAutofit/>
          </a:bodyPr>
          <a:lstStyle/>
          <a:p>
            <a:r>
              <a:rPr lang="pl-PL" sz="2800" dirty="0"/>
              <a:t>Tym razem poznaliśmy tajniki malowania na szkle. </a:t>
            </a:r>
            <a:br>
              <a:rPr lang="pl-PL" sz="2800" dirty="0"/>
            </a:br>
            <a:endParaRPr lang="pl-PL" sz="2800" dirty="0"/>
          </a:p>
        </p:txBody>
      </p:sp>
      <p:pic>
        <p:nvPicPr>
          <p:cNvPr id="5" name="Symbol zastępczy zawartości 4" descr="HPIM5362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5155" y="1825625"/>
            <a:ext cx="5151549" cy="3956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Symbol zastępczy zawartości 5" descr="HPIM5377"/>
          <p:cNvPicPr>
            <a:picLocks noGrp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27312" y="1825626"/>
            <a:ext cx="5096301" cy="395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1039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92891" y="666206"/>
            <a:ext cx="3840480" cy="1541417"/>
          </a:xfrm>
        </p:spPr>
        <p:txBody>
          <a:bodyPr>
            <a:normAutofit fontScale="90000"/>
          </a:bodyPr>
          <a:lstStyle/>
          <a:p>
            <a:r>
              <a:rPr lang="pl-PL" b="1" dirty="0"/>
              <a:t>„ Nie święci garnki lepią.”</a:t>
            </a:r>
            <a:br>
              <a:rPr lang="pl-PL" b="1" dirty="0"/>
            </a:br>
            <a:endParaRPr lang="pl-PL" dirty="0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250" r="1250"/>
          <a:stretch>
            <a:fillRect/>
          </a:stretch>
        </p:blipFill>
        <p:spPr/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7119257" y="2286001"/>
            <a:ext cx="4715692" cy="3438038"/>
          </a:xfrm>
        </p:spPr>
        <p:txBody>
          <a:bodyPr>
            <a:normAutofit/>
          </a:bodyPr>
          <a:lstStyle/>
          <a:p>
            <a:r>
              <a:rPr lang="pl-PL" sz="2000" b="1" dirty="0" smtClean="0"/>
              <a:t>Jeden z projektów realizowany wspólnie z Seniorami.  Młodzież uczyła się </a:t>
            </a:r>
            <a:r>
              <a:rPr lang="pl-PL" sz="2000" b="1" dirty="0" err="1" smtClean="0"/>
              <a:t>bibułkarstwa</a:t>
            </a:r>
            <a:r>
              <a:rPr lang="pl-PL" sz="2000" b="1" dirty="0" smtClean="0"/>
              <a:t> i lepienia     z gliny. Powstały piękne dekoracje kwiatowe i palmy wielkanocne. Podczas warsztatów poznawano kulturę lokalną Mazurów, Warmiaków i Kurpiów.</a:t>
            </a:r>
            <a:endParaRPr lang="pl-PL" sz="2000" b="1" dirty="0"/>
          </a:p>
        </p:txBody>
      </p:sp>
    </p:spTree>
    <p:extLst>
      <p:ext uri="{BB962C8B-B14F-4D97-AF65-F5344CB8AC3E}">
        <p14:creationId xmlns:p14="http://schemas.microsoft.com/office/powerpoint/2010/main" val="227558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800" b="1" dirty="0" smtClean="0"/>
              <a:t>Nasze prace.</a:t>
            </a:r>
            <a:endParaRPr lang="pl-PL" sz="4800" b="1" dirty="0"/>
          </a:p>
        </p:txBody>
      </p:sp>
      <p:pic>
        <p:nvPicPr>
          <p:cNvPr id="1026" name="Picture 2" descr="D:\palmy\DSC0383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5213" y="2061567"/>
            <a:ext cx="4954587" cy="3715940"/>
          </a:xfrm>
          <a:prstGeom prst="rect">
            <a:avLst/>
          </a:prstGeom>
          <a:noFill/>
        </p:spPr>
      </p:pic>
      <p:pic>
        <p:nvPicPr>
          <p:cNvPr id="1027" name="Picture 3" descr="D:\Programy\Nowy folder\DSC0004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2062756"/>
            <a:ext cx="4951413" cy="376327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92891" y="261257"/>
            <a:ext cx="4159178" cy="2978332"/>
          </a:xfrm>
        </p:spPr>
        <p:txBody>
          <a:bodyPr>
            <a:normAutofit/>
          </a:bodyPr>
          <a:lstStyle/>
          <a:p>
            <a:r>
              <a:rPr lang="pl-PL" sz="2000" b="1" dirty="0" smtClean="0"/>
              <a:t>Wycieczka integracyjna do Kamionki. Seniorze i wolontariusze wspólnie odkrywali nasze lokalne korzenie, kulturę i sztukę ludową podczas wycieczek do Garncarskiej Wioski w Kamionce i Muzeum Kurpiowskim w Kadzidle.</a:t>
            </a:r>
            <a:endParaRPr lang="pl-PL" sz="2000" b="1" dirty="0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1250" r="1250"/>
          <a:stretch>
            <a:fillRect/>
          </a:stretch>
        </p:blipFill>
        <p:spPr/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891" y="3555521"/>
            <a:ext cx="3943548" cy="2807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9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6613" y="1114425"/>
            <a:ext cx="6172200" cy="4629150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664" y="338070"/>
            <a:ext cx="4040616" cy="309093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2792" y="3555523"/>
            <a:ext cx="3989488" cy="291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902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Wycieczka integracyjna Seniorów i wolontariuszy   do Kadzidła.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36613" y="1114425"/>
            <a:ext cx="6172200" cy="4629150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1732" y="3555120"/>
            <a:ext cx="4439862" cy="2910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65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4873" y="679269"/>
            <a:ext cx="962025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Obraz 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36195" y="914944"/>
            <a:ext cx="132397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Obraz 3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5611" y="1490662"/>
            <a:ext cx="3657600" cy="468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1384663" y="2416629"/>
            <a:ext cx="9810205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dirty="0" smtClean="0"/>
              <a:t>Projekt jest nastawiony głównie na potrzeby osób niepełnosprawnych.. Celem projektu  było włączenie uczniów z różnymi deficytami rozwojowymi i ich rodzin w życie społeczności szkolnej i lokalnej na zasadzie równych praw i obowiązków, a tym samym zapewnienie harmonijnego rozwoju we wszystkich sferach życia. Tak rozumiana integracja wzmocniła poczucie wartości i przyniosła korzyści dzieciom i młodzieży sprawnej i niepełnosprawnej. Zależało nam na zaszczepieniu od najmłodszego pokolenia przyjaznego stosunku do osób niepełnosprawnych i słabszych.</a:t>
            </a: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„</a:t>
            </a:r>
            <a:r>
              <a:rPr lang="pl-PL" sz="3200" dirty="0" smtClean="0"/>
              <a:t>Integracja zaczyna się w sercu człowieka”- fotografie z realizacji projektu.</a:t>
            </a:r>
            <a:endParaRPr lang="pl-PL" sz="32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65213" y="2061567"/>
            <a:ext cx="4954587" cy="3715940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172201" y="2061567"/>
            <a:ext cx="4951413" cy="3715940"/>
          </a:xfrm>
        </p:spPr>
      </p:pic>
    </p:spTree>
    <p:extLst>
      <p:ext uri="{BB962C8B-B14F-4D97-AF65-F5344CB8AC3E}">
        <p14:creationId xmlns:p14="http://schemas.microsoft.com/office/powerpoint/2010/main" val="77532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727365" y="436418"/>
            <a:ext cx="11464636" cy="62232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buFont typeface="Century Gothic" panose="020B0502020202020204" pitchFamily="34" charset="0"/>
              <a:buNone/>
            </a:pPr>
            <a:endParaRPr lang="pl-PL" altLang="pl-PL" dirty="0" smtClean="0">
              <a:solidFill>
                <a:srgbClr val="333399"/>
              </a:solidFill>
            </a:endParaRPr>
          </a:p>
          <a:p>
            <a:pPr>
              <a:lnSpc>
                <a:spcPct val="80000"/>
              </a:lnSpc>
              <a:buFont typeface="Century Gothic" panose="020B0502020202020204" pitchFamily="34" charset="0"/>
              <a:buNone/>
            </a:pPr>
            <a:endParaRPr lang="pl-PL" altLang="pl-PL" sz="4800" dirty="0">
              <a:solidFill>
                <a:srgbClr val="333399"/>
              </a:solidFill>
            </a:endParaRPr>
          </a:p>
          <a:p>
            <a:pPr>
              <a:lnSpc>
                <a:spcPct val="80000"/>
              </a:lnSpc>
              <a:buFont typeface="Century Gothic" panose="020B0502020202020204" pitchFamily="34" charset="0"/>
              <a:buNone/>
            </a:pPr>
            <a:r>
              <a:rPr lang="pl-PL" altLang="pl-PL" sz="4800" b="1" dirty="0" smtClean="0">
                <a:solidFill>
                  <a:srgbClr val="333399"/>
                </a:solidFill>
              </a:rPr>
              <a:t>Motywacja młodzieży:</a:t>
            </a:r>
          </a:p>
          <a:p>
            <a:pPr>
              <a:lnSpc>
                <a:spcPct val="80000"/>
              </a:lnSpc>
              <a:buFont typeface="Century Gothic" panose="020B0502020202020204" pitchFamily="34" charset="0"/>
              <a:buNone/>
            </a:pPr>
            <a:endParaRPr lang="pl-PL" altLang="pl-PL" sz="4800" dirty="0">
              <a:solidFill>
                <a:srgbClr val="333399"/>
              </a:solidFill>
            </a:endParaRPr>
          </a:p>
          <a:p>
            <a:pPr>
              <a:lnSpc>
                <a:spcPct val="80000"/>
              </a:lnSpc>
              <a:buFont typeface="Century Gothic" panose="020B0502020202020204" pitchFamily="34" charset="0"/>
              <a:buNone/>
            </a:pPr>
            <a:r>
              <a:rPr lang="pl-PL" altLang="pl-PL" sz="4800" dirty="0" smtClean="0">
                <a:solidFill>
                  <a:srgbClr val="333399"/>
                </a:solidFill>
              </a:rPr>
              <a:t>Edukacja, ciekawość świata, </a:t>
            </a:r>
            <a:r>
              <a:rPr lang="pl-PL" altLang="pl-PL" sz="4800" dirty="0">
                <a:solidFill>
                  <a:srgbClr val="333399"/>
                </a:solidFill>
              </a:rPr>
              <a:t>poszukiwanie własnej tożsamości, sposób </a:t>
            </a:r>
            <a:r>
              <a:rPr lang="pl-PL" altLang="pl-PL" sz="4800" dirty="0" smtClean="0">
                <a:solidFill>
                  <a:srgbClr val="333399"/>
                </a:solidFill>
              </a:rPr>
              <a:t>na spędzenie wolnego czasu, nowe doświadczenia i umiejętności </a:t>
            </a:r>
            <a:r>
              <a:rPr lang="pl-PL" altLang="pl-PL" sz="4800" dirty="0">
                <a:solidFill>
                  <a:srgbClr val="333399"/>
                </a:solidFill>
              </a:rPr>
              <a:t>przed wkroczeniem w dorosłe </a:t>
            </a:r>
            <a:r>
              <a:rPr lang="pl-PL" altLang="pl-PL" sz="4800" dirty="0" smtClean="0">
                <a:solidFill>
                  <a:srgbClr val="333399"/>
                </a:solidFill>
              </a:rPr>
              <a:t>życie, nowe </a:t>
            </a:r>
            <a:r>
              <a:rPr lang="pl-PL" altLang="pl-PL" sz="4800" smtClean="0">
                <a:solidFill>
                  <a:srgbClr val="333399"/>
                </a:solidFill>
              </a:rPr>
              <a:t>znajomości, ciekawi                        </a:t>
            </a:r>
            <a:r>
              <a:rPr lang="pl-PL" altLang="pl-PL" sz="4800" dirty="0" smtClean="0">
                <a:solidFill>
                  <a:srgbClr val="333399"/>
                </a:solidFill>
              </a:rPr>
              <a:t>i wartościowi ludzie </a:t>
            </a:r>
            <a:endParaRPr lang="pl-PL" altLang="pl-PL" sz="4800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08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obrazu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8" r="13438"/>
          <a:stretch>
            <a:fillRect/>
          </a:stretch>
        </p:blipFill>
        <p:spPr/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321" y="860550"/>
            <a:ext cx="4134118" cy="257291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02320" y="3555521"/>
            <a:ext cx="4312462" cy="2935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55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Spotkanie wolontariuszy z Biskupem Mirosławem Milewskim. </a:t>
            </a:r>
            <a:endParaRPr lang="pl-PL" dirty="0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" name="Symbol zastępczy zawartości 9"/>
          <p:cNvPicPr>
            <a:picLocks noGrp="1" noChangeAspect="1"/>
          </p:cNvPicPr>
          <p:nvPr>
            <p:ph sz="quarter" idx="4"/>
          </p:nvPr>
        </p:nvPicPr>
        <p:blipFill>
          <a:blip r:embed="rId2" cstate="print"/>
          <a:stretch>
            <a:fillRect/>
          </a:stretch>
        </p:blipFill>
        <p:spPr>
          <a:xfrm>
            <a:off x="6172199" y="1681164"/>
            <a:ext cx="5616527" cy="4635230"/>
          </a:xfrm>
        </p:spPr>
      </p:pic>
      <p:pic>
        <p:nvPicPr>
          <p:cNvPr id="9" name="Symbol zastępczy zawartości 8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51692" y="1681163"/>
            <a:ext cx="5674204" cy="4635231"/>
          </a:xfrm>
        </p:spPr>
      </p:pic>
    </p:spTree>
    <p:extLst>
      <p:ext uri="{BB962C8B-B14F-4D97-AF65-F5344CB8AC3E}">
        <p14:creationId xmlns:p14="http://schemas.microsoft.com/office/powerpoint/2010/main" val="3528267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Akcja „Pierniki”.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pl-PL" dirty="0"/>
              <a:t>Tradycją Klubu stało się pieczenie pierników dla podopiecznych </a:t>
            </a:r>
            <a:r>
              <a:rPr lang="pl-PL" dirty="0" smtClean="0"/>
              <a:t>Hospicjum </a:t>
            </a:r>
            <a:r>
              <a:rPr lang="pl-PL" dirty="0"/>
              <a:t>przy Caritas w Nidzicy. Obok tradycyjnych składników, młodzież dodaje zawsze szczyptę miłości, radości, szczęścia, aby rozgrzać każde serca.</a:t>
            </a:r>
          </a:p>
        </p:txBody>
      </p:sp>
      <p:pic>
        <p:nvPicPr>
          <p:cNvPr id="5" name="Picture 2" descr="C:\Users\toshiba\AppData\Local\Microsoft\Windows\INetCache\IE\SSM31MQ0\DSCF46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792" y="2063721"/>
            <a:ext cx="4950229" cy="371163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 smtClean="0"/>
              <a:t>Upominki dla podopiecznych Hospicjum domowego przy Caritas w Nidzicy- świąteczne pierniki ( pomysł zrodził się w 2009 roku.)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65213" y="2061567"/>
            <a:ext cx="4954587" cy="3715940"/>
          </a:xfrm>
        </p:spPr>
      </p:pic>
      <p:pic>
        <p:nvPicPr>
          <p:cNvPr id="7" name="Symbol zastępczy zawartości 6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172200" y="2062758"/>
            <a:ext cx="4951413" cy="3713559"/>
          </a:xfrm>
        </p:spPr>
      </p:pic>
    </p:spTree>
    <p:extLst>
      <p:ext uri="{BB962C8B-B14F-4D97-AF65-F5344CB8AC3E}">
        <p14:creationId xmlns:p14="http://schemas.microsoft.com/office/powerpoint/2010/main" val="393884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43" y="520506"/>
            <a:ext cx="5401992" cy="405149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05448" y="1589649"/>
            <a:ext cx="5159720" cy="4276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56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„Dzień Dobroczynność”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305" y="2138289"/>
            <a:ext cx="4965895" cy="3960348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56" y="1794656"/>
            <a:ext cx="6186682" cy="4647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7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4503" y="745589"/>
            <a:ext cx="7451189" cy="4979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10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Laureaci </a:t>
            </a:r>
            <a:r>
              <a:rPr lang="pl-PL" b="1" dirty="0" err="1" smtClean="0"/>
              <a:t>konkursu”Dobroczyńca</a:t>
            </a:r>
            <a:r>
              <a:rPr lang="pl-PL" b="1" dirty="0" smtClean="0"/>
              <a:t> Roku 2011  </a:t>
            </a:r>
            <a:endParaRPr lang="pl-PL" b="1" dirty="0"/>
          </a:p>
        </p:txBody>
      </p:sp>
      <p:pic>
        <p:nvPicPr>
          <p:cNvPr id="7" name="Symbol zastępczy obrazu 6"/>
          <p:cNvPicPr>
            <a:picLocks noGrp="1" noChangeAspect="1"/>
          </p:cNvPicPr>
          <p:nvPr>
            <p:ph type="pic" sz="quarter" idx="17"/>
          </p:nvPr>
        </p:nvPicPr>
        <p:blipFill>
          <a:blip r:embed="rId2" cstate="print"/>
          <a:srcRect t="6434" b="6434"/>
          <a:stretch>
            <a:fillRect/>
          </a:stretch>
        </p:blipFill>
        <p:spPr>
          <a:xfrm>
            <a:off x="1065211" y="1702191"/>
            <a:ext cx="4913557" cy="4241409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8" name="Symbol zastępczy obrazu 7"/>
          <p:cNvPicPr>
            <a:picLocks noGrp="1" noChangeAspect="1"/>
          </p:cNvPicPr>
          <p:nvPr>
            <p:ph type="pic" sz="quarter" idx="18"/>
          </p:nvPr>
        </p:nvPicPr>
        <p:blipFill>
          <a:blip r:embed="rId3" cstate="print"/>
          <a:srcRect t="6434" b="6434"/>
          <a:stretch>
            <a:fillRect/>
          </a:stretch>
        </p:blipFill>
        <p:spPr>
          <a:xfrm>
            <a:off x="6742908" y="1942602"/>
            <a:ext cx="3935536" cy="2571736"/>
          </a:xfrm>
        </p:spPr>
      </p:pic>
      <p:sp>
        <p:nvSpPr>
          <p:cNvPr id="6" name="Symbol zastępczy tekstu 5"/>
          <p:cNvSpPr>
            <a:spLocks noGrp="1"/>
          </p:cNvSpPr>
          <p:nvPr>
            <p:ph type="body" sz="half" idx="19"/>
          </p:nvPr>
        </p:nvSpPr>
        <p:spPr/>
        <p:txBody>
          <a:bodyPr>
            <a:normAutofit lnSpcReduction="10000"/>
          </a:bodyPr>
          <a:lstStyle/>
          <a:p>
            <a:r>
              <a:rPr lang="pl-PL" dirty="0" smtClean="0"/>
              <a:t>Statuetkę otrzymali: Anna i Wojciech Bojarscy z Janowa. Państwo Bojarscy do nagrody byli nominowani min. przez Klub Młodego Wolontariusza.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65256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Inne działania:</a:t>
            </a:r>
            <a:endParaRPr lang="pl-PL" b="1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794" y="1914525"/>
            <a:ext cx="2257425" cy="4010025"/>
          </a:xfrm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048518" y="1825625"/>
            <a:ext cx="6075096" cy="4187952"/>
          </a:xfrm>
        </p:spPr>
        <p:txBody>
          <a:bodyPr>
            <a:normAutofit/>
          </a:bodyPr>
          <a:lstStyle/>
          <a:p>
            <a:r>
              <a:rPr lang="pl-PL" sz="1800" b="1" dirty="0" smtClean="0"/>
              <a:t>„SZLACHETNA </a:t>
            </a:r>
            <a:r>
              <a:rPr lang="pl-PL" sz="1800" b="1" dirty="0"/>
              <a:t>PACZKA”</a:t>
            </a:r>
            <a:r>
              <a:rPr lang="pl-PL" sz="1800" dirty="0"/>
              <a:t> łączy potrzebujących z darczyńcami. To projekt, który może odmienić życie  innych na lepsze, godne, pełne szczęścia i radości. Towarzyszą temu niesamowite emocje: radość, wzruszenie, wdzięczność, łzy i wiele innych, które trudno wyrazić słowami. Żeby się </a:t>
            </a:r>
            <a:r>
              <a:rPr lang="pl-PL" sz="1800" dirty="0" smtClean="0"/>
              <a:t>to </a:t>
            </a:r>
            <a:r>
              <a:rPr lang="pl-PL" sz="1800" dirty="0"/>
              <a:t>wszystko wydarzyło, potrzebujemy właśnie </a:t>
            </a:r>
            <a:r>
              <a:rPr lang="pl-PL" sz="1800" b="1" dirty="0"/>
              <a:t>TWOJEJ</a:t>
            </a:r>
            <a:r>
              <a:rPr lang="pl-PL" sz="1800" dirty="0"/>
              <a:t> pomocy! </a:t>
            </a:r>
            <a:endParaRPr lang="pl-PL" sz="1800" dirty="0" smtClean="0"/>
          </a:p>
          <a:p>
            <a:r>
              <a:rPr lang="pl-PL" sz="1800" dirty="0" smtClean="0"/>
              <a:t>Pod takim hasłem wolontariusze wspólnie                 z p. Bożeną Szczypińską, </a:t>
            </a:r>
            <a:r>
              <a:rPr lang="pl-PL" sz="1800" dirty="0" err="1" smtClean="0"/>
              <a:t>Rusłaną</a:t>
            </a:r>
            <a:r>
              <a:rPr lang="pl-PL" sz="1800" dirty="0" smtClean="0"/>
              <a:t> Węgierską przygotowali świąteczną paczkę dla wielodzietnej rodziny z okolic Działdowa.</a:t>
            </a:r>
            <a:endParaRPr lang="pl-PL" sz="1800" dirty="0"/>
          </a:p>
        </p:txBody>
      </p:sp>
    </p:spTree>
    <p:extLst>
      <p:ext uri="{BB962C8B-B14F-4D97-AF65-F5344CB8AC3E}">
        <p14:creationId xmlns:p14="http://schemas.microsoft.com/office/powerpoint/2010/main" val="69723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Ze świątecznymi darami na Litwie.  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28034" y="1825625"/>
            <a:ext cx="5491766" cy="4187952"/>
          </a:xfrm>
        </p:spPr>
        <p:txBody>
          <a:bodyPr>
            <a:normAutofit/>
          </a:bodyPr>
          <a:lstStyle/>
          <a:p>
            <a:r>
              <a:rPr lang="pl-PL" dirty="0"/>
              <a:t>Na Litwę trafiły dary zebrane w wielu miejscach naszego województwa. </a:t>
            </a:r>
            <a:r>
              <a:rPr lang="pl-PL" dirty="0" smtClean="0"/>
              <a:t>Głównym organizatorem akcji jest p. Maciej </a:t>
            </a:r>
            <a:r>
              <a:rPr lang="pl-PL" dirty="0" err="1" smtClean="0"/>
              <a:t>Prażmo</a:t>
            </a:r>
            <a:r>
              <a:rPr lang="pl-PL" dirty="0" smtClean="0"/>
              <a:t>- prezes </a:t>
            </a:r>
            <a:r>
              <a:rPr lang="pl-PL" b="1" dirty="0"/>
              <a:t>Stowarzyszenia non </a:t>
            </a:r>
            <a:r>
              <a:rPr lang="pl-PL" b="1" dirty="0" err="1"/>
              <a:t>omnis</a:t>
            </a:r>
            <a:r>
              <a:rPr lang="pl-PL" b="1" dirty="0"/>
              <a:t> </a:t>
            </a:r>
            <a:r>
              <a:rPr lang="pl-PL" b="1" dirty="0" err="1"/>
              <a:t>moriar</a:t>
            </a:r>
            <a:r>
              <a:rPr lang="pl-PL" b="1" dirty="0"/>
              <a:t> z </a:t>
            </a:r>
            <a:r>
              <a:rPr lang="pl-PL" b="1" dirty="0" smtClean="0"/>
              <a:t>Kozłowa. </a:t>
            </a:r>
            <a:r>
              <a:rPr lang="pl-PL" dirty="0" smtClean="0"/>
              <a:t>W </a:t>
            </a:r>
            <a:r>
              <a:rPr lang="pl-PL" dirty="0"/>
              <a:t>powiecie nidzickim w akcję </a:t>
            </a:r>
            <a:r>
              <a:rPr lang="pl-PL" dirty="0" smtClean="0"/>
              <a:t>włączył się Klub </a:t>
            </a:r>
            <a:r>
              <a:rPr lang="pl-PL" dirty="0"/>
              <a:t>Młodego Wolontariusza w Janowie oraz szereg osób prywatnych.</a:t>
            </a:r>
            <a:endParaRPr lang="pl-PL" b="1" dirty="0" smtClean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32121" cy="41879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/>
              <a:t>D</a:t>
            </a:r>
            <a:r>
              <a:rPr lang="pl-PL" dirty="0" smtClean="0"/>
              <a:t>elegacja </a:t>
            </a:r>
            <a:r>
              <a:rPr lang="pl-PL" dirty="0"/>
              <a:t>odwiedziła Polską Szkołę Średnią w </a:t>
            </a:r>
            <a:r>
              <a:rPr lang="pl-PL" dirty="0" err="1"/>
              <a:t>Dziewieniszkach</a:t>
            </a:r>
            <a:r>
              <a:rPr lang="pl-PL" dirty="0"/>
              <a:t>, Samorządowy Dom Dziecka </a:t>
            </a:r>
            <a:r>
              <a:rPr lang="pl-PL" dirty="0" smtClean="0"/>
              <a:t>                 w </a:t>
            </a:r>
            <a:r>
              <a:rPr lang="pl-PL" dirty="0" err="1"/>
              <a:t>Solecznikach</a:t>
            </a:r>
            <a:r>
              <a:rPr lang="pl-PL" dirty="0"/>
              <a:t>, Merostwo </a:t>
            </a:r>
            <a:r>
              <a:rPr lang="pl-PL" dirty="0" smtClean="0"/>
              <a:t>w </a:t>
            </a:r>
            <a:r>
              <a:rPr lang="pl-PL" dirty="0" err="1"/>
              <a:t>Solecznikach</a:t>
            </a:r>
            <a:r>
              <a:rPr lang="pl-PL" dirty="0"/>
              <a:t> i po raz pierwszy Szkołę Średnią w </a:t>
            </a:r>
            <a:r>
              <a:rPr lang="pl-PL" dirty="0" err="1"/>
              <a:t>Grygiszkach</a:t>
            </a:r>
            <a:r>
              <a:rPr lang="pl-PL" dirty="0"/>
              <a:t>. Byli też w domach kilku polskich kombatantów Armii Krajowej mieszkających w Wilnie.</a:t>
            </a:r>
            <a:br>
              <a:rPr lang="pl-PL" dirty="0"/>
            </a:b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5024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700011" y="1414915"/>
            <a:ext cx="973642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l-PL" sz="2000" dirty="0">
                <a:latin typeface="Segoe Print" panose="02000600000000000000" pitchFamily="2" charset="0"/>
              </a:rPr>
              <a:t>Klub działa od ośmiu lat. Jego działalność skupia się na pomocy potrzebującym, w tym działalności charytatywnej. Potrafią dostrzec osoby, które potrzebują wsparcia. Angażują się, ale też proponują różnorodne formy wsparcia. Wolontariusze działają na rzecz osób starszych, chorych dzieci, podopiecznych hospicjum przy Caritas </a:t>
            </a:r>
            <a:r>
              <a:rPr lang="pl-PL" sz="2000" dirty="0" smtClean="0">
                <a:latin typeface="Segoe Print" panose="02000600000000000000" pitchFamily="2" charset="0"/>
              </a:rPr>
              <a:t>          w </a:t>
            </a:r>
            <a:r>
              <a:rPr lang="pl-PL" sz="2000" dirty="0">
                <a:latin typeface="Segoe Print" panose="02000600000000000000" pitchFamily="2" charset="0"/>
              </a:rPr>
              <a:t>Nidzicy, akcje i zbiórki pieniężne na rzecz chorych dzieci,   zdolnych, </a:t>
            </a:r>
            <a:r>
              <a:rPr lang="pl-PL" sz="2000" dirty="0" smtClean="0">
                <a:latin typeface="Segoe Print" panose="02000600000000000000" pitchFamily="2" charset="0"/>
              </a:rPr>
              <a:t>                ale </a:t>
            </a:r>
            <a:r>
              <a:rPr lang="pl-PL" sz="2000" dirty="0">
                <a:latin typeface="Segoe Print" panose="02000600000000000000" pitchFamily="2" charset="0"/>
              </a:rPr>
              <a:t>niezamożnych kolegów, czy ofiar kataklizmów i klęsk żywiołowych. Kultywują  lokalne tradycje swojej „Małej Ojczyzny" i pielęgnują </a:t>
            </a:r>
            <a:r>
              <a:rPr lang="pl-PL" sz="2000" dirty="0" smtClean="0">
                <a:latin typeface="Segoe Print" panose="02000600000000000000" pitchFamily="2" charset="0"/>
              </a:rPr>
              <a:t>pamięć         </a:t>
            </a:r>
            <a:r>
              <a:rPr lang="pl-PL" sz="2000" dirty="0">
                <a:latin typeface="Segoe Print" panose="02000600000000000000" pitchFamily="2" charset="0"/>
              </a:rPr>
              <a:t>o tych, którzy zginęli w obronie Polski, odwiedzając i porządkując groby patriotów przy okazji Dnia Zadusznego, świąt okolicznościowych.</a:t>
            </a:r>
          </a:p>
        </p:txBody>
      </p:sp>
    </p:spTree>
    <p:extLst>
      <p:ext uri="{BB962C8B-B14F-4D97-AF65-F5344CB8AC3E}">
        <p14:creationId xmlns:p14="http://schemas.microsoft.com/office/powerpoint/2010/main" val="389700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„Złotówka do szczęścia”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553792" y="1825625"/>
            <a:ext cx="5466008" cy="418795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60000"/>
              </a:lnSpc>
            </a:pPr>
            <a:r>
              <a:rPr lang="pl-PL" b="1" dirty="0"/>
              <a:t>Złotówka do Szczęścia” </a:t>
            </a:r>
            <a:r>
              <a:rPr lang="pl-PL" dirty="0"/>
              <a:t>jest programem Nidzickiego Funduszu Lokalnego, którego celem jest angażowanie młodzieży w działania filantropijne oraz wypracowanie modelu współpracy  z Funduszem </a:t>
            </a:r>
            <a:r>
              <a:rPr lang="pl-PL" dirty="0" smtClean="0"/>
              <a:t>                  w </a:t>
            </a:r>
            <a:r>
              <a:rPr lang="pl-PL" dirty="0"/>
              <a:t>zakresie identyfikowania potrzeb młodzieży oraz </a:t>
            </a:r>
            <a:r>
              <a:rPr lang="pl-PL" dirty="0" smtClean="0"/>
              <a:t>współpracy                          </a:t>
            </a:r>
            <a:r>
              <a:rPr lang="pl-PL" dirty="0"/>
              <a:t>z organizacjami społecznymi.</a:t>
            </a:r>
          </a:p>
          <a:p>
            <a:pPr>
              <a:lnSpc>
                <a:spcPct val="160000"/>
              </a:lnSpc>
            </a:pPr>
            <a:endParaRPr lang="pl-PL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637727" cy="4187952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60000"/>
              </a:lnSpc>
            </a:pPr>
            <a:r>
              <a:rPr lang="pl-PL" dirty="0"/>
              <a:t>Każdego roku w akcji uczestniczy ok. 30 – 40 wolontariuszy  - stypendystów NFL. W 2011 roku do grona dołączyli również wolontariusze z nidzickich szkół podstawowych oraz z Klubu Młodzieżowego Wolontariusza w Janowie.</a:t>
            </a:r>
          </a:p>
          <a:p>
            <a:pPr>
              <a:lnSpc>
                <a:spcPct val="160000"/>
              </a:lnSpc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3648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Udział w Pikniku Charytatywnym.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283335" y="1825625"/>
            <a:ext cx="5736465" cy="4187952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</a:pPr>
            <a:r>
              <a:rPr lang="pl-PL" sz="1800" dirty="0" smtClean="0"/>
              <a:t>„Oluś </a:t>
            </a:r>
            <a:r>
              <a:rPr lang="pl-PL" sz="1800" dirty="0" err="1"/>
              <a:t>Gratunik</a:t>
            </a:r>
            <a:r>
              <a:rPr lang="pl-PL" sz="1800" dirty="0"/>
              <a:t> to niespełna dwuletni maluch, któremu przyszło się zmierzyć z najgorszym </a:t>
            </a:r>
            <a:r>
              <a:rPr lang="pl-PL" sz="1800" b="1" u="sng" dirty="0"/>
              <a:t>wrogiem</a:t>
            </a:r>
            <a:r>
              <a:rPr lang="pl-PL" sz="1800" dirty="0"/>
              <a:t> - guzem mózgu. W styczniu Oluś miał operację główki ratującą życie. Guz jest bardzo agresywny, szybko rosnący i trudny do leczenia. Najbliżsi szukają pomocy dla Olusia wszelkimi możliwymi </a:t>
            </a:r>
            <a:r>
              <a:rPr lang="pl-PL" sz="1800" dirty="0" smtClean="0"/>
              <a:t>sposobami.”</a:t>
            </a:r>
            <a:r>
              <a:rPr lang="pl-PL" sz="1800" dirty="0"/>
              <a:t/>
            </a:r>
            <a:br>
              <a:rPr lang="pl-PL" sz="1800" dirty="0"/>
            </a:br>
            <a:endParaRPr lang="pl-PL" sz="1800" dirty="0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766515" cy="4187952"/>
          </a:xfrm>
        </p:spPr>
        <p:txBody>
          <a:bodyPr>
            <a:normAutofit/>
          </a:bodyPr>
          <a:lstStyle/>
          <a:p>
            <a:endParaRPr lang="pl-PL" dirty="0" smtClean="0"/>
          </a:p>
          <a:p>
            <a:endParaRPr lang="pl-PL" dirty="0"/>
          </a:p>
          <a:p>
            <a:r>
              <a:rPr lang="pl-PL" dirty="0" smtClean="0"/>
              <a:t>Wolontariusze zbierali przedmioty na aukcje ( zaangażowali w nie całą społeczność) i zbierali pieniądze na kosztowną, ratującą życie chłopca operację. 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87874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2614411" y="357809"/>
            <a:ext cx="9182637" cy="2411149"/>
          </a:xfrm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</a:pPr>
            <a:r>
              <a:rPr lang="pl-PL" sz="2000" b="1" dirty="0" smtClean="0">
                <a:solidFill>
                  <a:srgbClr val="53813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„</a:t>
            </a:r>
            <a:r>
              <a:rPr lang="pl-PL" sz="3600" b="1" dirty="0" smtClean="0">
                <a:solidFill>
                  <a:srgbClr val="538135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Oddychaj </a:t>
            </a:r>
            <a:r>
              <a:rPr lang="pl-PL" sz="3600" b="1" dirty="0">
                <a:solidFill>
                  <a:srgbClr val="538135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z nami</a:t>
            </a:r>
            <a:r>
              <a:rPr lang="pl-PL" sz="3600" b="1" dirty="0" smtClean="0">
                <a:solidFill>
                  <a:srgbClr val="538135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”</a:t>
            </a:r>
            <a:br>
              <a:rPr lang="pl-PL" sz="3600" b="1" dirty="0" smtClean="0">
                <a:solidFill>
                  <a:srgbClr val="538135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pl-PL" sz="3600" b="1" dirty="0">
                <a:ea typeface="Segoe UI Historic" panose="020B0502040204020203" pitchFamily="34" charset="0"/>
                <a:cs typeface="Segoe UI Historic" panose="020B0502040204020203" pitchFamily="34" charset="0"/>
              </a:rPr>
              <a:t/>
            </a:r>
            <a:br>
              <a:rPr lang="pl-PL" sz="3600" b="1" dirty="0">
                <a:ea typeface="Segoe UI Historic" panose="020B0502040204020203" pitchFamily="34" charset="0"/>
                <a:cs typeface="Segoe UI Historic" panose="020B0502040204020203" pitchFamily="34" charset="0"/>
              </a:rPr>
            </a:br>
            <a:r>
              <a:rPr lang="pl-PL" sz="2400" dirty="0">
                <a:solidFill>
                  <a:srgbClr val="538135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Wolontariusze ze Szkolnego Klubu Młodego Wolontariusza </a:t>
            </a:r>
            <a:r>
              <a:rPr lang="pl-PL" sz="2400" dirty="0" smtClean="0">
                <a:solidFill>
                  <a:srgbClr val="538135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                          w </a:t>
            </a:r>
            <a:r>
              <a:rPr lang="pl-PL" sz="2400" dirty="0">
                <a:solidFill>
                  <a:srgbClr val="538135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Janowie zachęcają do włączania się w/w akcję. Odzież </a:t>
            </a:r>
            <a:r>
              <a:rPr lang="pl-PL" sz="2400" dirty="0" smtClean="0">
                <a:solidFill>
                  <a:srgbClr val="538135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                     w </a:t>
            </a:r>
            <a:r>
              <a:rPr lang="pl-PL" sz="2400" dirty="0">
                <a:solidFill>
                  <a:srgbClr val="538135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dobrym stanie, biżuterię, książki i inne rzeczy można przekazać na licytację. Zbiórka jest zorganizowana dla Weroniki i Pawła Ćwiek </a:t>
            </a:r>
            <a:r>
              <a:rPr lang="pl-PL" sz="2400" dirty="0" smtClean="0">
                <a:solidFill>
                  <a:srgbClr val="538135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i </a:t>
            </a:r>
            <a:r>
              <a:rPr lang="pl-PL" sz="2400" dirty="0">
                <a:solidFill>
                  <a:srgbClr val="538135"/>
                </a:solidFill>
                <a:ea typeface="Segoe UI Historic" panose="020B0502040204020203" pitchFamily="34" charset="0"/>
                <a:cs typeface="Segoe UI Historic" panose="020B0502040204020203" pitchFamily="34" charset="0"/>
              </a:rPr>
              <a:t>trwa do odwołania.</a:t>
            </a:r>
            <a:endParaRPr lang="pl-PL" sz="2400" dirty="0">
              <a:ea typeface="Segoe UI Historic" panose="020B0502040204020203" pitchFamily="34" charset="0"/>
              <a:cs typeface="Segoe UI Historic" panose="020B0502040204020203" pitchFamily="34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6257638" y="4002158"/>
            <a:ext cx="3429701" cy="808382"/>
          </a:xfrm>
        </p:spPr>
        <p:txBody>
          <a:bodyPr/>
          <a:lstStyle/>
          <a:p>
            <a:endParaRPr lang="pl-PL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645" y="3019612"/>
            <a:ext cx="8573403" cy="2773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6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Wolontariusz roku 2013</a:t>
            </a:r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65213" y="2061567"/>
            <a:ext cx="4954587" cy="3715940"/>
          </a:xfrm>
        </p:spPr>
      </p:pic>
      <p:pic>
        <p:nvPicPr>
          <p:cNvPr id="6" name="Symbol zastępczy zawartości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172200" y="2062758"/>
            <a:ext cx="4951413" cy="3713559"/>
          </a:xfrm>
        </p:spPr>
      </p:pic>
    </p:spTree>
    <p:extLst>
      <p:ext uri="{BB962C8B-B14F-4D97-AF65-F5344CB8AC3E}">
        <p14:creationId xmlns:p14="http://schemas.microsoft.com/office/powerpoint/2010/main" val="233731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966650" y="337737"/>
            <a:ext cx="10058401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6 grudnia 2013</a:t>
            </a:r>
            <a:r>
              <a:rPr kumimoji="0" lang="pl-PL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był niezwykle ważnym dniem dla wolontariuszy z Zespołu Szkół w Janowie. Wszyscy otrzymali </a:t>
            </a:r>
            <a:r>
              <a:rPr kumimoji="0" lang="pl-PL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wyróżnienia</a:t>
            </a:r>
            <a:r>
              <a:rPr kumimoji="0" lang="pl-PL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podczas uroczystej gali zorganizowanej z okazji </a:t>
            </a:r>
            <a:r>
              <a:rPr kumimoji="0" lang="pl-PL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„Dnia Dobroczynności 2013”.</a:t>
            </a:r>
            <a:r>
              <a:rPr kumimoji="0" lang="pl-PL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 Uczniowie naszej szkoły nominowani byli w kategorii </a:t>
            </a:r>
            <a:r>
              <a:rPr kumimoji="0" lang="pl-PL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„Jastrzębie 2013”. Wyróżnienia są przyznawane dla najaktywniejszych wolontariuszy z powiatu nidzickiego.</a:t>
            </a: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4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Wyróżnione osoby:</a:t>
            </a: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Izabella Bonisławska- kl. VI SP</a:t>
            </a: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Ewa Ciesielska –kl. VI SP</a:t>
            </a: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Monika Czyżewska – kl. VI SP</a:t>
            </a: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Gabriela Dymkowska- kl. I G </a:t>
            </a: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Patrycja Halicka – kl. I G</a:t>
            </a: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Magdalena Wawrowska- kl. III G</a:t>
            </a: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Monika </a:t>
            </a:r>
            <a:r>
              <a:rPr kumimoji="0" lang="pl-PL" sz="2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Zygnerska</a:t>
            </a:r>
            <a:r>
              <a:rPr kumimoji="0" lang="pl-PL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Times New Roman" pitchFamily="18" charset="0"/>
                <a:cs typeface="Arial" pitchFamily="34" charset="0"/>
              </a:rPr>
              <a:t>- kl. III G</a:t>
            </a: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5212" y="98474"/>
            <a:ext cx="10058402" cy="1422477"/>
          </a:xfrm>
        </p:spPr>
        <p:txBody>
          <a:bodyPr>
            <a:normAutofit fontScale="90000"/>
          </a:bodyPr>
          <a:lstStyle/>
          <a:p>
            <a:r>
              <a:rPr lang="pl-PL" dirty="0" smtClean="0"/>
              <a:t>„Dzień Dobroczynności”- 6 XII 2016 r.</a:t>
            </a:r>
            <a:br>
              <a:rPr lang="pl-PL" dirty="0" smtClean="0"/>
            </a:br>
            <a:r>
              <a:rPr lang="pl-PL" dirty="0" smtClean="0"/>
              <a:t>Uroczysta gala- </a:t>
            </a:r>
            <a:r>
              <a:rPr lang="pl-PL" dirty="0"/>
              <a:t>S</a:t>
            </a:r>
            <a:r>
              <a:rPr lang="pl-PL" dirty="0" smtClean="0"/>
              <a:t>ala </a:t>
            </a:r>
            <a:r>
              <a:rPr lang="pl-PL" dirty="0"/>
              <a:t>R</a:t>
            </a:r>
            <a:r>
              <a:rPr lang="pl-PL" dirty="0" smtClean="0"/>
              <a:t>ycerska na Zamku                        w Nidzicy.</a:t>
            </a:r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endParaRPr lang="pl-PL" dirty="0" smtClean="0"/>
          </a:p>
          <a:p>
            <a:r>
              <a:rPr lang="pl-PL" dirty="0" smtClean="0"/>
              <a:t>Wyróżnieni wolontariusze w 2016 roku: Patrycja Jońska, Kacper Mierzejewski, Gabrysia Dymkowska, Julia Jońska, Aleksandra </a:t>
            </a:r>
            <a:r>
              <a:rPr lang="pl-PL" dirty="0" err="1" smtClean="0"/>
              <a:t>Rzewnicka</a:t>
            </a:r>
            <a:r>
              <a:rPr lang="pl-PL" dirty="0" smtClean="0"/>
              <a:t>, Izabella </a:t>
            </a:r>
            <a:r>
              <a:rPr lang="pl-PL" dirty="0" err="1" smtClean="0"/>
              <a:t>Bonisłswska</a:t>
            </a:r>
            <a:r>
              <a:rPr lang="pl-PL" dirty="0" smtClean="0"/>
              <a:t>.</a:t>
            </a:r>
            <a:endParaRPr lang="pl-PL" dirty="0"/>
          </a:p>
        </p:txBody>
      </p:sp>
      <p:pic>
        <p:nvPicPr>
          <p:cNvPr id="7" name="Symbol zastępczy obrazu 6"/>
          <p:cNvPicPr>
            <a:picLocks noGrp="1" noChangeAspect="1"/>
          </p:cNvPicPr>
          <p:nvPr>
            <p:ph type="pic" sz="quarter" idx="18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" b="773"/>
          <a:stretch>
            <a:fillRect/>
          </a:stretch>
        </p:blipFill>
        <p:spPr/>
      </p:pic>
      <p:sp>
        <p:nvSpPr>
          <p:cNvPr id="6" name="Symbol zastępczy tekstu 5"/>
          <p:cNvSpPr>
            <a:spLocks noGrp="1"/>
          </p:cNvSpPr>
          <p:nvPr>
            <p:ph type="body" sz="half" idx="19"/>
          </p:nvPr>
        </p:nvSpPr>
        <p:spPr/>
        <p:txBody>
          <a:bodyPr>
            <a:normAutofit lnSpcReduction="10000"/>
          </a:bodyPr>
          <a:lstStyle/>
          <a:p>
            <a:endParaRPr lang="pl-PL" dirty="0" smtClean="0"/>
          </a:p>
          <a:p>
            <a:r>
              <a:rPr lang="pl-PL" dirty="0" smtClean="0"/>
              <a:t>Laureaci „</a:t>
            </a:r>
            <a:r>
              <a:rPr lang="pl-PL" dirty="0" err="1" smtClean="0"/>
              <a:t>Gregoroviusów</a:t>
            </a:r>
            <a:r>
              <a:rPr lang="pl-PL" dirty="0" smtClean="0"/>
              <a:t>” i „Jastrzębi”- 2016 rok.</a:t>
            </a:r>
          </a:p>
          <a:p>
            <a:endParaRPr lang="pl-PL" dirty="0"/>
          </a:p>
        </p:txBody>
      </p:sp>
      <p:pic>
        <p:nvPicPr>
          <p:cNvPr id="8" name="Symbol zastępczy obrazu 8"/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" b="7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3178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955074"/>
          </a:xfrm>
        </p:spPr>
        <p:txBody>
          <a:bodyPr>
            <a:noAutofit/>
          </a:bodyPr>
          <a:lstStyle/>
          <a:p>
            <a:r>
              <a:rPr lang="pl-PL" sz="1800" dirty="0" smtClean="0"/>
              <a:t>DZIEŃ DOBROCZYNNOŚCI- GREGOROVIUSY -Ferdynand </a:t>
            </a:r>
            <a:r>
              <a:rPr lang="pl-PL" sz="1800" dirty="0" err="1" smtClean="0"/>
              <a:t>Gregorovius</a:t>
            </a:r>
            <a:r>
              <a:rPr lang="pl-PL" sz="1800" dirty="0" smtClean="0"/>
              <a:t>  (1821-1891) urodził się w Nidzicy na Mazurach. Swoją sławę światową zawdzięcza studiom nad średniowiecznym Rzymem i Grecją.</a:t>
            </a:r>
            <a:br>
              <a:rPr lang="pl-PL" sz="1800" dirty="0" smtClean="0"/>
            </a:br>
            <a:r>
              <a:rPr lang="pl-PL" sz="1800" dirty="0" smtClean="0"/>
              <a:t>W czasie Wiosny Ludów pochłonęła go polityka. Stawał po stronie wolności opartej na rozległych podstawach konstytucji. Wierzył w zjednoczenie demokratyczne Niemiec. Potępiał rozbiory Polski, winą za krew przelaną w powstaniu wielkopolskim obarczał Prusy.</a:t>
            </a:r>
            <a:endParaRPr lang="pl-PL" sz="1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1065214" y="2325189"/>
            <a:ext cx="10058400" cy="4088673"/>
          </a:xfrm>
        </p:spPr>
        <p:txBody>
          <a:bodyPr>
            <a:normAutofit fontScale="40000" lnSpcReduction="20000"/>
          </a:bodyPr>
          <a:lstStyle/>
          <a:p>
            <a:pPr>
              <a:lnSpc>
                <a:spcPct val="170000"/>
              </a:lnSpc>
            </a:pPr>
            <a:r>
              <a:rPr lang="pl-PL" sz="5600" dirty="0" smtClean="0"/>
              <a:t>Nagrodą w Konkursie jest statuetka „GREGOROVIUSA” nawiązująca do postaci Ferdynanda </a:t>
            </a:r>
            <a:r>
              <a:rPr lang="pl-PL" sz="5600" dirty="0" err="1" smtClean="0"/>
              <a:t>Gregoroviusa</a:t>
            </a:r>
            <a:r>
              <a:rPr lang="pl-PL" sz="5600" dirty="0" smtClean="0"/>
              <a:t> – wielkiego nidzickiego filantropa, który w XIX w. wspierał edukację dzieci i młodzieży.</a:t>
            </a:r>
          </a:p>
          <a:p>
            <a:pPr>
              <a:lnSpc>
                <a:spcPct val="170000"/>
              </a:lnSpc>
            </a:pPr>
            <a:r>
              <a:rPr lang="pl-PL" sz="5600" b="1" dirty="0" smtClean="0"/>
              <a:t>Ogłoszenie zwycięzców oraz wręczenie statuetki odbywa się corocznie podczas </a:t>
            </a:r>
            <a:r>
              <a:rPr lang="pl-PL" sz="5600" b="1" i="1" dirty="0" smtClean="0"/>
              <a:t>Gali</a:t>
            </a:r>
            <a:r>
              <a:rPr lang="pl-PL" sz="5600" b="1" dirty="0" smtClean="0"/>
              <a:t> w dniu 6 grudnia na zamku w Nidzicy, obchodzonego w Nidzicy jako Dzień Dobroczynności.</a:t>
            </a:r>
          </a:p>
          <a:p>
            <a:pPr>
              <a:lnSpc>
                <a:spcPct val="170000"/>
              </a:lnSpc>
            </a:pPr>
            <a:endParaRPr lang="pl-PL" dirty="0" smtClean="0"/>
          </a:p>
          <a:p>
            <a:pPr>
              <a:lnSpc>
                <a:spcPct val="170000"/>
              </a:lnSpc>
            </a:pPr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92891" y="613954"/>
            <a:ext cx="4342058" cy="2819513"/>
          </a:xfrm>
        </p:spPr>
        <p:txBody>
          <a:bodyPr>
            <a:noAutofit/>
          </a:bodyPr>
          <a:lstStyle/>
          <a:p>
            <a:r>
              <a:rPr lang="pl-PL" sz="1800" dirty="0" smtClean="0"/>
              <a:t>Od godz. 16.00 uczestniczyli w Gali Dobroczyńca Roku, która jak każdego roku odbyła się  na nidzickim Zamku. Kapituła Konkursowa w Konkursie Młodzieżowy Wolontariusz Roku 2016 przyznała wszystkim wolontariuszom dyplomy, obdarowała ich książkami                         i drobnym upominkiem.</a:t>
            </a:r>
            <a:endParaRPr lang="pl-PL" sz="1800" dirty="0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l-PL" dirty="0" smtClean="0"/>
              <a:t>W Konkursie „Dobroczyńca Roku – </a:t>
            </a:r>
            <a:r>
              <a:rPr lang="pl-PL" dirty="0" err="1" smtClean="0"/>
              <a:t>Gregorovius</a:t>
            </a:r>
            <a:r>
              <a:rPr lang="pl-PL" dirty="0" smtClean="0"/>
              <a:t> 2016 „Dobroczyńcy Roku” statuetkę otrzymali Państwo Iwona                      i Bogdan </a:t>
            </a:r>
            <a:r>
              <a:rPr lang="pl-PL" dirty="0" err="1" smtClean="0"/>
              <a:t>Gratunik</a:t>
            </a:r>
            <a:r>
              <a:rPr lang="pl-PL" dirty="0" smtClean="0"/>
              <a:t>, których nominowała nasza szkoła.</a:t>
            </a:r>
          </a:p>
          <a:p>
            <a:endParaRPr lang="pl-PL" dirty="0"/>
          </a:p>
        </p:txBody>
      </p:sp>
      <p:pic>
        <p:nvPicPr>
          <p:cNvPr id="5" name="Obraz 4" descr="Wolontariusz Roku 2016 - Obrazek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2960" y="927464"/>
            <a:ext cx="5930537" cy="4650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837509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pl-PL" sz="1800" dirty="0" smtClean="0"/>
              <a:t>Od godz. 16.00 uczestniczyli w Gali Dobroczyńca Roku, która jak każdego roku odbyła się  na nidzickim Zamku. Kapituła Konkursowa w Konkursie Młodzieżowy Wolontariusz Roku 2016 przyznała wszystkim wolontariuszom dyplomy, obdarowała ich </a:t>
            </a:r>
            <a:r>
              <a:rPr lang="pl-PL" sz="1800" dirty="0" err="1" smtClean="0"/>
              <a:t>książkamiami</a:t>
            </a:r>
            <a:r>
              <a:rPr lang="pl-PL" sz="1800" dirty="0" smtClean="0"/>
              <a:t> i drobnym upominkiem. W Konkursie „Dobroczyńca Roku – </a:t>
            </a:r>
            <a:r>
              <a:rPr lang="pl-PL" sz="1800" dirty="0" err="1" smtClean="0"/>
              <a:t>Gregorovius</a:t>
            </a:r>
            <a:r>
              <a:rPr lang="pl-PL" sz="1800" dirty="0" smtClean="0"/>
              <a:t> 2016 w kategorii A -osoba indywidualna wyróżnienie otrzymał Pan Rafał Pyra, natomiast statuetkę i tytuł „Dobroczyńcy Roku” Państwo Iwona i Bogdan </a:t>
            </a:r>
            <a:r>
              <a:rPr lang="pl-PL" sz="1800" dirty="0" err="1" smtClean="0"/>
              <a:t>Gratunik</a:t>
            </a:r>
            <a:r>
              <a:rPr lang="pl-PL" sz="1800" dirty="0" smtClean="0"/>
              <a:t>, których nominowała nasza szkoła.</a:t>
            </a:r>
            <a:r>
              <a:rPr lang="pl-PL" dirty="0" smtClean="0"/>
              <a:t/>
            </a:r>
            <a:br>
              <a:rPr lang="pl-PL" dirty="0" smtClean="0"/>
            </a:br>
            <a:endParaRPr lang="pl-PL" dirty="0"/>
          </a:p>
        </p:txBody>
      </p:sp>
      <p:pic>
        <p:nvPicPr>
          <p:cNvPr id="4" name="Symbol zastępczy zawartości 3" descr="Wolontariusz Roku 2016 - Obrazek 1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4776" y="2090058"/>
            <a:ext cx="6371525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31821" y="991674"/>
            <a:ext cx="11333408" cy="6240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l-PL" sz="2800" b="1" dirty="0">
                <a:latin typeface="+mj-lt"/>
                <a:ea typeface="Times New Roman" panose="02020603050405020304" pitchFamily="18" charset="0"/>
              </a:rPr>
              <a:t>Szkolny Klub Młodego Wolontariusz  </a:t>
            </a:r>
            <a:r>
              <a:rPr lang="pl-PL" sz="2000" b="1" dirty="0">
                <a:latin typeface="+mj-lt"/>
                <a:ea typeface="Times New Roman" panose="02020603050405020304" pitchFamily="18" charset="0"/>
              </a:rPr>
              <a:t>przy  Szkole Podstawowej </a:t>
            </a:r>
            <a:r>
              <a:rPr lang="pl-PL" sz="2000" b="1" dirty="0" smtClean="0">
                <a:latin typeface="+mj-lt"/>
                <a:ea typeface="Times New Roman" panose="02020603050405020304" pitchFamily="18" charset="0"/>
              </a:rPr>
              <a:t>                       w </a:t>
            </a:r>
            <a:r>
              <a:rPr lang="pl-PL" sz="2000" b="1" dirty="0">
                <a:latin typeface="+mj-lt"/>
                <a:ea typeface="Times New Roman" panose="02020603050405020304" pitchFamily="18" charset="0"/>
              </a:rPr>
              <a:t>Janowie </a:t>
            </a:r>
            <a:r>
              <a:rPr lang="pl-PL" sz="2000" dirty="0">
                <a:latin typeface="+mj-lt"/>
                <a:ea typeface="Times New Roman" panose="02020603050405020304" pitchFamily="18" charset="0"/>
              </a:rPr>
              <a:t>otrzymał  </a:t>
            </a:r>
            <a:r>
              <a:rPr lang="pl-PL" sz="2000" dirty="0" smtClean="0">
                <a:latin typeface="+mj-lt"/>
                <a:ea typeface="Times New Roman" panose="02020603050405020304" pitchFamily="18" charset="0"/>
              </a:rPr>
              <a:t>tytuł i statuetkę </a:t>
            </a:r>
            <a:r>
              <a:rPr lang="pl-PL" sz="2000" b="1" dirty="0">
                <a:latin typeface="+mj-lt"/>
                <a:ea typeface="Times New Roman" panose="02020603050405020304" pitchFamily="18" charset="0"/>
              </a:rPr>
              <a:t>„Młodzieżowego Wolontariusza Roku 2017”. </a:t>
            </a:r>
            <a:r>
              <a:rPr lang="pl-PL" sz="20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</a:rPr>
              <a:t>Patronem Konkursu </a:t>
            </a:r>
            <a:r>
              <a:rPr lang="pl-PL" sz="2000" dirty="0" smtClean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</a:rPr>
              <a:t>jest </a:t>
            </a:r>
            <a:r>
              <a:rPr lang="pl-PL" sz="20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</a:rPr>
              <a:t>Wojciech Bogumił Jastrzębowski – wybitny </a:t>
            </a:r>
            <a:r>
              <a:rPr lang="pl-PL" sz="2000" dirty="0" smtClean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</a:rPr>
              <a:t>uczony                       </a:t>
            </a:r>
            <a:r>
              <a:rPr lang="pl-PL" sz="20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</a:rPr>
              <a:t>i działacz społeczny oraz wielki przyjaciel dzieci, który pochodził z </a:t>
            </a:r>
            <a:r>
              <a:rPr lang="pl-PL" sz="2000" dirty="0" err="1">
                <a:solidFill>
                  <a:srgbClr val="333333"/>
                </a:solidFill>
                <a:latin typeface="+mj-lt"/>
                <a:ea typeface="Times New Roman" panose="02020603050405020304" pitchFamily="18" charset="0"/>
              </a:rPr>
              <a:t>Giewart</a:t>
            </a:r>
            <a:r>
              <a:rPr lang="pl-PL" sz="20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</a:rPr>
              <a:t>.  Konkurs organizowany raz w </a:t>
            </a:r>
            <a:r>
              <a:rPr lang="pl-PL" sz="2000" dirty="0" smtClean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</a:rPr>
              <a:t>roku  </a:t>
            </a:r>
            <a:r>
              <a:rPr lang="pl-PL" sz="20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</a:rPr>
              <a:t>w celu popularyzacji wolontariatu oraz wyróżnienia osób, które poprzez postawy dobroczynne i różnorodną aktywność społeczną upowszechniają dobro w środowisku lokalnym. Przeznaczony jest dla </a:t>
            </a:r>
            <a:r>
              <a:rPr lang="pl-PL" sz="2000" dirty="0" smtClean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</a:rPr>
              <a:t>wolontariuszy                     z </a:t>
            </a:r>
            <a:r>
              <a:rPr lang="pl-PL" sz="20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</a:rPr>
              <a:t>powiatu nidzickiego. Uroczyste rozstrzygnięcie konkursu i wręczenie statuetki JASTRZĘBIA odbyło </a:t>
            </a:r>
            <a:r>
              <a:rPr lang="pl-PL" sz="2000" dirty="0" smtClean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</a:rPr>
              <a:t>się </a:t>
            </a:r>
            <a:r>
              <a:rPr lang="pl-PL" sz="2000" b="1" dirty="0" smtClean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</a:rPr>
              <a:t>16 </a:t>
            </a:r>
            <a:r>
              <a:rPr lang="pl-PL" sz="20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</a:rPr>
              <a:t>grudnia 2017 </a:t>
            </a:r>
            <a:r>
              <a:rPr lang="pl-PL" sz="2000" b="1" dirty="0" smtClean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</a:rPr>
              <a:t>r. </a:t>
            </a:r>
            <a:r>
              <a:rPr lang="pl-PL" sz="2000" dirty="0" smtClean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</a:rPr>
              <a:t>w </a:t>
            </a:r>
            <a:r>
              <a:rPr lang="pl-PL" sz="2000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</a:rPr>
              <a:t>Kamionce podczas </a:t>
            </a:r>
            <a:r>
              <a:rPr lang="pl-PL" sz="2000" b="1" dirty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</a:rPr>
              <a:t>Gali Dobroczyńca Roku</a:t>
            </a:r>
            <a:r>
              <a:rPr lang="pl-PL" sz="2000" b="1" dirty="0" smtClean="0">
                <a:solidFill>
                  <a:srgbClr val="333333"/>
                </a:solidFill>
                <a:latin typeface="+mj-lt"/>
                <a:ea typeface="Times New Roman" panose="02020603050405020304" pitchFamily="18" charset="0"/>
              </a:rPr>
              <a:t>.</a:t>
            </a:r>
            <a:r>
              <a:rPr lang="pl-PL" sz="2000" dirty="0">
                <a:solidFill>
                  <a:srgbClr val="333333"/>
                </a:solidFill>
                <a:latin typeface="segoe_uilight"/>
              </a:rPr>
              <a:t> </a:t>
            </a:r>
            <a:r>
              <a:rPr lang="pl-PL" sz="2000" dirty="0">
                <a:solidFill>
                  <a:srgbClr val="333333"/>
                </a:solidFill>
                <a:latin typeface="+mj-lt"/>
              </a:rPr>
              <a:t>Statuetkę Jastrzębia-Wolontariusz Roku” otrzymały </a:t>
            </a:r>
            <a:r>
              <a:rPr lang="pl-PL" sz="2000" dirty="0" smtClean="0">
                <a:solidFill>
                  <a:srgbClr val="333333"/>
                </a:solidFill>
                <a:latin typeface="+mj-lt"/>
              </a:rPr>
              <a:t>wolontariuszki-w </a:t>
            </a:r>
            <a:r>
              <a:rPr lang="pl-PL" sz="2000" dirty="0">
                <a:solidFill>
                  <a:srgbClr val="333333"/>
                </a:solidFill>
                <a:latin typeface="+mj-lt"/>
              </a:rPr>
              <a:t>2011 r. Nina Słomkowska, a w 2014 Izabella Bonisławska</a:t>
            </a:r>
            <a:r>
              <a:rPr lang="pl-PL" sz="2000" b="1" dirty="0" smtClean="0">
                <a:solidFill>
                  <a:srgbClr val="333333"/>
                </a:solidFill>
                <a:latin typeface="+mj-lt"/>
              </a:rPr>
              <a:t>. </a:t>
            </a:r>
            <a:r>
              <a:rPr lang="pl-PL" sz="2000" b="1" dirty="0" smtClean="0">
                <a:solidFill>
                  <a:schemeClr val="accent3">
                    <a:lumMod val="75000"/>
                  </a:schemeClr>
                </a:solidFill>
                <a:latin typeface="+mj-lt"/>
              </a:rPr>
              <a:t>Od 2011 roku wszyscy wolontariusze z KMW w Janowie otrzymują wyróżnienia.</a:t>
            </a:r>
            <a:endParaRPr lang="pl-PL" sz="2000" b="1" dirty="0">
              <a:solidFill>
                <a:schemeClr val="accent3">
                  <a:lumMod val="75000"/>
                </a:schemeClr>
              </a:solidFill>
              <a:latin typeface="+mj-lt"/>
            </a:endParaRPr>
          </a:p>
          <a:p>
            <a:pPr algn="ctr">
              <a:lnSpc>
                <a:spcPct val="150000"/>
              </a:lnSpc>
            </a:pPr>
            <a:endParaRPr lang="pl-PL" sz="20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36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181204" y="4234376"/>
            <a:ext cx="6833799" cy="1997612"/>
          </a:xfrm>
        </p:spPr>
        <p:txBody>
          <a:bodyPr>
            <a:normAutofit fontScale="85000" lnSpcReduction="20000"/>
          </a:bodyPr>
          <a:lstStyle/>
          <a:p>
            <a:r>
              <a:rPr lang="pl-PL" b="1" dirty="0" smtClean="0"/>
              <a:t>Spotkanie z p. Czesławą </a:t>
            </a:r>
            <a:r>
              <a:rPr lang="pl-PL" b="1" dirty="0" err="1" smtClean="0"/>
              <a:t>Jarkowską</a:t>
            </a:r>
            <a:r>
              <a:rPr lang="pl-PL" b="1" dirty="0" smtClean="0"/>
              <a:t>, na którym uczniowie zadeklarowali swój udział w akcjach charytatywnych na rzecz Caritas w Nidzicy. Rekrutacja członków Klubu odbyła się 04.03.2010 roku. Rozwieszono też w szkole plakaty informacyjne i promujące idee wolontariatu. Opiekun SKMW została p. Małgorzata </a:t>
            </a:r>
            <a:r>
              <a:rPr lang="pl-PL" b="1" dirty="0" err="1" smtClean="0"/>
              <a:t>Słomkowska</a:t>
            </a:r>
            <a:r>
              <a:rPr lang="pl-PL" b="1" dirty="0" smtClean="0"/>
              <a:t>.</a:t>
            </a:r>
            <a:endParaRPr lang="pl-PL" b="1" dirty="0"/>
          </a:p>
        </p:txBody>
      </p:sp>
      <p:pic>
        <p:nvPicPr>
          <p:cNvPr id="3074" name="Picture 2" descr="DSC0289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438" y="266700"/>
            <a:ext cx="520065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015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Wolontariusz roku- Jastrzębie 2017.</a:t>
            </a:r>
            <a:endParaRPr lang="pl-PL" b="1" dirty="0"/>
          </a:p>
        </p:txBody>
      </p:sp>
      <p:pic>
        <p:nvPicPr>
          <p:cNvPr id="2050" name="Picture 2" descr="D:\DSCF459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6708" y="1752599"/>
            <a:ext cx="6635931" cy="450450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/>
              <a:t>Wolontariusz roku- Jastrzębie 2017</a:t>
            </a:r>
            <a:endParaRPr lang="pl-PL" dirty="0"/>
          </a:p>
        </p:txBody>
      </p:sp>
      <p:pic>
        <p:nvPicPr>
          <p:cNvPr id="5" name="Symbol zastępczy zawartości 4" descr="http://www.funduszlokalny.nidzica.pl/zdjecia/img8576jpg_1001491309.jp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5308" y="2269040"/>
            <a:ext cx="4984124" cy="3300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963992" y="1524000"/>
            <a:ext cx="5843789" cy="5031346"/>
          </a:xfrm>
        </p:spPr>
        <p:txBody>
          <a:bodyPr/>
          <a:lstStyle/>
          <a:p>
            <a:r>
              <a:rPr lang="pl-PL" sz="1400" dirty="0" smtClean="0"/>
              <a:t>Julia Jońska- kl. II G </a:t>
            </a:r>
          </a:p>
          <a:p>
            <a:r>
              <a:rPr lang="pl-PL" sz="1400" dirty="0" smtClean="0"/>
              <a:t>Alicja </a:t>
            </a:r>
            <a:r>
              <a:rPr lang="pl-PL" sz="1400" dirty="0" err="1" smtClean="0"/>
              <a:t>Fedyrko</a:t>
            </a:r>
            <a:r>
              <a:rPr lang="pl-PL" sz="1400" dirty="0" smtClean="0"/>
              <a:t>- kl. II G</a:t>
            </a:r>
          </a:p>
          <a:p>
            <a:r>
              <a:rPr lang="pl-PL" sz="1400" dirty="0" smtClean="0"/>
              <a:t>Kacper Mierzejewski- kl. I </a:t>
            </a:r>
            <a:r>
              <a:rPr lang="pl-PL" sz="1400" dirty="0" err="1" smtClean="0"/>
              <a:t>ZSRiO</a:t>
            </a:r>
            <a:r>
              <a:rPr lang="pl-PL" sz="1400" dirty="0" smtClean="0"/>
              <a:t> w Jagarzewie</a:t>
            </a:r>
          </a:p>
          <a:p>
            <a:r>
              <a:rPr lang="pl-PL" sz="1400" dirty="0" smtClean="0"/>
              <a:t>Dawid Mierzejewski- kl. V SP</a:t>
            </a:r>
          </a:p>
          <a:p>
            <a:r>
              <a:rPr lang="pl-PL" sz="1400" dirty="0" smtClean="0"/>
              <a:t>Amelia Jastrzębowska- kl. II G</a:t>
            </a:r>
          </a:p>
          <a:p>
            <a:r>
              <a:rPr lang="pl-PL" sz="1400" dirty="0" smtClean="0"/>
              <a:t>Emilia Woźniak – kl. II G</a:t>
            </a:r>
          </a:p>
          <a:p>
            <a:r>
              <a:rPr lang="pl-PL" sz="1400" dirty="0" smtClean="0"/>
              <a:t>Anna Adamkiewicz kl. II G</a:t>
            </a:r>
          </a:p>
          <a:p>
            <a:r>
              <a:rPr lang="pl-PL" sz="1400" dirty="0" smtClean="0"/>
              <a:t>Aleksandra </a:t>
            </a:r>
            <a:r>
              <a:rPr lang="pl-PL" sz="1400" dirty="0" err="1" smtClean="0"/>
              <a:t>Rzewnicka</a:t>
            </a:r>
            <a:r>
              <a:rPr lang="pl-PL" sz="1400" dirty="0" smtClean="0"/>
              <a:t>- LO w Nidzicy</a:t>
            </a:r>
          </a:p>
          <a:p>
            <a:r>
              <a:rPr lang="pl-PL" sz="1400" dirty="0" smtClean="0"/>
              <a:t>Izabella Bonisławska – LO w Nidzicy</a:t>
            </a:r>
          </a:p>
          <a:p>
            <a:r>
              <a:rPr lang="pl-PL" sz="1400" dirty="0" smtClean="0"/>
              <a:t>Paulina Ekiert kl. II G</a:t>
            </a:r>
          </a:p>
          <a:p>
            <a:r>
              <a:rPr lang="pl-PL" sz="1400" dirty="0" smtClean="0"/>
              <a:t>Katarzyna Pogonowska- kl. II G</a:t>
            </a:r>
          </a:p>
          <a:p>
            <a:endParaRPr lang="pl-PL" sz="1400" dirty="0" smtClean="0"/>
          </a:p>
          <a:p>
            <a:endParaRPr lang="pl-P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577330" y="1330347"/>
            <a:ext cx="1339402" cy="369664"/>
          </a:xfrm>
        </p:spPr>
        <p:txBody>
          <a:bodyPr>
            <a:normAutofit fontScale="90000"/>
          </a:bodyPr>
          <a:lstStyle/>
          <a:p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292" y="476519"/>
            <a:ext cx="4596018" cy="6091706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5847009" y="2553839"/>
            <a:ext cx="6168980" cy="376968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pl-PL" sz="2000" dirty="0"/>
              <a:t>Młodzież z Klubu Młodego Wolontariusza </a:t>
            </a:r>
            <a:r>
              <a:rPr lang="pl-PL" sz="2000" dirty="0" smtClean="0"/>
              <a:t>uczestniczyła  </a:t>
            </a:r>
            <a:r>
              <a:rPr lang="pl-PL" sz="2000" dirty="0"/>
              <a:t>w programie </a:t>
            </a:r>
            <a:r>
              <a:rPr lang="pl-PL" sz="2000" b="1" dirty="0"/>
              <a:t>Fabryka Aktywności Młodych FAM. Uczniowie wzięli udział w wielu akcjach charytatywnych organizowanych min. na rzecz Hospicjum Domowego, Fundacji Jana Pawła II </a:t>
            </a:r>
            <a:r>
              <a:rPr lang="pl-PL" sz="2000" b="1" dirty="0" smtClean="0"/>
              <a:t>i  </a:t>
            </a:r>
            <a:r>
              <a:rPr lang="pl-PL" sz="2000" b="1" dirty="0"/>
              <a:t>Nidzickiego Funduszu Lokalnego. Za </a:t>
            </a:r>
            <a:r>
              <a:rPr lang="pl-PL" sz="2000" b="1" dirty="0" smtClean="0"/>
              <a:t>swoją </a:t>
            </a:r>
            <a:r>
              <a:rPr lang="pl-PL" sz="2000" b="1" dirty="0"/>
              <a:t>pracę zostali </a:t>
            </a:r>
            <a:r>
              <a:rPr lang="pl-PL" sz="2000" b="1" dirty="0" smtClean="0"/>
              <a:t>wyróżnieni </a:t>
            </a:r>
            <a:r>
              <a:rPr lang="pl-PL" sz="2000" b="1" dirty="0"/>
              <a:t>dyplomami. Janowo dołączyło do gmin „Produkujących Dobro”.</a:t>
            </a:r>
            <a:endParaRPr lang="pl-PL" sz="2000" dirty="0"/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185" y="476519"/>
            <a:ext cx="4046675" cy="161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072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823" y="690459"/>
            <a:ext cx="7640171" cy="5730128"/>
          </a:xfrm>
        </p:spPr>
      </p:pic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5949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65613" y="618978"/>
            <a:ext cx="6858002" cy="2461847"/>
          </a:xfrm>
        </p:spPr>
        <p:txBody>
          <a:bodyPr rtlCol="0">
            <a:normAutofit fontScale="90000"/>
          </a:bodyPr>
          <a:lstStyle/>
          <a:p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pl-PL" sz="2000" b="1" dirty="0"/>
              <a:t/>
            </a:r>
            <a:br>
              <a:rPr lang="pl-PL" sz="2000" b="1" dirty="0"/>
            </a:br>
            <a:r>
              <a:rPr lang="pl-PL" sz="2700" b="1" dirty="0" smtClean="0"/>
              <a:t>Jeżeli </a:t>
            </a:r>
            <a:r>
              <a:rPr lang="pl-PL" sz="2700" b="1" dirty="0"/>
              <a:t>masz potrzebę pomagania innym, wolny czas i chcesz poświęcić go ludziom starszym, samotnym, chorym, bądź kolegom i koleżankom ze szkoły zapisz się do </a:t>
            </a:r>
            <a:r>
              <a:rPr lang="pl-PL" sz="2700" b="1" dirty="0" smtClean="0"/>
              <a:t>Szkolnego Klubu Młodego Wolontariusza.</a:t>
            </a:r>
            <a:r>
              <a:rPr lang="pl-PL" sz="2700" b="1" dirty="0"/>
              <a:t/>
            </a:r>
            <a:br>
              <a:rPr lang="pl-PL" sz="2700" b="1" dirty="0"/>
            </a:br>
            <a:r>
              <a:rPr lang="pl-PL" sz="2700" b="1" dirty="0"/>
              <a:t/>
            </a:r>
            <a:br>
              <a:rPr lang="pl-PL" sz="2700" b="1" dirty="0"/>
            </a:br>
            <a:endParaRPr lang="pl" sz="2700" b="1" dirty="0"/>
          </a:p>
        </p:txBody>
      </p:sp>
      <p:sp>
        <p:nvSpPr>
          <p:cNvPr id="3" name="Tekst — symbol zastępczy 2"/>
          <p:cNvSpPr>
            <a:spLocks noGrp="1"/>
          </p:cNvSpPr>
          <p:nvPr>
            <p:ph type="body" idx="1"/>
          </p:nvPr>
        </p:nvSpPr>
        <p:spPr>
          <a:xfrm>
            <a:off x="4265610" y="3733799"/>
            <a:ext cx="6858002" cy="1977683"/>
          </a:xfrm>
        </p:spPr>
        <p:txBody>
          <a:bodyPr rtlCol="0">
            <a:noAutofit/>
          </a:bodyPr>
          <a:lstStyle/>
          <a:p>
            <a:r>
              <a:rPr lang="pl-PL" sz="2800" b="1" dirty="0"/>
              <a:t>Jesteś kreatywny! Masz ciekawe pomysły! Nie zwlekaj! Przyjdź! </a:t>
            </a:r>
            <a:br>
              <a:rPr lang="pl-PL" sz="2800" b="1" dirty="0"/>
            </a:br>
            <a:r>
              <a:rPr lang="pl-PL" sz="2800" b="1" dirty="0"/>
              <a:t>Pamiętaj! “Człowiek tyle jest </a:t>
            </a:r>
            <a:r>
              <a:rPr lang="pl-PL" sz="2800" b="1" dirty="0" smtClean="0"/>
              <a:t>wart, </a:t>
            </a:r>
            <a:r>
              <a:rPr lang="pl-PL" sz="2800" b="1" dirty="0"/>
              <a:t>ile może dać drugiemu człowiekowi”. </a:t>
            </a:r>
            <a:br>
              <a:rPr lang="pl-PL" sz="2800" b="1" dirty="0"/>
            </a:b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74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076048" y="1330347"/>
            <a:ext cx="4979963" cy="2103120"/>
          </a:xfrm>
        </p:spPr>
        <p:txBody>
          <a:bodyPr rtlCol="0"/>
          <a:lstStyle/>
          <a:p>
            <a:pPr rtl="0"/>
            <a:r>
              <a:rPr lang="pl" dirty="0" smtClean="0"/>
              <a:t>Spotkanie                     dla wolontariuszy                   z powiatu nidzickiego </a:t>
            </a:r>
            <a:endParaRPr lang="pl" dirty="0"/>
          </a:p>
        </p:txBody>
      </p:sp>
      <p:sp>
        <p:nvSpPr>
          <p:cNvPr id="4" name="Tekst — symbol zastępczy 3"/>
          <p:cNvSpPr>
            <a:spLocks noGrp="1"/>
          </p:cNvSpPr>
          <p:nvPr>
            <p:ph type="body" sz="half" idx="2"/>
          </p:nvPr>
        </p:nvSpPr>
        <p:spPr>
          <a:xfrm>
            <a:off x="7492891" y="3600451"/>
            <a:ext cx="4422444" cy="1914084"/>
          </a:xfrm>
        </p:spPr>
        <p:txBody>
          <a:bodyPr rtlCol="0">
            <a:noAutofit/>
          </a:bodyPr>
          <a:lstStyle/>
          <a:p>
            <a:pPr rtl="0"/>
            <a:r>
              <a:rPr lang="pl-PL" sz="2800" dirty="0"/>
              <a:t>z</a:t>
            </a:r>
            <a:r>
              <a:rPr lang="pl-PL" sz="2800" dirty="0" smtClean="0"/>
              <a:t>organizowane przez Caritas w Nidzicy </a:t>
            </a:r>
          </a:p>
          <a:p>
            <a:pPr rtl="0"/>
            <a:r>
              <a:rPr lang="pl-PL" sz="2800" dirty="0" smtClean="0"/>
              <a:t>( 1 VI. 2009 r.)</a:t>
            </a:r>
            <a:endParaRPr lang="en-US" sz="280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63990" y="1034855"/>
            <a:ext cx="5821680" cy="4366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1800" dirty="0" smtClean="0"/>
              <a:t>Działalność Szkolnego Klubu Młodego Wolontariusza ukierunkowana została na dwa obszary: </a:t>
            </a:r>
            <a:r>
              <a:rPr lang="pl-PL" sz="1800" b="1" dirty="0" smtClean="0"/>
              <a:t>środowisko szkolne, </a:t>
            </a:r>
            <a:r>
              <a:rPr lang="pl-PL" sz="1800" dirty="0" smtClean="0"/>
              <a:t>w tym zaangażowanie młodzieży w działania na terenie szkoły np. pomoc uczniom w  nauce i podejmowania działań akcyjnych na rzecz szkoły.</a:t>
            </a:r>
            <a:endParaRPr lang="pl-PL" sz="1800" dirty="0"/>
          </a:p>
        </p:txBody>
      </p:sp>
      <p:pic>
        <p:nvPicPr>
          <p:cNvPr id="5" name="Picture 2" descr="D:\ZDJĘCIA\świetlica\DSC0125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5213" y="2024743"/>
            <a:ext cx="4954587" cy="3419971"/>
          </a:xfrm>
          <a:prstGeom prst="rect">
            <a:avLst/>
          </a:prstGeom>
          <a:noFill/>
        </p:spPr>
      </p:pic>
      <p:pic>
        <p:nvPicPr>
          <p:cNvPr id="4098" name="Picture 2" descr="D:\ZDJĘCIA\świetlica\DSC0126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4451" y="2010505"/>
            <a:ext cx="4951413" cy="344976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065212" y="1031966"/>
            <a:ext cx="10058402" cy="355309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pl-PL" sz="2400" dirty="0" smtClean="0"/>
              <a:t>Działalność na rzecz środowiska lokalnego: praca na rzecz osób niepełnosprawnych, starszych, samotnych i chorych.</a:t>
            </a:r>
            <a:br>
              <a:rPr lang="pl-PL" sz="2400" dirty="0" smtClean="0"/>
            </a:br>
            <a:r>
              <a:rPr lang="pl-PL" sz="2400" dirty="0" smtClean="0"/>
              <a:t>Realizacja zadania pozwoli  młodzieży szkolnej aktywnie uczestniczyć w życiu społecznym , samorealizować się, przełamać bariery społeczne.</a:t>
            </a:r>
            <a:endParaRPr lang="pl-PL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Pola Nadziei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pl-PL" dirty="0"/>
              <a:t>„Pola Nadziei” to ogólnopolska akcja realizowana w Polsce od 2003 roku, której koordynatorem jest </a:t>
            </a:r>
            <a:r>
              <a:rPr lang="pl-PL" dirty="0" smtClean="0"/>
              <a:t>Hospicjum                              </a:t>
            </a:r>
            <a:r>
              <a:rPr lang="pl-PL" dirty="0"/>
              <a:t>św. Łazarza w Krakowie. Akcji przyświecają trzy główne cele: szerzenie idei hospicyjnej, pozyskiwanie funduszy na rzecz hospicjum oraz uwrażliwienie dzieci i młodzieży na potrzeby ciężko chorych, cierpiących ludzi. Symbolem akcji jest ŻONKIL – cebulka żonkilowa zasadzona jesienią wiosną odradza się i rozkwita jako piękny kwiat, który od wieków uznawany jest za znak nadziei.</a:t>
            </a:r>
          </a:p>
          <a:p>
            <a:pPr algn="just"/>
            <a:r>
              <a:rPr lang="pl-PL" dirty="0"/>
              <a:t>Podobnie jak w </a:t>
            </a:r>
            <a:r>
              <a:rPr lang="pl-PL" dirty="0" smtClean="0"/>
              <a:t>latach  poprzednich wolontariusze z Janowa ubrani w żółte koszulki kwestowali na rzecz potrzebujących.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563616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Ilustracja natury 16: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ppt/theme/theme2.xml><?xml version="1.0" encoding="utf-8"?>
<a:theme xmlns:a="http://schemas.openxmlformats.org/drawingml/2006/main" name="Motyw pakietu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Prezentacja związana z naturą, ilustrowany projekt poziomy (panoramiczny)</Template>
  <TotalTime>1892</TotalTime>
  <Words>1800</Words>
  <Application>Microsoft Office PowerPoint</Application>
  <PresentationFormat>Panoramiczny</PresentationFormat>
  <Paragraphs>111</Paragraphs>
  <Slides>54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54</vt:i4>
      </vt:variant>
    </vt:vector>
  </HeadingPairs>
  <TitlesOfParts>
    <vt:vector size="61" baseType="lpstr">
      <vt:lpstr>Arial</vt:lpstr>
      <vt:lpstr>Century Gothic</vt:lpstr>
      <vt:lpstr>Segoe Print</vt:lpstr>
      <vt:lpstr>Segoe UI Historic</vt:lpstr>
      <vt:lpstr>segoe_uilight</vt:lpstr>
      <vt:lpstr>Times New Roman</vt:lpstr>
      <vt:lpstr>Ilustracja natury 16:9</vt:lpstr>
      <vt:lpstr>Szkolny Klub Młodego Wolontariusza</vt:lpstr>
      <vt:lpstr>Motto wolontariuszy:</vt:lpstr>
      <vt:lpstr>Prezentacja programu PowerPoint</vt:lpstr>
      <vt:lpstr>Prezentacja programu PowerPoint</vt:lpstr>
      <vt:lpstr>Prezentacja programu PowerPoint</vt:lpstr>
      <vt:lpstr>Spotkanie                     dla wolontariuszy                   z powiatu nidzickiego </vt:lpstr>
      <vt:lpstr>Działalność Szkolnego Klubu Młodego Wolontariusza ukierunkowana została na dwa obszary: środowisko szkolne, w tym zaangażowanie młodzieży w działania na terenie szkoły np. pomoc uczniom w  nauce i podejmowania działań akcyjnych na rzecz szkoły.</vt:lpstr>
      <vt:lpstr>Działalność na rzecz środowiska lokalnego: praca na rzecz osób niepełnosprawnych, starszych, samotnych i chorych. Realizacja zadania pozwoli  młodzieży szkolnej aktywnie uczestniczyć w życiu społecznym , samorealizować się, przełamać bariery społeczne.</vt:lpstr>
      <vt:lpstr>Pola Nadziei</vt:lpstr>
      <vt:lpstr>"Pola Nadziei”- </vt:lpstr>
      <vt:lpstr>„ Pola Nadziei”-  2010- 17</vt:lpstr>
      <vt:lpstr>Wolontariusze w żółtych koszulkach                         z napisem”Lubię pomagać”</vt:lpstr>
      <vt:lpstr>Prezentacja programu PowerPoint</vt:lpstr>
      <vt:lpstr>Prezentacja programu PowerPoint</vt:lpstr>
      <vt:lpstr> „Innym i sobie” Wolontariusze chętnie współpracują                            z seniorami. Od 2011 roku współpracują                         z Domem Samopomocy „Poboże”                              w Szczepkowie Borowie. Przedstawiciele w/w Domu Pomocy uczestniczą                   we wszystkich szkolnych imprezach.  Zapraszają do siebie wolontariuszy. Podczas spotkań wszyscy miło spędzają czas przy dobrym cieście                       i herbacie: wspólnie śpiewają, wymieniają się zrobionymi własnoręcznie upominkami.  </vt:lpstr>
      <vt:lpstr>Pierwsze spotkanie w Domu Samopomocy „Poboże” w Szczepkowie Borowym.</vt:lpstr>
      <vt:lpstr>Prezentacja programu PowerPoint</vt:lpstr>
      <vt:lpstr>„Pamiętajcie o ogrodach.”</vt:lpstr>
      <vt:lpstr>„Pamiętajcie             o ogrodach”</vt:lpstr>
      <vt:lpstr>Stawialiśmy sobie nowe zadania. Postanowiliśmy posiąść tajniki szydełkowania. Nasza choinka będzie przystrojona tak, jak za czasów naszych babć.</vt:lpstr>
      <vt:lpstr>       Wystarczyła tektura, korkowe podstawki pod szklanki, nikomu nie potrzebna roleta okienna, odrobina kleju silikonowego i w takich ramkach nasze zdjęcia będą super. </vt:lpstr>
      <vt:lpstr>Tym razem poznaliśmy tajniki malowania na szkle.  </vt:lpstr>
      <vt:lpstr>„ Nie święci garnki lepią.” </vt:lpstr>
      <vt:lpstr>Nasze prace.</vt:lpstr>
      <vt:lpstr>Wycieczka integracyjna do Kamionki. Seniorze i wolontariusze wspólnie odkrywali nasze lokalne korzenie, kulturę i sztukę ludową podczas wycieczek do Garncarskiej Wioski w Kamionce i Muzeum Kurpiowskim w Kadzidle.</vt:lpstr>
      <vt:lpstr>Prezentacja programu PowerPoint</vt:lpstr>
      <vt:lpstr>Wycieczka integracyjna Seniorów i wolontariuszy   do Kadzidła.</vt:lpstr>
      <vt:lpstr>Prezentacja programu PowerPoint</vt:lpstr>
      <vt:lpstr>„Integracja zaczyna się w sercu człowieka”- fotografie z realizacji projektu.</vt:lpstr>
      <vt:lpstr>Prezentacja programu PowerPoint</vt:lpstr>
      <vt:lpstr>Spotkanie wolontariuszy z Biskupem Mirosławem Milewskim. </vt:lpstr>
      <vt:lpstr>Akcja „Pierniki”.</vt:lpstr>
      <vt:lpstr>Upominki dla podopiecznych Hospicjum domowego przy Caritas w Nidzicy- świąteczne pierniki ( pomysł zrodził się w 2009 roku.)</vt:lpstr>
      <vt:lpstr>Prezentacja programu PowerPoint</vt:lpstr>
      <vt:lpstr>„Dzień Dobroczynność”</vt:lpstr>
      <vt:lpstr>Prezentacja programu PowerPoint</vt:lpstr>
      <vt:lpstr>Laureaci konkursu”Dobroczyńca Roku 2011  </vt:lpstr>
      <vt:lpstr>Inne działania:</vt:lpstr>
      <vt:lpstr>Ze świątecznymi darami na Litwie.  </vt:lpstr>
      <vt:lpstr>„Złotówka do szczęścia”</vt:lpstr>
      <vt:lpstr>Udział w Pikniku Charytatywnym.</vt:lpstr>
      <vt:lpstr>„Oddychaj z nami”  Wolontariusze ze Szkolnego Klubu Młodego Wolontariusza                           w Janowie zachęcają do włączania się w/w akcję. Odzież                      w dobrym stanie, biżuterię, książki i inne rzeczy można przekazać na licytację. Zbiórka jest zorganizowana dla Weroniki i Pawła Ćwiek i trwa do odwołania.</vt:lpstr>
      <vt:lpstr>Wolontariusz roku 2013</vt:lpstr>
      <vt:lpstr>Prezentacja programu PowerPoint</vt:lpstr>
      <vt:lpstr>„Dzień Dobroczynności”- 6 XII 2016 r. Uroczysta gala- Sala Rycerska na Zamku                        w Nidzicy.</vt:lpstr>
      <vt:lpstr>DZIEŃ DOBROCZYNNOŚCI- GREGOROVIUSY -Ferdynand Gregorovius  (1821-1891) urodził się w Nidzicy na Mazurach. Swoją sławę światową zawdzięcza studiom nad średniowiecznym Rzymem i Grecją. W czasie Wiosny Ludów pochłonęła go polityka. Stawał po stronie wolności opartej na rozległych podstawach konstytucji. Wierzył w zjednoczenie demokratyczne Niemiec. Potępiał rozbiory Polski, winą za krew przelaną w powstaniu wielkopolskim obarczał Prusy.</vt:lpstr>
      <vt:lpstr>Od godz. 16.00 uczestniczyli w Gali Dobroczyńca Roku, która jak każdego roku odbyła się  na nidzickim Zamku. Kapituła Konkursowa w Konkursie Młodzieżowy Wolontariusz Roku 2016 przyznała wszystkim wolontariuszom dyplomy, obdarowała ich książkami                         i drobnym upominkiem.</vt:lpstr>
      <vt:lpstr>Od godz. 16.00 uczestniczyli w Gali Dobroczyńca Roku, która jak każdego roku odbyła się  na nidzickim Zamku. Kapituła Konkursowa w Konkursie Młodzieżowy Wolontariusz Roku 2016 przyznała wszystkim wolontariuszom dyplomy, obdarowała ich książkamiami i drobnym upominkiem. W Konkursie „Dobroczyńca Roku – Gregorovius 2016 w kategorii A -osoba indywidualna wyróżnienie otrzymał Pan Rafał Pyra, natomiast statuetkę i tytuł „Dobroczyńcy Roku” Państwo Iwona i Bogdan Gratunik, których nominowała nasza szkoła. </vt:lpstr>
      <vt:lpstr>Prezentacja programu PowerPoint</vt:lpstr>
      <vt:lpstr>Wolontariusz roku- Jastrzębie 2017.</vt:lpstr>
      <vt:lpstr>Wolontariusz roku- Jastrzębie 2017</vt:lpstr>
      <vt:lpstr>Prezentacja programu PowerPoint</vt:lpstr>
      <vt:lpstr>Prezentacja programu PowerPoint</vt:lpstr>
      <vt:lpstr>                                       Jeżeli masz potrzebę pomagania innym, wolny czas i chcesz poświęcić go ludziom starszym, samotnym, chorym, bądź kolegom i koleżankom ze szkoły zapisz się do Szkolnego Klubu Młodego Wolontariusza.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Szkolny Klub Młodego Wolontariusza</dc:title>
  <dc:creator>Słomkowska M.</dc:creator>
  <cp:lastModifiedBy>Krzysztof</cp:lastModifiedBy>
  <cp:revision>98</cp:revision>
  <dcterms:created xsi:type="dcterms:W3CDTF">2017-12-31T17:36:45Z</dcterms:created>
  <dcterms:modified xsi:type="dcterms:W3CDTF">2018-03-02T09:43:19Z</dcterms:modified>
</cp:coreProperties>
</file>