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2" autoAdjust="0"/>
    <p:restoredTop sz="94660"/>
  </p:normalViewPr>
  <p:slideViewPr>
    <p:cSldViewPr snapToGrid="0">
      <p:cViewPr varScale="1">
        <p:scale>
          <a:sx n="84" d="100"/>
          <a:sy n="84" d="100"/>
        </p:scale>
        <p:origin x="35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7765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179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238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399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8371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601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102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248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017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206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296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528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203114" y="3711786"/>
            <a:ext cx="9966960" cy="292608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realizujemy projekt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6600" dirty="0" smtClean="0"/>
              <a:t>„</a:t>
            </a:r>
            <a:r>
              <a:rPr lang="pl-PL" sz="6600" dirty="0"/>
              <a:t>Rozwiń skrzydła edukacji”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733146" y="1642683"/>
            <a:ext cx="6400800" cy="1947333"/>
          </a:xfrm>
        </p:spPr>
        <p:txBody>
          <a:bodyPr/>
          <a:lstStyle/>
          <a:p>
            <a:r>
              <a:rPr lang="pl-PL" dirty="0" smtClean="0"/>
              <a:t>Zespół Szkół Zawodowych w Wołowie</a:t>
            </a:r>
          </a:p>
          <a:p>
            <a:r>
              <a:rPr lang="pl-PL" dirty="0" smtClean="0"/>
              <a:t>Technikum Nr 2 im. Piastów Śląskich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24310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-PL" dirty="0" smtClean="0"/>
              <a:t>Zajęcia z matematyki …. </a:t>
            </a:r>
            <a:br>
              <a:rPr lang="pl-PL" dirty="0" smtClean="0"/>
            </a:br>
            <a:r>
              <a:rPr lang="pl-PL" dirty="0" smtClean="0"/>
              <a:t>z wykorzystaniem komputerów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4" y="1831975"/>
            <a:ext cx="3476625" cy="4635500"/>
          </a:xfrm>
          <a:prstGeom prst="rect">
            <a:avLst/>
          </a:prstGeom>
        </p:spPr>
      </p:pic>
      <p:pic>
        <p:nvPicPr>
          <p:cNvPr id="7" name="Picture 6" descr="Znalezione obrazy dla zapytania zajÄcia informatycz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647" y="2038358"/>
            <a:ext cx="332422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8647" y="3626167"/>
            <a:ext cx="5610225" cy="1181100"/>
          </a:xfrm>
          <a:prstGeom prst="rect">
            <a:avLst/>
          </a:prstGeom>
        </p:spPr>
      </p:pic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9364">
            <a:off x="7991641" y="3072353"/>
            <a:ext cx="2413634" cy="3218179"/>
          </a:xfrm>
        </p:spPr>
      </p:pic>
    </p:spTree>
    <p:extLst>
      <p:ext uri="{BB962C8B-B14F-4D97-AF65-F5344CB8AC3E}">
        <p14:creationId xmlns:p14="http://schemas.microsoft.com/office/powerpoint/2010/main" val="4067314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Zajęcia z geografii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7" y="1737360"/>
            <a:ext cx="5615093" cy="3158490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9" y="3112770"/>
            <a:ext cx="5876925" cy="330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70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Zajęcia komputerowe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16" y="1965960"/>
            <a:ext cx="6749626" cy="3796665"/>
          </a:xfrm>
        </p:spPr>
      </p:pic>
      <p:pic>
        <p:nvPicPr>
          <p:cNvPr id="3074" name="Picture 2" descr="Znalezione obrazy dla zapytania kompu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725" y="265112"/>
            <a:ext cx="3333750" cy="277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463" y="3864292"/>
            <a:ext cx="4162425" cy="251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9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… i inne zajęcia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16" y="1685925"/>
            <a:ext cx="5283200" cy="2971800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60" y="2886075"/>
            <a:ext cx="54864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32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Beneficjentem projektu jest Powiat Wołowski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sz="2400" dirty="0">
                <a:solidFill>
                  <a:schemeClr val="tx1"/>
                </a:solidFill>
              </a:rPr>
              <a:t>Od 1 września 2017 r. w </a:t>
            </a:r>
            <a:r>
              <a:rPr lang="pl-PL" sz="2400" b="1" dirty="0"/>
              <a:t>Zespole Szkół Zawodowych w Wołowie </a:t>
            </a:r>
            <a:r>
              <a:rPr lang="pl-PL" sz="2400" dirty="0" smtClean="0">
                <a:solidFill>
                  <a:schemeClr val="tx1"/>
                </a:solidFill>
              </a:rPr>
              <a:t/>
            </a:r>
            <a:br>
              <a:rPr lang="pl-PL" sz="2400" dirty="0" smtClean="0">
                <a:solidFill>
                  <a:schemeClr val="tx1"/>
                </a:solidFill>
              </a:rPr>
            </a:br>
            <a:r>
              <a:rPr lang="pl-PL" sz="2400" dirty="0" smtClean="0">
                <a:solidFill>
                  <a:schemeClr val="tx1"/>
                </a:solidFill>
              </a:rPr>
              <a:t>realizujemy </a:t>
            </a:r>
            <a:r>
              <a:rPr lang="pl-PL" sz="2400" dirty="0">
                <a:solidFill>
                  <a:schemeClr val="tx1"/>
                </a:solidFill>
              </a:rPr>
              <a:t>projekt „Rozwiń skrzydła edukacji”, </a:t>
            </a:r>
            <a:r>
              <a:rPr lang="pl-PL" sz="2400" dirty="0" smtClean="0">
                <a:solidFill>
                  <a:schemeClr val="tx1"/>
                </a:solidFill>
              </a:rPr>
              <a:t/>
            </a:r>
            <a:br>
              <a:rPr lang="pl-PL" sz="2400" dirty="0" smtClean="0">
                <a:solidFill>
                  <a:schemeClr val="tx1"/>
                </a:solidFill>
              </a:rPr>
            </a:br>
            <a:r>
              <a:rPr lang="pl-PL" sz="2400" dirty="0" smtClean="0">
                <a:solidFill>
                  <a:schemeClr val="tx1"/>
                </a:solidFill>
              </a:rPr>
              <a:t>dofinansowany w </a:t>
            </a:r>
            <a:r>
              <a:rPr lang="pl-PL" sz="2400" dirty="0">
                <a:solidFill>
                  <a:schemeClr val="tx1"/>
                </a:solidFill>
              </a:rPr>
              <a:t>ramach Regionalnego Programu Operacyjnego Województwa Dolnośląskiego na lata 2014 - 2020, współfinansowany ze środków Unii Europejskiej w ramach Europejskiego Funduszu Społecznego: </a:t>
            </a:r>
            <a:r>
              <a:rPr lang="pl-PL" sz="2400" dirty="0" smtClean="0">
                <a:solidFill>
                  <a:schemeClr val="tx1"/>
                </a:solidFill>
              </a:rPr>
              <a:t/>
            </a:r>
            <a:br>
              <a:rPr lang="pl-PL" sz="2400" dirty="0" smtClean="0">
                <a:solidFill>
                  <a:schemeClr val="tx1"/>
                </a:solidFill>
              </a:rPr>
            </a:br>
            <a:r>
              <a:rPr lang="pl-PL" sz="2400" dirty="0" smtClean="0">
                <a:solidFill>
                  <a:schemeClr val="tx1"/>
                </a:solidFill>
              </a:rPr>
              <a:t>oś </a:t>
            </a:r>
            <a:r>
              <a:rPr lang="pl-PL" sz="2400" dirty="0">
                <a:solidFill>
                  <a:schemeClr val="tx1"/>
                </a:solidFill>
              </a:rPr>
              <a:t>priorytetowa: 10 Edukacja; numer i nazwa działania: </a:t>
            </a:r>
            <a:r>
              <a:rPr lang="pl-PL" sz="2400" dirty="0" smtClean="0">
                <a:solidFill>
                  <a:schemeClr val="tx1"/>
                </a:solidFill>
              </a:rPr>
              <a:t/>
            </a:r>
            <a:br>
              <a:rPr lang="pl-PL" sz="2400" dirty="0" smtClean="0">
                <a:solidFill>
                  <a:schemeClr val="tx1"/>
                </a:solidFill>
              </a:rPr>
            </a:br>
            <a:r>
              <a:rPr lang="pl-PL" sz="2400" dirty="0" smtClean="0">
                <a:solidFill>
                  <a:schemeClr val="tx1"/>
                </a:solidFill>
              </a:rPr>
              <a:t>10.2 </a:t>
            </a:r>
            <a:r>
              <a:rPr lang="pl-PL" sz="2400" dirty="0">
                <a:solidFill>
                  <a:schemeClr val="tx1"/>
                </a:solidFill>
              </a:rPr>
              <a:t>Zapewnienie równego dostępu do wysokiej jakości edukacji podstawowej, gimnazjalnej i ponadgimnazjalnej. </a:t>
            </a:r>
          </a:p>
          <a:p>
            <a:endParaRPr lang="pl-PL" dirty="0"/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1278458" y="493268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dirty="0" smtClean="0"/>
              <a:t>Zadania </a:t>
            </a:r>
            <a:r>
              <a:rPr lang="pl-PL" dirty="0"/>
              <a:t>ujęte w projekcie </a:t>
            </a:r>
            <a:r>
              <a:rPr lang="pl-PL" dirty="0" smtClean="0"/>
              <a:t>są </a:t>
            </a:r>
            <a:r>
              <a:rPr lang="pl-PL" dirty="0"/>
              <a:t>realizowane w czterech powiatowych jednostkach </a:t>
            </a:r>
            <a:r>
              <a:rPr lang="pl-PL" dirty="0" smtClean="0"/>
              <a:t>oświatowych.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71028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Cele projektu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pl-PL" sz="2400" dirty="0" smtClean="0">
                <a:solidFill>
                  <a:schemeClr val="tx1"/>
                </a:solidFill>
              </a:rPr>
              <a:t>podniesienie </a:t>
            </a:r>
            <a:r>
              <a:rPr lang="pl-PL" sz="2400" dirty="0">
                <a:solidFill>
                  <a:schemeClr val="tx1"/>
                </a:solidFill>
              </a:rPr>
              <a:t>kompetencji kluczowych uczniów uczęszczających do szkół i placówek realizujących projekt oraz właściwych postaw i umiejętności niezbędnych na rynku pracy, </a:t>
            </a:r>
          </a:p>
          <a:p>
            <a:pPr lvl="0"/>
            <a:r>
              <a:rPr lang="pl-PL" sz="2400" dirty="0" smtClean="0">
                <a:solidFill>
                  <a:schemeClr val="tx1"/>
                </a:solidFill>
              </a:rPr>
              <a:t>rozwijanie </a:t>
            </a:r>
            <a:r>
              <a:rPr lang="pl-PL" sz="2400" dirty="0">
                <a:solidFill>
                  <a:schemeClr val="tx1"/>
                </a:solidFill>
              </a:rPr>
              <a:t>indywidualnego podejścia do ucznia, szczególnie ze specjalnymi potrzebami edukacyjnymi,</a:t>
            </a:r>
          </a:p>
          <a:p>
            <a:pPr lvl="0"/>
            <a:r>
              <a:rPr lang="pl-PL" sz="2400" dirty="0">
                <a:solidFill>
                  <a:schemeClr val="tx1"/>
                </a:solidFill>
              </a:rPr>
              <a:t>utworzenie Szkolnych Punktów Informacji i Kariery,</a:t>
            </a:r>
          </a:p>
          <a:p>
            <a:pPr lvl="0"/>
            <a:r>
              <a:rPr lang="pl-PL" sz="2400" dirty="0">
                <a:solidFill>
                  <a:schemeClr val="tx1"/>
                </a:solidFill>
              </a:rPr>
              <a:t>podniesienie jakości usług edukacyjnych w szkołach biorących udział w projekcie, m.in. przez szkolenie nauczycieli i doposażenie placówek.</a:t>
            </a:r>
          </a:p>
          <a:p>
            <a:endParaRPr lang="pl-PL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067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300" dirty="0"/>
              <a:t>W Zespole Szkół Zawodowych w </a:t>
            </a:r>
            <a:r>
              <a:rPr lang="pl-PL" sz="4300" dirty="0" smtClean="0"/>
              <a:t>Wołowie:</a:t>
            </a:r>
            <a:endParaRPr lang="pl-PL" sz="43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dirty="0" smtClean="0">
                <a:solidFill>
                  <a:schemeClr val="tx1"/>
                </a:solidFill>
              </a:rPr>
              <a:t>realizowane są dodatkowe </a:t>
            </a:r>
            <a:r>
              <a:rPr lang="pl-PL" sz="2400" dirty="0">
                <a:solidFill>
                  <a:schemeClr val="tx1"/>
                </a:solidFill>
              </a:rPr>
              <a:t>zajęcia dla </a:t>
            </a:r>
            <a:r>
              <a:rPr lang="pl-PL" sz="2400" dirty="0" smtClean="0">
                <a:solidFill>
                  <a:schemeClr val="tx1"/>
                </a:solidFill>
              </a:rPr>
              <a:t>uczniów,</a:t>
            </a:r>
          </a:p>
          <a:p>
            <a:r>
              <a:rPr lang="pl-PL" sz="2400" dirty="0">
                <a:solidFill>
                  <a:schemeClr val="tx1"/>
                </a:solidFill>
              </a:rPr>
              <a:t>nauczyciele uczestniczą w szkoleniach</a:t>
            </a:r>
          </a:p>
          <a:p>
            <a:r>
              <a:rPr lang="pl-PL" sz="2400" dirty="0" smtClean="0">
                <a:solidFill>
                  <a:schemeClr val="tx1"/>
                </a:solidFill>
              </a:rPr>
              <a:t>baza szkoły zostanie doposażona o 20 </a:t>
            </a:r>
            <a:r>
              <a:rPr lang="pl-PL" sz="2400" dirty="0">
                <a:solidFill>
                  <a:schemeClr val="tx1"/>
                </a:solidFill>
              </a:rPr>
              <a:t>przenośnych komputerów </a:t>
            </a:r>
            <a:r>
              <a:rPr lang="pl-PL" sz="2400" dirty="0" err="1">
                <a:solidFill>
                  <a:schemeClr val="tx1"/>
                </a:solidFill>
              </a:rPr>
              <a:t>All</a:t>
            </a:r>
            <a:r>
              <a:rPr lang="pl-PL" sz="2400" dirty="0">
                <a:solidFill>
                  <a:schemeClr val="tx1"/>
                </a:solidFill>
              </a:rPr>
              <a:t>-in-One (19 uczniowskich, 1 dla nauczyciela) i 2 monitory </a:t>
            </a:r>
            <a:r>
              <a:rPr lang="pl-PL" sz="2400" dirty="0" smtClean="0">
                <a:solidFill>
                  <a:schemeClr val="tx1"/>
                </a:solidFill>
              </a:rPr>
              <a:t>dotykowe; wartość </a:t>
            </a:r>
            <a:r>
              <a:rPr lang="pl-PL" sz="2400" dirty="0">
                <a:solidFill>
                  <a:schemeClr val="tx1"/>
                </a:solidFill>
              </a:rPr>
              <a:t>sprzętu – 68600,00 zł.</a:t>
            </a:r>
          </a:p>
          <a:p>
            <a:endParaRPr lang="pl-PL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350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Zajęcia dodatkowe dla uczniów: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271463" lvl="0" indent="-227013">
              <a:buFont typeface="+mj-lt"/>
              <a:buAutoNum type="arabicPeriod"/>
            </a:pPr>
            <a:r>
              <a:rPr lang="pl-PL" dirty="0"/>
              <a:t>zajęcia informatyczne/ICT:</a:t>
            </a:r>
          </a:p>
          <a:p>
            <a:pPr marL="541338" lvl="0" indent="-269875"/>
            <a:r>
              <a:rPr lang="pl-PL" dirty="0">
                <a:solidFill>
                  <a:schemeClr val="tx1"/>
                </a:solidFill>
              </a:rPr>
              <a:t>Obsługa komputerowych programów użytkowych,</a:t>
            </a:r>
          </a:p>
          <a:p>
            <a:pPr marL="541338" lvl="0" indent="-269875"/>
            <a:r>
              <a:rPr lang="pl-PL" dirty="0">
                <a:solidFill>
                  <a:schemeClr val="tx1"/>
                </a:solidFill>
              </a:rPr>
              <a:t>Komputer w mojej przyszłej pracy,</a:t>
            </a:r>
          </a:p>
          <a:p>
            <a:pPr marL="271463" lvl="0" indent="-227013">
              <a:buFont typeface="+mj-lt"/>
              <a:buAutoNum type="arabicPeriod" startAt="2"/>
            </a:pPr>
            <a:r>
              <a:rPr lang="pl-PL" sz="2100" dirty="0"/>
              <a:t>zajęcia językowe: </a:t>
            </a:r>
          </a:p>
          <a:p>
            <a:pPr marL="541338" lvl="0" indent="-269875"/>
            <a:r>
              <a:rPr lang="pl-PL" dirty="0">
                <a:solidFill>
                  <a:schemeClr val="tx1"/>
                </a:solidFill>
              </a:rPr>
              <a:t>zajęcia dydaktyczno-wyrównawcze z języka niemieckiego,</a:t>
            </a:r>
          </a:p>
          <a:p>
            <a:pPr marL="541338" lvl="0" indent="-269875"/>
            <a:r>
              <a:rPr lang="pl-PL" dirty="0">
                <a:solidFill>
                  <a:schemeClr val="tx1"/>
                </a:solidFill>
              </a:rPr>
              <a:t>zajęcia rozwijające kompetencje językowe - język niemiecki,</a:t>
            </a:r>
          </a:p>
          <a:p>
            <a:pPr marL="271463" lvl="0" indent="-227013">
              <a:buFont typeface="+mj-lt"/>
              <a:buAutoNum type="arabicPeriod" startAt="3"/>
            </a:pPr>
            <a:r>
              <a:rPr lang="pl-PL" dirty="0"/>
              <a:t>zajęcia dodatkowe wyrównawcze dla uczniów z zakresu przedmiotów matematyczno-przyrodniczych:</a:t>
            </a:r>
          </a:p>
          <a:p>
            <a:pPr marL="541338" lvl="0" indent="-269875"/>
            <a:r>
              <a:rPr lang="pl-PL" dirty="0">
                <a:solidFill>
                  <a:schemeClr val="tx1"/>
                </a:solidFill>
              </a:rPr>
              <a:t>zajęcia wyrównawcze z matematyki - Wykorzystanie komputerów do rozwiązywania zadań z matematyki,</a:t>
            </a:r>
          </a:p>
          <a:p>
            <a:pPr marL="541338" lvl="0" indent="-269875"/>
            <a:r>
              <a:rPr lang="pl-PL" dirty="0">
                <a:solidFill>
                  <a:schemeClr val="tx1"/>
                </a:solidFill>
              </a:rPr>
              <a:t>zajęcia wyrównawcze z biologii – Biologia dla każdego,</a:t>
            </a:r>
          </a:p>
          <a:p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271463" lvl="0" indent="-227013">
              <a:buFont typeface="+mj-lt"/>
              <a:buAutoNum type="arabicPeriod" startAt="4"/>
            </a:pPr>
            <a:r>
              <a:rPr lang="pl-PL" dirty="0"/>
              <a:t>zajęcia dodatkowe rozwijające dla uczniów z zakresu przedmiotów matematyczno-przyrodniczych:</a:t>
            </a:r>
          </a:p>
          <a:p>
            <a:pPr marL="541338" lvl="0" indent="-269875"/>
            <a:r>
              <a:rPr lang="pl-PL" dirty="0">
                <a:solidFill>
                  <a:schemeClr val="tx1"/>
                </a:solidFill>
              </a:rPr>
              <a:t>zajęcia rozwijające z matematyki –Matematyka i komputer- szansa na sukces,</a:t>
            </a:r>
          </a:p>
          <a:p>
            <a:pPr marL="541338" lvl="0" indent="-269875"/>
            <a:r>
              <a:rPr lang="pl-PL" dirty="0">
                <a:solidFill>
                  <a:schemeClr val="tx1"/>
                </a:solidFill>
              </a:rPr>
              <a:t>zajęcia rozwijające z biologii – Biologia w praktyce,</a:t>
            </a:r>
          </a:p>
          <a:p>
            <a:pPr marL="541338" lvl="0" indent="-269875"/>
            <a:r>
              <a:rPr lang="pl-PL" dirty="0">
                <a:solidFill>
                  <a:schemeClr val="tx1"/>
                </a:solidFill>
              </a:rPr>
              <a:t>zajęcia rozwijające z geografii – Na mapie i w terenie,</a:t>
            </a:r>
          </a:p>
          <a:p>
            <a:pPr marL="271463" lvl="0" indent="-227013">
              <a:buFont typeface="+mj-lt"/>
              <a:buAutoNum type="arabicPeriod" startAt="5"/>
            </a:pPr>
            <a:r>
              <a:rPr lang="pl-PL" dirty="0"/>
              <a:t>warsztaty </a:t>
            </a:r>
            <a:r>
              <a:rPr lang="pl-PL" dirty="0" smtClean="0"/>
              <a:t>przedsiębiorczości;</a:t>
            </a:r>
          </a:p>
          <a:p>
            <a:pPr marL="271463" lvl="0" indent="-227013">
              <a:buFont typeface="+mj-lt"/>
              <a:buAutoNum type="arabicPeriod" startAt="5"/>
            </a:pPr>
            <a:r>
              <a:rPr lang="pl-PL" dirty="0" smtClean="0"/>
              <a:t>zajęcia </a:t>
            </a:r>
            <a:r>
              <a:rPr lang="pl-PL" dirty="0"/>
              <a:t>rozwijające postawy kreatywności, innowacyjności, </a:t>
            </a:r>
            <a:r>
              <a:rPr lang="pl-PL" dirty="0" smtClean="0"/>
              <a:t>pracy,</a:t>
            </a:r>
          </a:p>
          <a:p>
            <a:pPr marL="271463" lvl="0" indent="-227013">
              <a:buFont typeface="+mj-lt"/>
              <a:buAutoNum type="arabicPeriod" startAt="5"/>
            </a:pPr>
            <a:r>
              <a:rPr lang="pl-PL" dirty="0" smtClean="0"/>
              <a:t>indywidualne </a:t>
            </a:r>
            <a:r>
              <a:rPr lang="pl-PL" dirty="0"/>
              <a:t>zajęcia </a:t>
            </a:r>
            <a:r>
              <a:rPr lang="pl-PL" dirty="0" smtClean="0"/>
              <a:t>psychologiczno-pedagogiczne,</a:t>
            </a:r>
          </a:p>
          <a:p>
            <a:pPr marL="271463" lvl="0" indent="-227013">
              <a:buFont typeface="+mj-lt"/>
              <a:buAutoNum type="arabicPeriod" startAt="5"/>
            </a:pPr>
            <a:r>
              <a:rPr lang="pl-PL" dirty="0" smtClean="0"/>
              <a:t>doradztwo </a:t>
            </a:r>
            <a:r>
              <a:rPr lang="pl-PL" dirty="0"/>
              <a:t>zawodowe:</a:t>
            </a:r>
          </a:p>
          <a:p>
            <a:pPr marL="541338" lvl="0" indent="-269875"/>
            <a:r>
              <a:rPr lang="pl-PL" dirty="0">
                <a:solidFill>
                  <a:schemeClr val="tx1"/>
                </a:solidFill>
              </a:rPr>
              <a:t>warsztaty edukacyjno-zawodowe,</a:t>
            </a:r>
          </a:p>
          <a:p>
            <a:pPr marL="541338" lvl="0" indent="-269875"/>
            <a:r>
              <a:rPr lang="pl-PL" dirty="0">
                <a:solidFill>
                  <a:schemeClr val="tx1"/>
                </a:solidFill>
              </a:rPr>
              <a:t>doradztwo indywidualne.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59245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Szkolenia dla nauczycieli:</a:t>
            </a: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pl-PL" sz="2400" dirty="0">
                <a:solidFill>
                  <a:schemeClr val="tx1"/>
                </a:solidFill>
              </a:rPr>
              <a:t>Metody zindywidualizowanego podejścia do ucznia – komunikowanie celów </a:t>
            </a:r>
            <a:r>
              <a:rPr lang="pl-PL" sz="2400" dirty="0" smtClean="0">
                <a:solidFill>
                  <a:schemeClr val="tx1"/>
                </a:solidFill>
              </a:rPr>
              <a:t>i </a:t>
            </a:r>
            <a:r>
              <a:rPr lang="pl-PL" sz="2400" dirty="0">
                <a:solidFill>
                  <a:schemeClr val="tx1"/>
                </a:solidFill>
              </a:rPr>
              <a:t>potrzeb,</a:t>
            </a:r>
          </a:p>
          <a:p>
            <a:pPr lvl="0"/>
            <a:r>
              <a:rPr lang="pl-PL" sz="2400" dirty="0">
                <a:solidFill>
                  <a:schemeClr val="tx1"/>
                </a:solidFill>
              </a:rPr>
              <a:t>Kompetencje społeczne,</a:t>
            </a:r>
          </a:p>
          <a:p>
            <a:pPr lvl="0"/>
            <a:r>
              <a:rPr lang="pl-PL" sz="2400" dirty="0">
                <a:solidFill>
                  <a:schemeClr val="tx1"/>
                </a:solidFill>
              </a:rPr>
              <a:t>„TIK w pracy nauczyciela,</a:t>
            </a:r>
          </a:p>
          <a:p>
            <a:pPr lvl="0"/>
            <a:r>
              <a:rPr lang="pl-PL" sz="2400" dirty="0">
                <a:solidFill>
                  <a:schemeClr val="tx1"/>
                </a:solidFill>
              </a:rPr>
              <a:t>Wykorzystanie e-podręczników, e-zasobów, e-materiałów dydaktycznych.</a:t>
            </a:r>
          </a:p>
          <a:p>
            <a:pPr marL="45720" indent="0">
              <a:buNone/>
            </a:pP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379944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812" y="238125"/>
            <a:ext cx="8988163" cy="6354352"/>
          </a:xfrm>
        </p:spPr>
      </p:pic>
    </p:spTree>
    <p:extLst>
      <p:ext uri="{BB962C8B-B14F-4D97-AF65-F5344CB8AC3E}">
        <p14:creationId xmlns:p14="http://schemas.microsoft.com/office/powerpoint/2010/main" val="1236676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Zajęcia kreatywności</a:t>
            </a:r>
            <a:endParaRPr lang="pl-PL" dirty="0"/>
          </a:p>
        </p:txBody>
      </p:sp>
      <p:pic>
        <p:nvPicPr>
          <p:cNvPr id="1026" name="Picture 2" descr="https://2.bp.blogspot.com/-bBEJfY1d6Hc/WqWfY7rB3EI/AAAAAAAAAGY/-Ud5Atca0Ok-yHI_ABaWiUEm6Un7Q8x0ACLcBGAs/s320/20180228_10251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1" y="1673225"/>
            <a:ext cx="17145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2.bp.blogspot.com/-_i5sNySq8AM/WpMHuP4R7aI/AAAAAAAAAFU/ChA3-fb_-PcgRWv_0L04I_DnctZMLRyHQCLcBGAs/s320/20180221_1046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75" y="1673224"/>
            <a:ext cx="17145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3.bp.blogspot.com/-M3WIoqRpgnk/WpMIQj3zgVI/AAAAAAAAAFk/8cJn3g_3xMcSi8fGxj6-LGbxDiXTujlVQCLcBGAs/s320/20180221_1018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530" y="3006725"/>
            <a:ext cx="3048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4.bp.blogspot.com/--RfT72SIAmE/WpMId19tXpI/AAAAAAAAAFw/_zc1DeYHUQ4f2SjZZkMFrYutE6NZQ6NwACLcBGAs/s320/20180221_1052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279" y="4778375"/>
            <a:ext cx="3048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2.bp.blogspot.com/-OobNmDG2N_k/WoiPWfllT2I/AAAAAAAAAEQ/GAXQ72Bzez4N23jaf7TxHM2lZMh_5BRSgCLcBGAs/s320/20170929_12593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718" y="4778375"/>
            <a:ext cx="3048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3.bp.blogspot.com/-g3nNW7OV02g/WoiPPDYcroI/AAAAAAAAAEM/TPk_RdleG7EPcNLGfp4uCXairdxR2dM4ACLcBGAs/s320/20170929_13145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261" y="4778375"/>
            <a:ext cx="3048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3.bp.blogspot.com/-ecysrx1PoOc/Wnt8-ZI24EI/AAAAAAAAADk/9RoaLUHo6zk5W4LPUoVoAX0LW4caeKXLQCLcBGAs/s320/20180207_09592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48" y="3006725"/>
            <a:ext cx="3048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3.bp.blogspot.com/-qYhTe3pVbps/Wnt9GCyqDyI/AAAAAAAAADo/2SbJYMP844E1tOahqB0MeV5lej4wZR0VQCLcBGAs/s320/20180207_10151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630" y="1682749"/>
            <a:ext cx="17145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3.bp.blogspot.com/-u6BRl3bISjs/WhHiAvWOW2I/AAAAAAAAABw/RYB2C1Zt34cZDdTAmCLEP_k_0jmOaGmuwCKgBGAs/s320/20171117_130433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615" y="1240155"/>
            <a:ext cx="3048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434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58706">
            <a:off x="6058111" y="3197808"/>
            <a:ext cx="3421049" cy="2565787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Zajęcia przedsiębiorczości</a:t>
            </a:r>
            <a:endParaRPr lang="pl-PL" dirty="0"/>
          </a:p>
        </p:txBody>
      </p:sp>
      <p:pic>
        <p:nvPicPr>
          <p:cNvPr id="2050" name="Picture 2" descr="https://zszwolow.edupage.org/photos/skin/clipart/ifx1286f42fc3380c45_23768965_910059519142542_1254716083_o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70" y="1965960"/>
            <a:ext cx="2271712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zszwolow.edupage.org/photos/skin/clipart/ifx23ff395e4cca22e4_28053829_955029754645518_441139560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203" y="2725787"/>
            <a:ext cx="36576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09703" y="2640062"/>
            <a:ext cx="32004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954118"/>
      </p:ext>
    </p:extLst>
  </p:cSld>
  <p:clrMapOvr>
    <a:masterClrMapping/>
  </p:clrMapOvr>
</p:sld>
</file>

<file path=ppt/theme/theme1.xml><?xml version="1.0" encoding="utf-8"?>
<a:theme xmlns:a="http://schemas.openxmlformats.org/drawingml/2006/main" name="Podstawa">
  <a:themeElements>
    <a:clrScheme name="Neon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Podstawa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odstawa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Podstawa</Template>
  <TotalTime>60</TotalTime>
  <Words>335</Words>
  <Application>Microsoft Office PowerPoint</Application>
  <PresentationFormat>Panoramiczny</PresentationFormat>
  <Paragraphs>46</Paragraphs>
  <Slides>13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1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5" baseType="lpstr">
      <vt:lpstr>Corbel</vt:lpstr>
      <vt:lpstr>Podstawa</vt:lpstr>
      <vt:lpstr>realizujemy projekt  „Rozwiń skrzydła edukacji”</vt:lpstr>
      <vt:lpstr>Beneficjentem projektu jest Powiat Wołowski</vt:lpstr>
      <vt:lpstr>Cele projektu</vt:lpstr>
      <vt:lpstr>W Zespole Szkół Zawodowych w Wołowie:</vt:lpstr>
      <vt:lpstr>Zajęcia dodatkowe dla uczniów:</vt:lpstr>
      <vt:lpstr>Szkolenia dla nauczycieli:</vt:lpstr>
      <vt:lpstr>Prezentacja programu PowerPoint</vt:lpstr>
      <vt:lpstr>Zajęcia kreatywności</vt:lpstr>
      <vt:lpstr>Zajęcia przedsiębiorczości</vt:lpstr>
      <vt:lpstr>Zajęcia z matematyki ….  z wykorzystaniem komputerów</vt:lpstr>
      <vt:lpstr>Zajęcia z geografii</vt:lpstr>
      <vt:lpstr>Zajęcia komputerowe</vt:lpstr>
      <vt:lpstr>… i inne zajęcia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realizujemy projekt  „Rozwiń skrzydła edukacji”</dc:title>
  <dc:creator>Windows User</dc:creator>
  <cp:lastModifiedBy>Windows User</cp:lastModifiedBy>
  <cp:revision>7</cp:revision>
  <dcterms:created xsi:type="dcterms:W3CDTF">2018-05-06T09:43:09Z</dcterms:created>
  <dcterms:modified xsi:type="dcterms:W3CDTF">2018-05-06T10:48:05Z</dcterms:modified>
</cp:coreProperties>
</file>