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8" r:id="rId3"/>
    <p:sldId id="280" r:id="rId4"/>
    <p:sldId id="282" r:id="rId5"/>
    <p:sldId id="281" r:id="rId6"/>
    <p:sldId id="257" r:id="rId7"/>
    <p:sldId id="258" r:id="rId8"/>
    <p:sldId id="259" r:id="rId9"/>
    <p:sldId id="276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9" r:id="rId19"/>
    <p:sldId id="283" r:id="rId20"/>
    <p:sldId id="268" r:id="rId21"/>
    <p:sldId id="279" r:id="rId22"/>
    <p:sldId id="270" r:id="rId23"/>
    <p:sldId id="275" r:id="rId24"/>
    <p:sldId id="271" r:id="rId25"/>
    <p:sldId id="272" r:id="rId26"/>
    <p:sldId id="273" r:id="rId27"/>
    <p:sldId id="277" r:id="rId2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38" autoAdjust="0"/>
    <p:restoredTop sz="99565" autoAdjust="0"/>
  </p:normalViewPr>
  <p:slideViewPr>
    <p:cSldViewPr>
      <p:cViewPr varScale="1">
        <p:scale>
          <a:sx n="74" d="100"/>
          <a:sy n="74" d="100"/>
        </p:scale>
        <p:origin x="-396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78E87-EE80-40B6-8AC4-5604661C1BF6}" type="datetimeFigureOut">
              <a:rPr lang="pl-PL" smtClean="0"/>
              <a:pPr/>
              <a:t>2018-11-16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0A373-E2F9-4EDF-A3A6-0E3391E7F76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0A373-E2F9-4EDF-A3A6-0E3391E7F768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C12D-0368-4F0F-BE23-E7FCC52EC9DD}" type="datetimeFigureOut">
              <a:rPr lang="pl-PL" smtClean="0"/>
              <a:pPr/>
              <a:t>2018-11-16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165B-C972-404D-8906-6FBA304EF2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C12D-0368-4F0F-BE23-E7FCC52EC9DD}" type="datetimeFigureOut">
              <a:rPr lang="pl-PL" smtClean="0"/>
              <a:pPr/>
              <a:t>2018-11-16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165B-C972-404D-8906-6FBA304EF2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C12D-0368-4F0F-BE23-E7FCC52EC9DD}" type="datetimeFigureOut">
              <a:rPr lang="pl-PL" smtClean="0"/>
              <a:pPr/>
              <a:t>2018-11-16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165B-C972-404D-8906-6FBA304EF2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C12D-0368-4F0F-BE23-E7FCC52EC9DD}" type="datetimeFigureOut">
              <a:rPr lang="pl-PL" smtClean="0"/>
              <a:pPr/>
              <a:t>2018-11-16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165B-C972-404D-8906-6FBA304EF2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C12D-0368-4F0F-BE23-E7FCC52EC9DD}" type="datetimeFigureOut">
              <a:rPr lang="pl-PL" smtClean="0"/>
              <a:pPr/>
              <a:t>2018-11-16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165B-C972-404D-8906-6FBA304EF2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C12D-0368-4F0F-BE23-E7FCC52EC9DD}" type="datetimeFigureOut">
              <a:rPr lang="pl-PL" smtClean="0"/>
              <a:pPr/>
              <a:t>2018-11-16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165B-C972-404D-8906-6FBA304EF2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C12D-0368-4F0F-BE23-E7FCC52EC9DD}" type="datetimeFigureOut">
              <a:rPr lang="pl-PL" smtClean="0"/>
              <a:pPr/>
              <a:t>2018-11-16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165B-C972-404D-8906-6FBA304EF2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C12D-0368-4F0F-BE23-E7FCC52EC9DD}" type="datetimeFigureOut">
              <a:rPr lang="pl-PL" smtClean="0"/>
              <a:pPr/>
              <a:t>2018-11-16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165B-C972-404D-8906-6FBA304EF2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C12D-0368-4F0F-BE23-E7FCC52EC9DD}" type="datetimeFigureOut">
              <a:rPr lang="pl-PL" smtClean="0"/>
              <a:pPr/>
              <a:t>2018-11-16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165B-C972-404D-8906-6FBA304EF2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C12D-0368-4F0F-BE23-E7FCC52EC9DD}" type="datetimeFigureOut">
              <a:rPr lang="pl-PL" smtClean="0"/>
              <a:pPr/>
              <a:t>2018-11-16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165B-C972-404D-8906-6FBA304EF2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C12D-0368-4F0F-BE23-E7FCC52EC9DD}" type="datetimeFigureOut">
              <a:rPr lang="pl-PL" smtClean="0"/>
              <a:pPr/>
              <a:t>2018-11-16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165B-C972-404D-8906-6FBA304EF2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EC12D-0368-4F0F-BE23-E7FCC52EC9DD}" type="datetimeFigureOut">
              <a:rPr lang="pl-PL" smtClean="0"/>
              <a:pPr/>
              <a:t>2018-11-16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165B-C972-404D-8906-6FBA304EF24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obacz obraz źródłow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49000"/>
              </a:srgbClr>
            </a:outerShdw>
          </a:effectLst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500034" y="22859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 imieniu całej społeczności szkolnej, wszystkim tym, którzy świętują dziś Dzień Edukacji Narodowej, dziękujemy za to, co zdołaliśmy już odkryć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 smtClean="0"/>
              <a:t>poznać. Prosimy o przyjęcie serdecznych, płynących z serca życzeń.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3100" dirty="0" smtClean="0"/>
              <a:t>Panu od</a:t>
            </a:r>
            <a:r>
              <a:rPr lang="pl-PL" sz="3100" b="1" dirty="0" smtClean="0"/>
              <a:t> doradztwa zawodowego </a:t>
            </a:r>
            <a:r>
              <a:rPr lang="pl-PL" sz="3100" dirty="0" smtClean="0"/>
              <a:t>dziękujemy za przygotowanie nas do wyboru                                kierunku kształcenia i zawodu</a:t>
            </a:r>
            <a:r>
              <a:rPr lang="pl-PL" dirty="0" smtClean="0"/>
              <a:t>. 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35213">
            <a:off x="1171603" y="1600200"/>
            <a:ext cx="680079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 smtClean="0"/>
              <a:t>Nasze uznanie wyrażamy Paniom od </a:t>
            </a:r>
            <a:r>
              <a:rPr lang="pl-PL" sz="2400" b="1" dirty="0" smtClean="0"/>
              <a:t>plastyki</a:t>
            </a:r>
            <a:r>
              <a:rPr lang="pl-PL" sz="2400" dirty="0" smtClean="0"/>
              <a:t> i </a:t>
            </a:r>
            <a:r>
              <a:rPr lang="pl-PL" sz="2400" b="1" dirty="0" smtClean="0"/>
              <a:t>muzyki</a:t>
            </a:r>
            <a:r>
              <a:rPr lang="pl-PL" sz="2400" dirty="0" smtClean="0"/>
              <a:t> oraz Panu od </a:t>
            </a:r>
            <a:r>
              <a:rPr lang="pl-PL" sz="2400" b="1" dirty="0" smtClean="0"/>
              <a:t>techniki</a:t>
            </a:r>
            <a:r>
              <a:rPr lang="pl-PL" sz="2400" dirty="0" smtClean="0"/>
              <a:t>. Dzięki Wam widzimy i czujemy wokół nas, </a:t>
            </a:r>
            <a:br>
              <a:rPr lang="pl-PL" sz="2400" dirty="0" smtClean="0"/>
            </a:br>
            <a:r>
              <a:rPr lang="pl-PL" sz="2400" dirty="0" smtClean="0"/>
              <a:t>piękno nawet zwykłych rzeczy</a:t>
            </a:r>
            <a:endParaRPr lang="pl-PL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98542">
            <a:off x="126524" y="1742940"/>
            <a:ext cx="4308830" cy="242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01066">
            <a:off x="5094807" y="2058221"/>
            <a:ext cx="3910199" cy="219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Desktop\DSC01294.JPG"/>
          <p:cNvPicPr>
            <a:picLocks noChangeAspect="1" noChangeArrowheads="1"/>
          </p:cNvPicPr>
          <p:nvPr/>
        </p:nvPicPr>
        <p:blipFill>
          <a:blip r:embed="rId4" cstate="print"/>
          <a:srcRect l="19643" t="20588"/>
          <a:stretch>
            <a:fillRect/>
          </a:stretch>
        </p:blipFill>
        <p:spPr bwMode="auto">
          <a:xfrm>
            <a:off x="2500298" y="4429132"/>
            <a:ext cx="3857652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1800" dirty="0" smtClean="0"/>
              <a:t>Pamiętamy o Paniach i Panu od </a:t>
            </a:r>
            <a:r>
              <a:rPr lang="pl-PL" sz="1800" b="1" dirty="0" smtClean="0"/>
              <a:t>matematyki</a:t>
            </a:r>
            <a:r>
              <a:rPr lang="pl-PL" sz="1800" dirty="0" smtClean="0"/>
              <a:t>, a także o Panu od </a:t>
            </a:r>
            <a:r>
              <a:rPr lang="pl-PL" sz="1800" b="1" dirty="0" smtClean="0"/>
              <a:t>fizyki</a:t>
            </a:r>
            <a:r>
              <a:rPr lang="pl-PL" sz="1800" dirty="0" smtClean="0"/>
              <a:t>, którzy tyle energii wkładają, by nas nauczyć logicznego myślenia i powołując się na słowa Euklidesa, powtarzają: „W naukach ścisłych nie ma drogi specjalnie dla królów”. </a:t>
            </a:r>
            <a:endParaRPr lang="pl-PL" sz="1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690923">
            <a:off x="222275" y="1380576"/>
            <a:ext cx="3194054" cy="212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1221">
            <a:off x="4757297" y="1250808"/>
            <a:ext cx="354235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77803">
            <a:off x="548778" y="3885132"/>
            <a:ext cx="3704259" cy="246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az 5" descr="C:\Users\User\Desktop\104_0690.jpg"/>
          <p:cNvPicPr/>
          <p:nvPr/>
        </p:nvPicPr>
        <p:blipFill>
          <a:blip r:embed="rId5" cstate="print"/>
          <a:srcRect l="21121" r="35628"/>
          <a:stretch>
            <a:fillRect/>
          </a:stretch>
        </p:blipFill>
        <p:spPr bwMode="auto">
          <a:xfrm rot="559233">
            <a:off x="5643571" y="3857628"/>
            <a:ext cx="2286016" cy="283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 smtClean="0"/>
              <a:t>Dziękujemy Pani od </a:t>
            </a:r>
            <a:r>
              <a:rPr lang="pl-PL" sz="2800" b="1" dirty="0" smtClean="0"/>
              <a:t>historii</a:t>
            </a:r>
            <a:r>
              <a:rPr lang="pl-PL" sz="2800" dirty="0" smtClean="0"/>
              <a:t>, która nie tylko potrafi ciekawie mówić o dawnych wiekach, ale nas również wychowuje.</a:t>
            </a:r>
            <a:endParaRPr lang="pl-PL" sz="28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03507">
            <a:off x="1585362" y="1646701"/>
            <a:ext cx="6521718" cy="43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dirty="0" smtClean="0"/>
              <a:t>Dziękujemy naszym </a:t>
            </a:r>
            <a:r>
              <a:rPr lang="pl-PL" sz="2400" b="1" dirty="0" smtClean="0"/>
              <a:t>Wuefistom</a:t>
            </a:r>
            <a:r>
              <a:rPr lang="pl-PL" sz="2400" dirty="0" smtClean="0"/>
              <a:t>, dzięki którym z taką radością ćwiczymy nasze  wątłe ciała.  Dla Was z radością łamiemy kończyny i doznajemy niezwykle przyjemnych kontuzji!</a:t>
            </a:r>
            <a:endParaRPr lang="pl-PL" sz="2400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21335212">
            <a:off x="1428728" y="1571612"/>
            <a:ext cx="2630789" cy="3951288"/>
          </a:xfrm>
        </p:spPr>
      </p:pic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401727">
            <a:off x="5436319" y="1425681"/>
            <a:ext cx="2629603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dirty="0" smtClean="0"/>
              <a:t>Dziękujemy Nauczycielom </a:t>
            </a:r>
            <a:r>
              <a:rPr lang="pl-PL" sz="2400" b="1" dirty="0" smtClean="0"/>
              <a:t>języków obcych</a:t>
            </a:r>
            <a:r>
              <a:rPr lang="pl-PL" sz="2400" dirty="0" smtClean="0"/>
              <a:t>. </a:t>
            </a:r>
            <a:br>
              <a:rPr lang="pl-PL" sz="2400" dirty="0" smtClean="0"/>
            </a:br>
            <a:r>
              <a:rPr lang="pl-PL" sz="2400" dirty="0" smtClean="0"/>
              <a:t>To właśnie oni otwierają nam drzwi do Europy. </a:t>
            </a:r>
            <a:endParaRPr lang="pl-PL" sz="2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06913">
            <a:off x="4499992" y="1052736"/>
            <a:ext cx="3692693" cy="2457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17326">
            <a:off x="4982598" y="3567027"/>
            <a:ext cx="3908647" cy="293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9660">
            <a:off x="298890" y="3795050"/>
            <a:ext cx="4025980" cy="25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E:\104_06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38552">
            <a:off x="48479" y="1303172"/>
            <a:ext cx="3831588" cy="2155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dirty="0" smtClean="0"/>
              <a:t>Paniom od </a:t>
            </a:r>
            <a:r>
              <a:rPr lang="pl-PL" sz="2400" b="1" dirty="0" smtClean="0"/>
              <a:t>religii</a:t>
            </a:r>
            <a:r>
              <a:rPr lang="pl-PL" sz="2400" dirty="0" smtClean="0"/>
              <a:t> i </a:t>
            </a:r>
            <a:r>
              <a:rPr lang="pl-PL" sz="2400" b="1" dirty="0" smtClean="0"/>
              <a:t>Księdzu</a:t>
            </a:r>
            <a:r>
              <a:rPr lang="pl-PL" sz="2400" dirty="0" smtClean="0"/>
              <a:t> dziękujemy za to, że przypominają nam o istnieniu świata duchowego, </a:t>
            </a:r>
            <a:br>
              <a:rPr lang="pl-PL" sz="2400" dirty="0" smtClean="0"/>
            </a:br>
            <a:r>
              <a:rPr lang="pl-PL" sz="2400" dirty="0" smtClean="0"/>
              <a:t>który możemy dostrzec jedynie sercem.</a:t>
            </a:r>
            <a:endParaRPr lang="pl-PL" sz="24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 rot="21208222">
            <a:off x="511062" y="1363176"/>
            <a:ext cx="4040188" cy="29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ymbol zastępczy tekstu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378663">
            <a:off x="6000760" y="1214422"/>
            <a:ext cx="2629603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02876">
            <a:off x="2212442" y="4281246"/>
            <a:ext cx="3643305" cy="242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 smtClean="0"/>
              <a:t>Nasze podziękowania kierujemy do Pani </a:t>
            </a:r>
            <a:r>
              <a:rPr lang="pl-PL" sz="2400" b="1" dirty="0" smtClean="0"/>
              <a:t>pedagog</a:t>
            </a:r>
            <a:r>
              <a:rPr lang="pl-PL" sz="2400" dirty="0" smtClean="0"/>
              <a:t> i Pani </a:t>
            </a:r>
            <a:r>
              <a:rPr lang="pl-PL" sz="2400" b="1" dirty="0" smtClean="0"/>
              <a:t>psycholog </a:t>
            </a:r>
            <a:r>
              <a:rPr lang="pl-PL" sz="2400" dirty="0" smtClean="0"/>
              <a:t>za pomoc w rozwiązywaniu naszych problemów i pokazanie, że porażki mogą nas czegoś pożytecznego nauczyć: mogą być bodźcem do dalszej pracy nad sobą. </a:t>
            </a:r>
            <a:endParaRPr lang="pl-PL" sz="2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408015">
            <a:off x="396439" y="2106598"/>
            <a:ext cx="4295738" cy="273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 l="23859"/>
          <a:stretch>
            <a:fillRect/>
          </a:stretch>
        </p:blipFill>
        <p:spPr bwMode="auto">
          <a:xfrm rot="312965">
            <a:off x="5279856" y="2141719"/>
            <a:ext cx="3502574" cy="305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-214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2400" dirty="0" smtClean="0"/>
              <a:t> Paniom Nauczycielkom, które służą nam pomocą i wspierają każdego dnia podczas zajęć w szkole dziękujemy za to, że zawsze możemy na nie liczyć oraz za uśmiech, serce i cierpliwość.</a:t>
            </a:r>
            <a:endParaRPr lang="pl-PL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7084"/>
          <a:stretch>
            <a:fillRect/>
          </a:stretch>
        </p:blipFill>
        <p:spPr bwMode="auto">
          <a:xfrm rot="371089">
            <a:off x="861558" y="1043867"/>
            <a:ext cx="2292828" cy="285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az 5" descr="C:\Users\User\Desktop\DSC01257.jpg"/>
          <p:cNvPicPr/>
          <p:nvPr/>
        </p:nvPicPr>
        <p:blipFill>
          <a:blip r:embed="rId3" cstate="print"/>
          <a:srcRect l="28862" t="14899" r="17100"/>
          <a:stretch>
            <a:fillRect/>
          </a:stretch>
        </p:blipFill>
        <p:spPr bwMode="auto">
          <a:xfrm rot="21140066">
            <a:off x="2429959" y="4102196"/>
            <a:ext cx="2507573" cy="260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ymbol zastępczy zawartości 7" descr="C:\Users\User\Desktop\104_0476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 l="21495" t="8713" r="31070" b="18011"/>
          <a:stretch>
            <a:fillRect/>
          </a:stretch>
        </p:blipFill>
        <p:spPr bwMode="auto">
          <a:xfrm rot="363963">
            <a:off x="4693539" y="1117949"/>
            <a:ext cx="2726599" cy="244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22953" t="13846" r="30397" b="4984"/>
          <a:stretch>
            <a:fillRect/>
          </a:stretch>
        </p:blipFill>
        <p:spPr bwMode="auto">
          <a:xfrm>
            <a:off x="5796136" y="3633708"/>
            <a:ext cx="2785831" cy="322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 smtClean="0"/>
              <a:t>Dziękujemy za dobre serce Paniom, które służą nam pomocą i wspierają każdego dnia podczas </a:t>
            </a:r>
            <a:br>
              <a:rPr lang="pl-PL" sz="2800" dirty="0" smtClean="0"/>
            </a:br>
            <a:r>
              <a:rPr lang="pl-PL" sz="2800" dirty="0" smtClean="0"/>
              <a:t>pobytu w przedszkolu.</a:t>
            </a:r>
            <a:endParaRPr lang="pl-PL" sz="2800" dirty="0"/>
          </a:p>
        </p:txBody>
      </p:sp>
      <p:pic>
        <p:nvPicPr>
          <p:cNvPr id="9" name="Symbol zastępczy zawartości 8" descr="C:\Users\User\Desktop\104_0693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23332" t="9372" r="33362"/>
          <a:stretch>
            <a:fillRect/>
          </a:stretch>
        </p:blipFill>
        <p:spPr bwMode="auto">
          <a:xfrm rot="443926">
            <a:off x="202120" y="1387873"/>
            <a:ext cx="2909006" cy="332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ymbol zastępczy zawartości 12" descr="C:\Users\User\Desktop\104_0696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13885"/>
          <a:stretch>
            <a:fillRect/>
          </a:stretch>
        </p:blipFill>
        <p:spPr bwMode="auto">
          <a:xfrm rot="5108772">
            <a:off x="5857993" y="1753702"/>
            <a:ext cx="3785964" cy="247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Symbol zastępczy zawartości 4" descr="C:\Users\User\Desktop\DSC01326.jpg"/>
          <p:cNvPicPr>
            <a:picLocks/>
          </p:cNvPicPr>
          <p:nvPr/>
        </p:nvPicPr>
        <p:blipFill>
          <a:blip r:embed="rId4" cstate="print"/>
          <a:srcRect l="5429" t="16735" r="6588" b="29174"/>
          <a:stretch>
            <a:fillRect/>
          </a:stretch>
        </p:blipFill>
        <p:spPr bwMode="auto">
          <a:xfrm rot="21270317">
            <a:off x="3348132" y="3772206"/>
            <a:ext cx="3182722" cy="294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dirty="0" smtClean="0"/>
              <a:t>W imieniu naszych najmłodszych kolegów i koleżanek składamy serdeczne podziękowania dla wszystkich Pracowników </a:t>
            </a:r>
            <a:br>
              <a:rPr lang="pl-PL" sz="2000" dirty="0" smtClean="0"/>
            </a:br>
            <a:r>
              <a:rPr lang="pl-PL" sz="2000" dirty="0" smtClean="0"/>
              <a:t>przedszkola w Lubomierzu i Wojciechowie! </a:t>
            </a:r>
            <a:endParaRPr lang="pl-PL" sz="20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" name="Obraz 10" descr="G:\DCIM\104AZ251\104_0720.JPG"/>
          <p:cNvPicPr/>
          <p:nvPr/>
        </p:nvPicPr>
        <p:blipFill>
          <a:blip r:embed="rId2" cstate="print"/>
          <a:srcRect l="19488" r="14288"/>
          <a:stretch>
            <a:fillRect/>
          </a:stretch>
        </p:blipFill>
        <p:spPr bwMode="auto">
          <a:xfrm rot="21295606">
            <a:off x="3119964" y="3426525"/>
            <a:ext cx="3301788" cy="285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Symbol zastępczy zawartości 13" descr="G:\DCIM\104AZ251\104_0694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24585" r="26630"/>
          <a:stretch>
            <a:fillRect/>
          </a:stretch>
        </p:blipFill>
        <p:spPr bwMode="auto">
          <a:xfrm rot="466102">
            <a:off x="208978" y="1035273"/>
            <a:ext cx="2857488" cy="3286124"/>
          </a:xfrm>
          <a:prstGeom prst="rect">
            <a:avLst/>
          </a:prstGeom>
          <a:noFill/>
        </p:spPr>
      </p:pic>
      <p:pic>
        <p:nvPicPr>
          <p:cNvPr id="9" name="Obraz 8" descr="C:\Users\User\Desktop\104_0706.jpg"/>
          <p:cNvPicPr/>
          <p:nvPr/>
        </p:nvPicPr>
        <p:blipFill>
          <a:blip r:embed="rId4" cstate="print"/>
          <a:srcRect l="14513" r="32950"/>
          <a:stretch>
            <a:fillRect/>
          </a:stretch>
        </p:blipFill>
        <p:spPr bwMode="auto">
          <a:xfrm rot="20749715">
            <a:off x="6196490" y="1207559"/>
            <a:ext cx="2635666" cy="287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ymbol zastępczy zawartości 1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Autofit/>
          </a:bodyPr>
          <a:lstStyle/>
          <a:p>
            <a:r>
              <a:rPr lang="pl-PL" sz="2800" dirty="0" smtClean="0"/>
              <a:t>Dzięki</a:t>
            </a:r>
            <a:r>
              <a:rPr lang="pl-PL" sz="2800" b="1" dirty="0" smtClean="0"/>
              <a:t> </a:t>
            </a:r>
            <a:r>
              <a:rPr lang="pl-PL" sz="2800" dirty="0" smtClean="0"/>
              <a:t>Pani z</a:t>
            </a:r>
            <a:r>
              <a:rPr lang="pl-PL" sz="2800" b="1" dirty="0" smtClean="0"/>
              <a:t> biblioteki </a:t>
            </a:r>
            <a:r>
              <a:rPr lang="pl-PL" sz="2800" dirty="0" smtClean="0"/>
              <a:t>i Pani od </a:t>
            </a:r>
            <a:r>
              <a:rPr lang="pl-PL" sz="2800" b="1" dirty="0" smtClean="0"/>
              <a:t>wychowania do życia w rodzinie</a:t>
            </a:r>
            <a:r>
              <a:rPr lang="pl-PL" sz="2800" dirty="0" smtClean="0"/>
              <a:t> rozwijamy swoje czytelnicze zainteresowania i dostrzegamy wartość rodziny </a:t>
            </a:r>
            <a:br>
              <a:rPr lang="pl-PL" sz="2800" dirty="0" smtClean="0"/>
            </a:br>
            <a:r>
              <a:rPr lang="pl-PL" sz="2800" dirty="0" smtClean="0"/>
              <a:t>w naszym życiu. Dziękujemy!</a:t>
            </a:r>
            <a:endParaRPr lang="pl-PL" sz="2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51488">
            <a:off x="134673" y="2640534"/>
            <a:ext cx="4329090" cy="288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2422">
            <a:off x="4978946" y="3250073"/>
            <a:ext cx="4051074" cy="269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r>
              <a:rPr lang="pl-PL" sz="2000" dirty="0" smtClean="0"/>
              <a:t> </a:t>
            </a:r>
            <a:endParaRPr lang="pl-PL" sz="20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5223" r="20912"/>
          <a:stretch>
            <a:fillRect/>
          </a:stretch>
        </p:blipFill>
        <p:spPr bwMode="auto">
          <a:xfrm rot="21251488">
            <a:off x="129344" y="1320420"/>
            <a:ext cx="2580253" cy="268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Desktop\DSC0132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2971" t="13660" r="12811"/>
          <a:stretch>
            <a:fillRect/>
          </a:stretch>
        </p:blipFill>
        <p:spPr bwMode="auto">
          <a:xfrm rot="21139481">
            <a:off x="180642" y="3896313"/>
            <a:ext cx="2012127" cy="2840039"/>
          </a:xfrm>
          <a:prstGeom prst="rect">
            <a:avLst/>
          </a:prstGeom>
          <a:noFill/>
        </p:spPr>
      </p:pic>
      <p:pic>
        <p:nvPicPr>
          <p:cNvPr id="1027" name="Picture 3" descr="C:\Users\User\Desktop\DSC01320.jpg"/>
          <p:cNvPicPr>
            <a:picLocks noChangeAspect="1" noChangeArrowheads="1"/>
          </p:cNvPicPr>
          <p:nvPr/>
        </p:nvPicPr>
        <p:blipFill>
          <a:blip r:embed="rId4" cstate="print"/>
          <a:srcRect l="29475" r="15098"/>
          <a:stretch>
            <a:fillRect/>
          </a:stretch>
        </p:blipFill>
        <p:spPr bwMode="auto">
          <a:xfrm rot="21411424">
            <a:off x="3281490" y="1769560"/>
            <a:ext cx="2077360" cy="2494141"/>
          </a:xfrm>
          <a:prstGeom prst="rect">
            <a:avLst/>
          </a:prstGeom>
          <a:noFill/>
        </p:spPr>
      </p:pic>
      <p:pic>
        <p:nvPicPr>
          <p:cNvPr id="1028" name="Picture 4" descr="C:\Users\User\Desktop\DSC01319.jpg"/>
          <p:cNvPicPr>
            <a:picLocks noChangeAspect="1" noChangeArrowheads="1"/>
          </p:cNvPicPr>
          <p:nvPr/>
        </p:nvPicPr>
        <p:blipFill>
          <a:blip r:embed="rId5" cstate="print"/>
          <a:srcRect r="12029"/>
          <a:stretch>
            <a:fillRect/>
          </a:stretch>
        </p:blipFill>
        <p:spPr bwMode="auto">
          <a:xfrm rot="448804">
            <a:off x="5788758" y="1627395"/>
            <a:ext cx="3210806" cy="2428892"/>
          </a:xfrm>
          <a:prstGeom prst="rect">
            <a:avLst/>
          </a:prstGeom>
          <a:noFill/>
        </p:spPr>
      </p:pic>
      <p:pic>
        <p:nvPicPr>
          <p:cNvPr id="1029" name="Picture 5" descr="C:\Users\User\Desktop\DSC013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21820">
            <a:off x="2305305" y="4325585"/>
            <a:ext cx="3593085" cy="2391111"/>
          </a:xfrm>
          <a:prstGeom prst="rect">
            <a:avLst/>
          </a:prstGeom>
          <a:noFill/>
        </p:spPr>
      </p:pic>
      <p:pic>
        <p:nvPicPr>
          <p:cNvPr id="1030" name="Picture 6" descr="C:\Users\User\Desktop\DSC01348.jpg"/>
          <p:cNvPicPr>
            <a:picLocks noChangeAspect="1" noChangeArrowheads="1"/>
          </p:cNvPicPr>
          <p:nvPr/>
        </p:nvPicPr>
        <p:blipFill>
          <a:blip r:embed="rId7" cstate="print"/>
          <a:srcRect t="11111" r="33452"/>
          <a:stretch>
            <a:fillRect/>
          </a:stretch>
        </p:blipFill>
        <p:spPr bwMode="auto">
          <a:xfrm>
            <a:off x="6215074" y="4214818"/>
            <a:ext cx="2812871" cy="2500330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1043608" y="0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Dzięki</a:t>
            </a:r>
            <a:r>
              <a:rPr lang="pl-PL" sz="2400" b="1" dirty="0" smtClean="0"/>
              <a:t> </a:t>
            </a:r>
            <a:r>
              <a:rPr lang="pl-PL" sz="2400" dirty="0" smtClean="0"/>
              <a:t>Paniom ze </a:t>
            </a:r>
            <a:r>
              <a:rPr lang="pl-PL" sz="2400" b="1" dirty="0" smtClean="0"/>
              <a:t>świetlicy </a:t>
            </a:r>
            <a:r>
              <a:rPr lang="pl-PL" sz="2400" dirty="0" smtClean="0"/>
              <a:t>szybko regenerujemy siły, systematycznie odrabiamy zadania domowe</a:t>
            </a:r>
          </a:p>
          <a:p>
            <a:r>
              <a:rPr lang="pl-PL" sz="2400" dirty="0" smtClean="0"/>
              <a:t> i ciekawie spędzamy czas. Dziękujemy!</a:t>
            </a:r>
            <a:endParaRPr lang="pl-PL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 smtClean="0"/>
              <a:t>Pani </a:t>
            </a:r>
            <a:r>
              <a:rPr lang="pl-PL" sz="2800" b="1" dirty="0" smtClean="0"/>
              <a:t>kierownik szkolnego schroniska</a:t>
            </a:r>
            <a:r>
              <a:rPr lang="pl-PL" sz="2800" dirty="0" smtClean="0"/>
              <a:t> dziękujemy za  miłe chwile spędzone </a:t>
            </a:r>
            <a:br>
              <a:rPr lang="pl-PL" sz="2800" dirty="0" smtClean="0"/>
            </a:br>
            <a:r>
              <a:rPr lang="pl-PL" sz="2800" dirty="0" smtClean="0"/>
              <a:t>w Maciejówce.</a:t>
            </a:r>
            <a:endParaRPr lang="pl-PL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5344"/>
          <a:stretch>
            <a:fillRect/>
          </a:stretch>
        </p:blipFill>
        <p:spPr bwMode="auto">
          <a:xfrm rot="214178">
            <a:off x="965951" y="1707832"/>
            <a:ext cx="681153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 smtClean="0"/>
              <a:t>Paniom sprzątającym </a:t>
            </a:r>
            <a:r>
              <a:rPr lang="pl-PL" sz="2000" dirty="0" smtClean="0"/>
              <a:t>dziękujemy za to, że dbają o  czystość w salach</a:t>
            </a:r>
            <a:br>
              <a:rPr lang="pl-PL" sz="2000" dirty="0" smtClean="0"/>
            </a:br>
            <a:r>
              <a:rPr lang="pl-PL" sz="2000" dirty="0" smtClean="0"/>
              <a:t> i porządek na terenie szkoły i przedszkola .</a:t>
            </a:r>
            <a:endParaRPr lang="pl-PL" sz="2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3449" r="18349"/>
          <a:stretch>
            <a:fillRect/>
          </a:stretch>
        </p:blipFill>
        <p:spPr bwMode="auto">
          <a:xfrm rot="21437959">
            <a:off x="62039" y="1482641"/>
            <a:ext cx="2351469" cy="268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t="24530"/>
          <a:stretch>
            <a:fillRect/>
          </a:stretch>
        </p:blipFill>
        <p:spPr bwMode="auto">
          <a:xfrm rot="21147660">
            <a:off x="5514392" y="4188385"/>
            <a:ext cx="2234491" cy="253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/>
          <a:srcRect l="11966" r="35442"/>
          <a:stretch>
            <a:fillRect/>
          </a:stretch>
        </p:blipFill>
        <p:spPr bwMode="auto">
          <a:xfrm rot="21279745">
            <a:off x="251177" y="4352169"/>
            <a:ext cx="1953689" cy="242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print"/>
          <a:srcRect l="29347" r="10445"/>
          <a:stretch>
            <a:fillRect/>
          </a:stretch>
        </p:blipFill>
        <p:spPr bwMode="auto">
          <a:xfrm rot="20946319">
            <a:off x="4531712" y="1546261"/>
            <a:ext cx="2195130" cy="205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 l="18031" t="4000" b="6000"/>
          <a:stretch>
            <a:fillRect/>
          </a:stretch>
        </p:blipFill>
        <p:spPr bwMode="auto">
          <a:xfrm rot="230733">
            <a:off x="2677343" y="3581568"/>
            <a:ext cx="194849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Obraz 9" descr="C:\Users\User\Desktop\DSC01342.jpg"/>
          <p:cNvPicPr/>
          <p:nvPr/>
        </p:nvPicPr>
        <p:blipFill>
          <a:blip r:embed="rId8" cstate="print"/>
          <a:srcRect l="9559" t="22771" r="9058"/>
          <a:stretch>
            <a:fillRect/>
          </a:stretch>
        </p:blipFill>
        <p:spPr bwMode="auto">
          <a:xfrm rot="275782">
            <a:off x="6894405" y="1147237"/>
            <a:ext cx="2000296" cy="277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dirty="0" smtClean="0"/>
              <a:t>Panom </a:t>
            </a:r>
            <a:r>
              <a:rPr lang="pl-PL" sz="2000" b="1" dirty="0" smtClean="0"/>
              <a:t>konserwatorom</a:t>
            </a:r>
            <a:r>
              <a:rPr lang="pl-PL" sz="2000" dirty="0" smtClean="0"/>
              <a:t>  dziękujemy za porządek na terenie szkoły </a:t>
            </a:r>
            <a:br>
              <a:rPr lang="pl-PL" sz="2000" dirty="0" smtClean="0"/>
            </a:br>
            <a:r>
              <a:rPr lang="pl-PL" sz="2000" dirty="0" smtClean="0"/>
              <a:t>i przedszkola, za czuwanie nad naszym bezpieczeństwem, za naprawę sprzętu oraz za dobry humor w szkolnym busie.</a:t>
            </a:r>
            <a:endParaRPr lang="pl-PL" sz="2000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22828"/>
          <a:stretch>
            <a:fillRect/>
          </a:stretch>
        </p:blipFill>
        <p:spPr bwMode="auto">
          <a:xfrm rot="21265626">
            <a:off x="146764" y="1103713"/>
            <a:ext cx="2286233" cy="313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16145" t="12046" r="36614" b="5177"/>
          <a:stretch>
            <a:fillRect/>
          </a:stretch>
        </p:blipFill>
        <p:spPr bwMode="auto">
          <a:xfrm rot="324037">
            <a:off x="2503705" y="2236891"/>
            <a:ext cx="2144063" cy="320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 l="19306" t="25817" b="9141"/>
          <a:stretch>
            <a:fillRect/>
          </a:stretch>
        </p:blipFill>
        <p:spPr bwMode="auto">
          <a:xfrm rot="21314669">
            <a:off x="6835743" y="1298493"/>
            <a:ext cx="2170190" cy="342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t="17842"/>
          <a:stretch>
            <a:fillRect/>
          </a:stretch>
        </p:blipFill>
        <p:spPr bwMode="auto">
          <a:xfrm rot="162649">
            <a:off x="4639504" y="3893543"/>
            <a:ext cx="2357454" cy="291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G:\DCIM\105MSDCF\DSC01352.JPG"/>
          <p:cNvPicPr>
            <a:picLocks noChangeAspect="1" noChangeArrowheads="1"/>
          </p:cNvPicPr>
          <p:nvPr/>
        </p:nvPicPr>
        <p:blipFill>
          <a:blip r:embed="rId6" cstate="print"/>
          <a:srcRect l="13681"/>
          <a:stretch>
            <a:fillRect/>
          </a:stretch>
        </p:blipFill>
        <p:spPr bwMode="auto">
          <a:xfrm rot="5585843">
            <a:off x="81988" y="4763154"/>
            <a:ext cx="2313282" cy="1783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pl-PL" sz="2000" dirty="0" smtClean="0"/>
              <a:t>Dziękujemy</a:t>
            </a:r>
            <a:r>
              <a:rPr lang="pl-PL" sz="2000" b="1" dirty="0" smtClean="0"/>
              <a:t> </a:t>
            </a:r>
            <a:r>
              <a:rPr lang="pl-PL" sz="2000" dirty="0" smtClean="0"/>
              <a:t>Paniom, które dbają o szkolne dokumenty i zabiegają o to, by nie zabrakło funduszy na zakup wszystkiego, co możliwe, by ułatwić nam naukę</a:t>
            </a:r>
            <a:br>
              <a:rPr lang="pl-PL" sz="2000" dirty="0" smtClean="0"/>
            </a:br>
            <a:r>
              <a:rPr lang="pl-PL" sz="2000" dirty="0" smtClean="0"/>
              <a:t> i uatrakcyjnić pobyt w szkole i przedszkolu. </a:t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668879">
            <a:off x="526918" y="4444016"/>
            <a:ext cx="3488630" cy="209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317780">
            <a:off x="5561686" y="4394167"/>
            <a:ext cx="3492888" cy="2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 r="34434"/>
          <a:stretch>
            <a:fillRect/>
          </a:stretch>
        </p:blipFill>
        <p:spPr bwMode="auto">
          <a:xfrm rot="21248937">
            <a:off x="6587873" y="902298"/>
            <a:ext cx="2424244" cy="271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7660">
            <a:off x="3160666" y="1747068"/>
            <a:ext cx="3603014" cy="248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Symbol zastępczy zawartości 6" descr="C:\Users\User\Desktop\104_0708.jpg"/>
          <p:cNvPicPr>
            <a:picLocks/>
          </p:cNvPicPr>
          <p:nvPr/>
        </p:nvPicPr>
        <p:blipFill>
          <a:blip r:embed="rId6" cstate="print"/>
          <a:srcRect l="17184" t="7747" r="35334"/>
          <a:stretch>
            <a:fillRect/>
          </a:stretch>
        </p:blipFill>
        <p:spPr bwMode="auto">
          <a:xfrm rot="21366024">
            <a:off x="339488" y="1279437"/>
            <a:ext cx="2522623" cy="267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r>
              <a:rPr lang="pl-PL" sz="2000" dirty="0" smtClean="0"/>
              <a:t> </a:t>
            </a:r>
            <a:r>
              <a:rPr lang="pl-PL" sz="2000" dirty="0" smtClean="0">
                <a:cs typeface="Times New Roman" pitchFamily="18" charset="0"/>
              </a:rPr>
              <a:t>Szczególne podziękowania kierujemy </a:t>
            </a:r>
            <a:br>
              <a:rPr lang="pl-PL" sz="2000" dirty="0" smtClean="0">
                <a:cs typeface="Times New Roman" pitchFamily="18" charset="0"/>
              </a:rPr>
            </a:br>
            <a:r>
              <a:rPr lang="pl-PL" sz="2000" dirty="0" smtClean="0">
                <a:cs typeface="Times New Roman" pitchFamily="18" charset="0"/>
              </a:rPr>
              <a:t>do </a:t>
            </a:r>
            <a:r>
              <a:rPr lang="pl-PL" sz="2000" b="1" dirty="0" smtClean="0">
                <a:cs typeface="Times New Roman" pitchFamily="18" charset="0"/>
              </a:rPr>
              <a:t>Pani Dyrektor </a:t>
            </a:r>
            <a:r>
              <a:rPr lang="pl-PL" sz="2000" dirty="0" smtClean="0">
                <a:cs typeface="Times New Roman" pitchFamily="18" charset="0"/>
              </a:rPr>
              <a:t>i  do </a:t>
            </a:r>
            <a:r>
              <a:rPr lang="pl-PL" sz="2000" b="1" dirty="0" smtClean="0">
                <a:cs typeface="Times New Roman" pitchFamily="18" charset="0"/>
              </a:rPr>
              <a:t>Panów Dyrektorów</a:t>
            </a:r>
            <a:r>
              <a:rPr lang="pl-PL" sz="2000" dirty="0" smtClean="0">
                <a:cs typeface="Times New Roman" pitchFamily="18" charset="0"/>
              </a:rPr>
              <a:t>. </a:t>
            </a:r>
            <a:br>
              <a:rPr lang="pl-PL" sz="2000" dirty="0" smtClean="0">
                <a:cs typeface="Times New Roman" pitchFamily="18" charset="0"/>
              </a:rPr>
            </a:br>
            <a:r>
              <a:rPr lang="pl-PL" sz="2000" dirty="0" smtClean="0">
                <a:cs typeface="Times New Roman" pitchFamily="18" charset="0"/>
              </a:rPr>
              <a:t>Dziękujemy za wyrozumiałość, życzliwość i ciekawe inicjatywy. </a:t>
            </a:r>
            <a:br>
              <a:rPr lang="pl-PL" sz="2000" dirty="0" smtClean="0">
                <a:cs typeface="Times New Roman" pitchFamily="18" charset="0"/>
              </a:rPr>
            </a:br>
            <a:r>
              <a:rPr lang="pl-PL" sz="2000" dirty="0" smtClean="0">
                <a:cs typeface="Times New Roman" pitchFamily="18" charset="0"/>
              </a:rPr>
              <a:t>To dzięki Ich pracy nasza szkoła i przedszkole są wyjątkowe</a:t>
            </a:r>
            <a:br>
              <a:rPr lang="pl-PL" sz="2000" dirty="0" smtClean="0">
                <a:cs typeface="Times New Roman" pitchFamily="18" charset="0"/>
              </a:rPr>
            </a:br>
            <a:r>
              <a:rPr lang="pl-PL" sz="2000" dirty="0" smtClean="0">
                <a:cs typeface="Times New Roman" pitchFamily="18" charset="0"/>
              </a:rPr>
              <a:t> i panuje w nich niepowtarzalna atmosfera!</a:t>
            </a:r>
            <a:endParaRPr lang="pl-PL" sz="2000" dirty="0">
              <a:cs typeface="Times New Roman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3786"/>
          <a:stretch>
            <a:fillRect/>
          </a:stretch>
        </p:blipFill>
        <p:spPr bwMode="auto">
          <a:xfrm rot="21238875">
            <a:off x="585591" y="1582304"/>
            <a:ext cx="3361265" cy="242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t="20924" r="12830"/>
          <a:stretch>
            <a:fillRect/>
          </a:stretch>
        </p:blipFill>
        <p:spPr bwMode="auto">
          <a:xfrm rot="226566">
            <a:off x="3026474" y="3981679"/>
            <a:ext cx="3857977" cy="275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G:\DCIM\104AZ251\104_07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19939">
            <a:off x="4858430" y="1452693"/>
            <a:ext cx="4196484" cy="2360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4494" y="0"/>
            <a:ext cx="97484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-428692" y="1785926"/>
            <a:ext cx="9572692" cy="3071834"/>
          </a:xfrm>
        </p:spPr>
        <p:txBody>
          <a:bodyPr>
            <a:normAutofit fontScale="90000"/>
          </a:bodyPr>
          <a:lstStyle/>
          <a:p>
            <a:r>
              <a:rPr lang="pl-PL" sz="2700" dirty="0" smtClean="0">
                <a:solidFill>
                  <a:schemeClr val="bg1"/>
                </a:solidFill>
              </a:rPr>
              <a:t>Szanowni Nauczyciele!</a:t>
            </a:r>
            <a:br>
              <a:rPr lang="pl-PL" sz="2700" dirty="0" smtClean="0">
                <a:solidFill>
                  <a:schemeClr val="bg1"/>
                </a:solidFill>
              </a:rPr>
            </a:br>
            <a:r>
              <a:rPr lang="pl-PL" sz="2700" dirty="0" smtClean="0">
                <a:solidFill>
                  <a:schemeClr val="bg1"/>
                </a:solidFill>
              </a:rPr>
              <a:t>W dniu Waszego święta składamy życzeń wiele:</a:t>
            </a:r>
            <a:br>
              <a:rPr lang="pl-PL" sz="2700" dirty="0" smtClean="0">
                <a:solidFill>
                  <a:schemeClr val="bg1"/>
                </a:solidFill>
              </a:rPr>
            </a:br>
            <a:r>
              <a:rPr lang="pl-PL" sz="2700" dirty="0" smtClean="0">
                <a:solidFill>
                  <a:schemeClr val="bg1"/>
                </a:solidFill>
              </a:rPr>
              <a:t> aby Wam zdrowie stałym gościem było</a:t>
            </a:r>
            <a:br>
              <a:rPr lang="pl-PL" sz="2700" dirty="0" smtClean="0">
                <a:solidFill>
                  <a:schemeClr val="bg1"/>
                </a:solidFill>
              </a:rPr>
            </a:br>
            <a:r>
              <a:rPr lang="pl-PL" sz="2700" dirty="0" smtClean="0">
                <a:solidFill>
                  <a:schemeClr val="bg1"/>
                </a:solidFill>
              </a:rPr>
              <a:t>  i aby nigdy Wam lat młodzieńczych nie ubyło;</a:t>
            </a:r>
            <a:br>
              <a:rPr lang="pl-PL" sz="2700" dirty="0" smtClean="0">
                <a:solidFill>
                  <a:schemeClr val="bg1"/>
                </a:solidFill>
              </a:rPr>
            </a:br>
            <a:r>
              <a:rPr lang="pl-PL" sz="2700" dirty="0" smtClean="0">
                <a:solidFill>
                  <a:schemeClr val="bg1"/>
                </a:solidFill>
              </a:rPr>
              <a:t>byście chodzili uśmiechnięci zawsze,  </a:t>
            </a:r>
            <a:br>
              <a:rPr lang="pl-PL" sz="2700" dirty="0" smtClean="0">
                <a:solidFill>
                  <a:schemeClr val="bg1"/>
                </a:solidFill>
              </a:rPr>
            </a:br>
            <a:r>
              <a:rPr lang="pl-PL" sz="2700" dirty="0" smtClean="0">
                <a:solidFill>
                  <a:schemeClr val="bg1"/>
                </a:solidFill>
              </a:rPr>
              <a:t>a przez to lekcje będą ciekawsze;   </a:t>
            </a:r>
            <a:br>
              <a:rPr lang="pl-PL" sz="2700" dirty="0" smtClean="0">
                <a:solidFill>
                  <a:schemeClr val="bg1"/>
                </a:solidFill>
              </a:rPr>
            </a:br>
            <a:r>
              <a:rPr lang="pl-PL" sz="2700" dirty="0" smtClean="0">
                <a:solidFill>
                  <a:schemeClr val="bg1"/>
                </a:solidFill>
              </a:rPr>
              <a:t>byśmy Wam dawali jak najwięcej radości,</a:t>
            </a:r>
            <a:br>
              <a:rPr lang="pl-PL" sz="2700" dirty="0" smtClean="0">
                <a:solidFill>
                  <a:schemeClr val="bg1"/>
                </a:solidFill>
              </a:rPr>
            </a:br>
            <a:r>
              <a:rPr lang="pl-PL" sz="2700" dirty="0" smtClean="0">
                <a:solidFill>
                  <a:schemeClr val="bg1"/>
                </a:solidFill>
              </a:rPr>
              <a:t> a jak najmniej trosk, zmartwień i przykrości</a:t>
            </a:r>
            <a:br>
              <a:rPr lang="pl-PL" sz="2700" dirty="0" smtClean="0">
                <a:solidFill>
                  <a:schemeClr val="bg1"/>
                </a:solidFill>
              </a:rPr>
            </a:br>
            <a:r>
              <a:rPr lang="pl-PL" sz="2700" dirty="0" smtClean="0">
                <a:solidFill>
                  <a:schemeClr val="bg1"/>
                </a:solidFill>
              </a:rPr>
              <a:t>i aby przysłowie: „Obyś cudze dzieci uczył”</a:t>
            </a:r>
            <a:br>
              <a:rPr lang="pl-PL" sz="2700" dirty="0" smtClean="0">
                <a:solidFill>
                  <a:schemeClr val="bg1"/>
                </a:solidFill>
              </a:rPr>
            </a:br>
            <a:r>
              <a:rPr lang="pl-PL" sz="2700" dirty="0" smtClean="0">
                <a:solidFill>
                  <a:schemeClr val="bg1"/>
                </a:solidFill>
              </a:rPr>
              <a:t> błogosławieństwem  dla Was było,</a:t>
            </a:r>
            <a:br>
              <a:rPr lang="pl-PL" sz="2700" dirty="0" smtClean="0">
                <a:solidFill>
                  <a:schemeClr val="bg1"/>
                </a:solidFill>
              </a:rPr>
            </a:br>
            <a:r>
              <a:rPr lang="pl-PL" sz="2700" dirty="0" smtClean="0">
                <a:solidFill>
                  <a:schemeClr val="bg1"/>
                </a:solidFill>
              </a:rPr>
              <a:t>a nam oleju w głowie przybyło.</a:t>
            </a:r>
            <a:br>
              <a:rPr lang="pl-PL" sz="2700" dirty="0" smtClean="0">
                <a:solidFill>
                  <a:schemeClr val="bg1"/>
                </a:solidFill>
              </a:rPr>
            </a:br>
            <a:r>
              <a:rPr lang="pl-PL" sz="2700" dirty="0" smtClean="0">
                <a:solidFill>
                  <a:schemeClr val="bg1"/>
                </a:solidFill>
              </a:rPr>
              <a:t> </a:t>
            </a:r>
            <a:br>
              <a:rPr lang="pl-PL" sz="2700" dirty="0" smtClean="0">
                <a:solidFill>
                  <a:schemeClr val="bg1"/>
                </a:solidFill>
              </a:rPr>
            </a:br>
            <a:r>
              <a:rPr lang="pl-PL" sz="2700" dirty="0" smtClean="0">
                <a:solidFill>
                  <a:schemeClr val="bg1"/>
                </a:solidFill>
              </a:rPr>
              <a:t>Ze swej strony całym sercem w tym pomóc pragniemy</a:t>
            </a:r>
            <a:br>
              <a:rPr lang="pl-PL" sz="2700" dirty="0" smtClean="0">
                <a:solidFill>
                  <a:schemeClr val="bg1"/>
                </a:solidFill>
              </a:rPr>
            </a:br>
            <a:r>
              <a:rPr lang="pl-PL" sz="2700" dirty="0" smtClean="0">
                <a:solidFill>
                  <a:schemeClr val="bg1"/>
                </a:solidFill>
              </a:rPr>
              <a:t>i w swych wysiłkach nigdy nie ustaniemy.</a:t>
            </a:r>
            <a:br>
              <a:rPr lang="pl-PL" sz="2700" dirty="0" smtClean="0">
                <a:solidFill>
                  <a:schemeClr val="bg1"/>
                </a:solidFill>
              </a:rPr>
            </a:br>
            <a:r>
              <a:rPr lang="pl-PL" sz="2700" dirty="0" smtClean="0">
                <a:solidFill>
                  <a:schemeClr val="bg1"/>
                </a:solidFill>
              </a:rPr>
              <a:t>Wdzięczni uczniowie w pas się kłaniają,</a:t>
            </a:r>
            <a:br>
              <a:rPr lang="pl-PL" sz="2700" dirty="0" smtClean="0">
                <a:solidFill>
                  <a:schemeClr val="bg1"/>
                </a:solidFill>
              </a:rPr>
            </a:br>
            <a:r>
              <a:rPr lang="pl-PL" sz="2700" dirty="0" smtClean="0">
                <a:solidFill>
                  <a:schemeClr val="bg1"/>
                </a:solidFill>
              </a:rPr>
              <a:t>Wyrazy hołdu dla Was składają</a:t>
            </a:r>
            <a:r>
              <a:rPr lang="pl-PL" sz="2700" dirty="0" smtClean="0"/>
              <a:t>.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dirty="0" smtClean="0"/>
              <a:t>Pracownikom przedszkola w Lubomierzu i Wojciechowie dziękujemy za codzienny trud, cierpliwość i dobre wnikliwe oczy, które wszystko widzą. </a:t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 descr="C:\Users\User\Desktop\DSC01333.jpg"/>
          <p:cNvPicPr/>
          <p:nvPr/>
        </p:nvPicPr>
        <p:blipFill>
          <a:blip r:embed="rId2" cstate="print"/>
          <a:srcRect r="40585"/>
          <a:stretch>
            <a:fillRect/>
          </a:stretch>
        </p:blipFill>
        <p:spPr bwMode="auto">
          <a:xfrm rot="309788">
            <a:off x="4778940" y="1247627"/>
            <a:ext cx="2466407" cy="312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C:\Users\User\Desktop\DSC01338.jpg"/>
          <p:cNvPicPr/>
          <p:nvPr/>
        </p:nvPicPr>
        <p:blipFill>
          <a:blip r:embed="rId3" cstate="print"/>
          <a:srcRect l="3625" t="14286"/>
          <a:stretch>
            <a:fillRect/>
          </a:stretch>
        </p:blipFill>
        <p:spPr bwMode="auto">
          <a:xfrm rot="21118061">
            <a:off x="217922" y="1507165"/>
            <a:ext cx="2375769" cy="328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ymbol zastępczy zawartości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661" t="18675" r="22840" b="3954"/>
          <a:stretch>
            <a:fillRect/>
          </a:stretch>
        </p:blipFill>
        <p:spPr bwMode="auto">
          <a:xfrm rot="226685">
            <a:off x="2760962" y="3158577"/>
            <a:ext cx="1944669" cy="363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20467" t="27535" b="4544"/>
          <a:stretch>
            <a:fillRect/>
          </a:stretch>
        </p:blipFill>
        <p:spPr bwMode="auto">
          <a:xfrm>
            <a:off x="6393110" y="2681536"/>
            <a:ext cx="275089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 smtClean="0"/>
              <a:t>Dzięki zaangażowaniu Pracowników </a:t>
            </a:r>
            <a:br>
              <a:rPr lang="pl-PL" sz="2400" dirty="0" smtClean="0"/>
            </a:br>
            <a:r>
              <a:rPr lang="pl-PL" sz="2400" dirty="0" smtClean="0"/>
              <a:t>przedszkola w Lubomierzu</a:t>
            </a:r>
            <a:br>
              <a:rPr lang="pl-PL" sz="2400" dirty="0" smtClean="0"/>
            </a:br>
            <a:r>
              <a:rPr lang="pl-PL" sz="2400" dirty="0" smtClean="0"/>
              <a:t> i Wojciechowie, maluchy i starszaki czują się</a:t>
            </a:r>
            <a:br>
              <a:rPr lang="pl-PL" sz="2400" dirty="0" smtClean="0"/>
            </a:br>
            <a:r>
              <a:rPr lang="pl-PL" sz="2400" dirty="0" smtClean="0"/>
              <a:t> w przedszkolu jak w domu.</a:t>
            </a:r>
            <a:endParaRPr lang="pl-PL" sz="2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C:\Users\User\Desktop\DSC01332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 l="16151" r="28842"/>
          <a:stretch>
            <a:fillRect/>
          </a:stretch>
        </p:blipFill>
        <p:spPr bwMode="auto">
          <a:xfrm rot="346450">
            <a:off x="4762480" y="2583132"/>
            <a:ext cx="3265917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ymbol zastępczy zawartości 7" descr="C:\Users\User\Desktop\DSC01327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8323" t="17289" r="15440"/>
          <a:stretch>
            <a:fillRect/>
          </a:stretch>
        </p:blipFill>
        <p:spPr bwMode="auto">
          <a:xfrm rot="21136933">
            <a:off x="1112608" y="2446809"/>
            <a:ext cx="2663653" cy="398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Paniom kucharkom dziękujemy za przepyszne posiłki na stołówce.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Obraz 8" descr="C:\Users\User\Desktop\104_0711.jpg"/>
          <p:cNvPicPr/>
          <p:nvPr/>
        </p:nvPicPr>
        <p:blipFill>
          <a:blip r:embed="rId2" cstate="print"/>
          <a:srcRect l="26849" b="14683"/>
          <a:stretch>
            <a:fillRect/>
          </a:stretch>
        </p:blipFill>
        <p:spPr bwMode="auto">
          <a:xfrm rot="5062350">
            <a:off x="275768" y="2510258"/>
            <a:ext cx="4215740" cy="276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C:\Users\User\Desktop\104_0713.jpg"/>
          <p:cNvPicPr/>
          <p:nvPr/>
        </p:nvPicPr>
        <p:blipFill>
          <a:blip r:embed="rId3" cstate="print"/>
          <a:srcRect l="17390" r="30478"/>
          <a:stretch>
            <a:fillRect/>
          </a:stretch>
        </p:blipFill>
        <p:spPr bwMode="auto">
          <a:xfrm rot="287832">
            <a:off x="4652891" y="2072074"/>
            <a:ext cx="3071834" cy="38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Nasze podziękowania kierujemy do Pań Nauczycielek </a:t>
            </a:r>
            <a:r>
              <a:rPr lang="pl-PL" sz="1800" b="1" dirty="0" smtClean="0"/>
              <a:t>edukacji wczesnoszkolnej</a:t>
            </a:r>
            <a:r>
              <a:rPr lang="pl-PL" sz="1800" dirty="0" smtClean="0"/>
              <a:t> za każdy pierwszy krok wprowadzający nas w świat literek i cyferek oraz krąg nowych, nieznanych spraw.</a:t>
            </a:r>
            <a:endParaRPr lang="pl-PL" sz="1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018152">
            <a:off x="273463" y="1433221"/>
            <a:ext cx="3246757" cy="182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4127">
            <a:off x="5320723" y="1348858"/>
            <a:ext cx="368302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89288">
            <a:off x="5391292" y="4436183"/>
            <a:ext cx="355602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214686"/>
            <a:ext cx="1972635" cy="270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17808">
            <a:off x="379551" y="4352806"/>
            <a:ext cx="2641818" cy="220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 smtClean="0"/>
              <a:t>Dziękujemy Nauczycielkom</a:t>
            </a:r>
            <a:r>
              <a:rPr lang="pl-PL" sz="2400" b="1" dirty="0" smtClean="0"/>
              <a:t> języka polskiego</a:t>
            </a:r>
            <a:r>
              <a:rPr lang="pl-PL" sz="2400" dirty="0" smtClean="0"/>
              <a:t>, </a:t>
            </a:r>
            <a:br>
              <a:rPr lang="pl-PL" sz="2400" dirty="0" smtClean="0"/>
            </a:br>
            <a:r>
              <a:rPr lang="pl-PL" sz="2400" dirty="0" smtClean="0"/>
              <a:t>które rozwijają w nas poetycką duszę. </a:t>
            </a:r>
            <a:br>
              <a:rPr lang="pl-PL" sz="2400" dirty="0" smtClean="0"/>
            </a:br>
            <a:r>
              <a:rPr lang="pl-PL" sz="2400" dirty="0" smtClean="0"/>
              <a:t>Dzięki Wam widzimy piękno otaczającego świata.</a:t>
            </a:r>
            <a:endParaRPr lang="pl-PL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21207">
            <a:off x="548923" y="1600201"/>
            <a:ext cx="3594450" cy="225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23275">
            <a:off x="5513435" y="1606861"/>
            <a:ext cx="3471736" cy="235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4071942"/>
            <a:ext cx="3929838" cy="261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 smtClean="0"/>
              <a:t>Dziękujemy Paniom od  </a:t>
            </a:r>
            <a:r>
              <a:rPr lang="pl-PL" sz="2400" b="1" dirty="0" smtClean="0"/>
              <a:t>biologii</a:t>
            </a:r>
            <a:r>
              <a:rPr lang="pl-PL" sz="2400" dirty="0" smtClean="0"/>
              <a:t> i </a:t>
            </a:r>
            <a:r>
              <a:rPr lang="pl-PL" sz="2400" b="1" dirty="0" smtClean="0"/>
              <a:t>chemii</a:t>
            </a:r>
            <a:r>
              <a:rPr lang="pl-PL" sz="2400" dirty="0" smtClean="0"/>
              <a:t>, które z takim zapałem uczą nas kochać przyrodę i cierpliwie wprowadzają w świat niezwykłych syntez, analiz, reakcji.</a:t>
            </a:r>
            <a:endParaRPr lang="pl-PL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4490"/>
          <a:stretch>
            <a:fillRect/>
          </a:stretch>
        </p:blipFill>
        <p:spPr bwMode="auto">
          <a:xfrm rot="5834041">
            <a:off x="4341634" y="2385049"/>
            <a:ext cx="5019541" cy="352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Symbol zastępczy zawartości 5" descr="C:\Users\User\Desktop\DSC01351.jpg"/>
          <p:cNvPicPr>
            <a:picLocks noGrp="1"/>
          </p:cNvPicPr>
          <p:nvPr>
            <p:ph idx="1"/>
          </p:nvPr>
        </p:nvPicPr>
        <p:blipFill>
          <a:blip r:embed="rId3" cstate="print"/>
          <a:srcRect t="32278" r="56449"/>
          <a:stretch>
            <a:fillRect/>
          </a:stretch>
        </p:blipFill>
        <p:spPr bwMode="auto">
          <a:xfrm rot="21375471">
            <a:off x="434945" y="1694520"/>
            <a:ext cx="4143404" cy="433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r>
              <a:rPr lang="pl-PL" sz="3100" dirty="0" smtClean="0"/>
              <a:t>Pani od </a:t>
            </a:r>
            <a:r>
              <a:rPr lang="pl-PL" sz="3100" b="1" dirty="0" smtClean="0"/>
              <a:t>geografii</a:t>
            </a:r>
            <a:r>
              <a:rPr lang="pl-PL" sz="3100" dirty="0" smtClean="0"/>
              <a:t> dziękujemy za podróże w ciekawe zakątki świata, miłe i niezapomniane wycieczki.</a:t>
            </a:r>
            <a:endParaRPr lang="pl-PL" sz="31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24051">
            <a:off x="1171603" y="1600200"/>
            <a:ext cx="680079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425</Words>
  <Application>Microsoft Office PowerPoint</Application>
  <PresentationFormat>Pokaz na ekranie (4:3)</PresentationFormat>
  <Paragraphs>30</Paragraphs>
  <Slides>27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Motyw pakietu Office</vt:lpstr>
      <vt:lpstr>W imieniu całej społeczności szkolnej, wszystkim tym, którzy świętują dziś Dzień Edukacji Narodowej, dziękujemy za to, co zdołaliśmy już odkryć  i poznać. Prosimy o przyjęcie serdecznych, płynących z serca życzeń.</vt:lpstr>
      <vt:lpstr>W imieniu naszych najmłodszych kolegów i koleżanek składamy serdeczne podziękowania dla wszystkich Pracowników  przedszkola w Lubomierzu i Wojciechowie! </vt:lpstr>
      <vt:lpstr>Pracownikom przedszkola w Lubomierzu i Wojciechowie dziękujemy za codzienny trud, cierpliwość i dobre wnikliwe oczy, które wszystko widzą.  </vt:lpstr>
      <vt:lpstr>Dzięki zaangażowaniu Pracowników  przedszkola w Lubomierzu  i Wojciechowie, maluchy i starszaki czują się  w przedszkolu jak w domu.</vt:lpstr>
      <vt:lpstr>Paniom kucharkom dziękujemy za przepyszne posiłki na stołówce.</vt:lpstr>
      <vt:lpstr>Nasze podziękowania kierujemy do Pań Nauczycielek edukacji wczesnoszkolnej za każdy pierwszy krok wprowadzający nas w świat literek i cyferek oraz krąg nowych, nieznanych spraw.</vt:lpstr>
      <vt:lpstr>Dziękujemy Nauczycielkom języka polskiego,  które rozwijają w nas poetycką duszę.  Dzięki Wam widzimy piękno otaczającego świata.</vt:lpstr>
      <vt:lpstr>Dziękujemy Paniom od  biologii i chemii, które z takim zapałem uczą nas kochać przyrodę i cierpliwie wprowadzają w świat niezwykłych syntez, analiz, reakcji.</vt:lpstr>
      <vt:lpstr> Pani od geografii dziękujemy za podróże w ciekawe zakątki świata, miłe i niezapomniane wycieczki.</vt:lpstr>
      <vt:lpstr>Panu od doradztwa zawodowego dziękujemy za przygotowanie nas do wyboru                                kierunku kształcenia i zawodu.  </vt:lpstr>
      <vt:lpstr>Nasze uznanie wyrażamy Paniom od plastyki i muzyki oraz Panu od techniki. Dzięki Wam widzimy i czujemy wokół nas,  piękno nawet zwykłych rzeczy</vt:lpstr>
      <vt:lpstr>Pamiętamy o Paniach i Panu od matematyki, a także o Panu od fizyki, którzy tyle energii wkładają, by nas nauczyć logicznego myślenia i powołując się na słowa Euklidesa, powtarzają: „W naukach ścisłych nie ma drogi specjalnie dla królów”. </vt:lpstr>
      <vt:lpstr>Dziękujemy Pani od historii, która nie tylko potrafi ciekawie mówić o dawnych wiekach, ale nas również wychowuje.</vt:lpstr>
      <vt:lpstr>Dziękujemy naszym Wuefistom, dzięki którym z taką radością ćwiczymy nasze  wątłe ciała.  Dla Was z radością łamiemy kończyny i doznajemy niezwykle przyjemnych kontuzji!</vt:lpstr>
      <vt:lpstr>Dziękujemy Nauczycielom języków obcych.  To właśnie oni otwierają nam drzwi do Europy. </vt:lpstr>
      <vt:lpstr>Paniom od religii i Księdzu dziękujemy za to, że przypominają nam o istnieniu świata duchowego,  który możemy dostrzec jedynie sercem.</vt:lpstr>
      <vt:lpstr>Nasze podziękowania kierujemy do Pani pedagog i Pani psycholog za pomoc w rozwiązywaniu naszych problemów i pokazanie, że porażki mogą nas czegoś pożytecznego nauczyć: mogą być bodźcem do dalszej pracy nad sobą. </vt:lpstr>
      <vt:lpstr> Paniom Nauczycielkom, które służą nam pomocą i wspierają każdego dnia podczas zajęć w szkole dziękujemy za to, że zawsze możemy na nie liczyć oraz za uśmiech, serce i cierpliwość.</vt:lpstr>
      <vt:lpstr>Dziękujemy za dobre serce Paniom, które służą nam pomocą i wspierają każdego dnia podczas  pobytu w przedszkolu.</vt:lpstr>
      <vt:lpstr>Dzięki Pani z biblioteki i Pani od wychowania do życia w rodzinie rozwijamy swoje czytelnicze zainteresowania i dostrzegamy wartość rodziny  w naszym życiu. Dziękujemy!</vt:lpstr>
      <vt:lpstr> </vt:lpstr>
      <vt:lpstr>Pani kierownik szkolnego schroniska dziękujemy za  miłe chwile spędzone  w Maciejówce.</vt:lpstr>
      <vt:lpstr>Paniom sprzątającym dziękujemy za to, że dbają o  czystość w salach  i porządek na terenie szkoły i przedszkola .</vt:lpstr>
      <vt:lpstr>Panom konserwatorom  dziękujemy za porządek na terenie szkoły  i przedszkola, za czuwanie nad naszym bezpieczeństwem, za naprawę sprzętu oraz za dobry humor w szkolnym busie.</vt:lpstr>
      <vt:lpstr>Dziękujemy Paniom, które dbają o szkolne dokumenty i zabiegają o to, by nie zabrakło funduszy na zakup wszystkiego, co możliwe, by ułatwić nam naukę  i uatrakcyjnić pobyt w szkole i przedszkolu.  </vt:lpstr>
      <vt:lpstr> Szczególne podziękowania kierujemy  do Pani Dyrektor i  do Panów Dyrektorów.  Dziękujemy za wyrozumiałość, życzliwość i ciekawe inicjatywy.  To dzięki Ich pracy nasza szkoła i przedszkole są wyjątkowe  i panuje w nich niepowtarzalna atmosfera!</vt:lpstr>
      <vt:lpstr>Szanowni Nauczyciele! W dniu Waszego święta składamy życzeń wiele:  aby Wam zdrowie stałym gościem było   i aby nigdy Wam lat młodzieńczych nie ubyło; byście chodzili uśmiechnięci zawsze,   a przez to lekcje będą ciekawsze;    byśmy Wam dawali jak najwięcej radości,  a jak najmniej trosk, zmartwień i przykrości i aby przysłowie: „Obyś cudze dzieci uczył”  błogosławieństwem  dla Was było, a nam oleju w głowie przybyło.   Ze swej strony całym sercem w tym pomóc pragniemy i w swych wysiłkach nigdy nie ustaniemy. Wdzięczni uczniowie w pas się kłaniają, Wyrazy hołdu dla Was składają.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Użytkownik systemu Windows</dc:creator>
  <cp:lastModifiedBy>splub</cp:lastModifiedBy>
  <cp:revision>74</cp:revision>
  <dcterms:created xsi:type="dcterms:W3CDTF">2018-10-01T17:34:37Z</dcterms:created>
  <dcterms:modified xsi:type="dcterms:W3CDTF">2018-11-16T12:48:17Z</dcterms:modified>
</cp:coreProperties>
</file>