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94" r:id="rId1"/>
  </p:sldMasterIdLst>
  <p:notesMasterIdLst>
    <p:notesMasterId r:id="rId83"/>
  </p:notesMasterIdLst>
  <p:sldIdLst>
    <p:sldId id="441" r:id="rId2"/>
    <p:sldId id="399" r:id="rId3"/>
    <p:sldId id="477" r:id="rId4"/>
    <p:sldId id="476" r:id="rId5"/>
    <p:sldId id="418" r:id="rId6"/>
    <p:sldId id="478" r:id="rId7"/>
    <p:sldId id="445" r:id="rId8"/>
    <p:sldId id="442" r:id="rId9"/>
    <p:sldId id="479" r:id="rId10"/>
    <p:sldId id="406" r:id="rId11"/>
    <p:sldId id="449" r:id="rId12"/>
    <p:sldId id="481" r:id="rId13"/>
    <p:sldId id="464" r:id="rId14"/>
    <p:sldId id="480" r:id="rId15"/>
    <p:sldId id="466" r:id="rId16"/>
    <p:sldId id="482" r:id="rId17"/>
    <p:sldId id="467" r:id="rId18"/>
    <p:sldId id="468" r:id="rId19"/>
    <p:sldId id="483" r:id="rId20"/>
    <p:sldId id="489" r:id="rId21"/>
    <p:sldId id="490" r:id="rId22"/>
    <p:sldId id="485" r:id="rId23"/>
    <p:sldId id="469" r:id="rId24"/>
    <p:sldId id="486" r:id="rId25"/>
    <p:sldId id="470" r:id="rId26"/>
    <p:sldId id="409" r:id="rId27"/>
    <p:sldId id="491" r:id="rId28"/>
    <p:sldId id="410" r:id="rId29"/>
    <p:sldId id="497" r:id="rId30"/>
    <p:sldId id="498" r:id="rId31"/>
    <p:sldId id="493" r:id="rId32"/>
    <p:sldId id="494" r:id="rId33"/>
    <p:sldId id="413" r:id="rId34"/>
    <p:sldId id="495" r:id="rId35"/>
    <p:sldId id="415" r:id="rId36"/>
    <p:sldId id="496" r:id="rId37"/>
    <p:sldId id="471" r:id="rId38"/>
    <p:sldId id="472" r:id="rId39"/>
    <p:sldId id="473" r:id="rId40"/>
    <p:sldId id="513" r:id="rId41"/>
    <p:sldId id="475" r:id="rId42"/>
    <p:sldId id="515" r:id="rId43"/>
    <p:sldId id="516" r:id="rId44"/>
    <p:sldId id="517" r:id="rId45"/>
    <p:sldId id="448" r:id="rId46"/>
    <p:sldId id="501" r:id="rId47"/>
    <p:sldId id="500" r:id="rId48"/>
    <p:sldId id="446" r:id="rId49"/>
    <p:sldId id="447" r:id="rId50"/>
    <p:sldId id="508" r:id="rId51"/>
    <p:sldId id="520" r:id="rId52"/>
    <p:sldId id="521" r:id="rId53"/>
    <p:sldId id="522" r:id="rId54"/>
    <p:sldId id="404" r:id="rId55"/>
    <p:sldId id="453" r:id="rId56"/>
    <p:sldId id="454" r:id="rId57"/>
    <p:sldId id="518" r:id="rId58"/>
    <p:sldId id="519" r:id="rId59"/>
    <p:sldId id="416" r:id="rId60"/>
    <p:sldId id="502" r:id="rId61"/>
    <p:sldId id="417" r:id="rId62"/>
    <p:sldId id="503" r:id="rId63"/>
    <p:sldId id="527" r:id="rId64"/>
    <p:sldId id="422" r:id="rId65"/>
    <p:sldId id="523" r:id="rId66"/>
    <p:sldId id="526" r:id="rId67"/>
    <p:sldId id="524" r:id="rId68"/>
    <p:sldId id="423" r:id="rId69"/>
    <p:sldId id="424" r:id="rId70"/>
    <p:sldId id="528" r:id="rId71"/>
    <p:sldId id="529" r:id="rId72"/>
    <p:sldId id="530" r:id="rId73"/>
    <p:sldId id="531" r:id="rId74"/>
    <p:sldId id="532" r:id="rId75"/>
    <p:sldId id="533" r:id="rId76"/>
    <p:sldId id="509" r:id="rId77"/>
    <p:sldId id="534" r:id="rId78"/>
    <p:sldId id="536" r:id="rId79"/>
    <p:sldId id="537" r:id="rId80"/>
    <p:sldId id="507" r:id="rId81"/>
    <p:sldId id="535" r:id="rId82"/>
  </p:sldIdLst>
  <p:sldSz cx="10080625" cy="7559675"/>
  <p:notesSz cx="7559675" cy="10691813"/>
  <p:defaultTextStyle>
    <a:defPPr>
      <a:defRPr lang="it-IT"/>
    </a:defPPr>
    <a:lvl1pPr marL="0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5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3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7" autoAdjust="0"/>
    <p:restoredTop sz="86420" autoAdjust="0"/>
  </p:normalViewPr>
  <p:slideViewPr>
    <p:cSldViewPr>
      <p:cViewPr>
        <p:scale>
          <a:sx n="60" d="100"/>
          <a:sy n="60" d="100"/>
        </p:scale>
        <p:origin x="-42" y="28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90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0FD13-B774-4567-976E-F386B106A82A}" type="datetimeFigureOut">
              <a:rPr lang="it-IT" smtClean="0"/>
              <a:pPr/>
              <a:t>11/01/2018</a:t>
            </a:fld>
            <a:endParaRPr lang="it-IT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FDD6B-22B7-4BD7-8A79-A21E3212AE65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DD6B-22B7-4BD7-8A79-A21E3212AE65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DD6B-22B7-4BD7-8A79-A21E3212AE65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DD6B-22B7-4BD7-8A79-A21E3212AE65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DD6B-22B7-4BD7-8A79-A21E3212AE65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DD6B-22B7-4BD7-8A79-A21E3212AE65}" type="slidenum">
              <a:rPr lang="it-IT" smtClean="0"/>
              <a:pPr/>
              <a:t>74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it-IT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057499" y="334236"/>
            <a:ext cx="2500906" cy="71099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54785" y="334236"/>
            <a:ext cx="7334704" cy="71099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1" y="-287280"/>
            <a:ext cx="9072000" cy="239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85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504001" y="182376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300" y="485779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300" y="3204117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4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2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54789" y="1944167"/>
            <a:ext cx="4917805" cy="55000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640604" y="1944167"/>
            <a:ext cx="4917805" cy="55000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248" y="30099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034" y="1581936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16" indent="0">
              <a:buNone/>
              <a:defRPr sz="3100"/>
            </a:lvl2pPr>
            <a:lvl3pPr marL="1007630" indent="0">
              <a:buNone/>
              <a:defRPr sz="2600"/>
            </a:lvl3pPr>
            <a:lvl4pPr marL="1511445" indent="0">
              <a:buNone/>
              <a:defRPr sz="2200"/>
            </a:lvl4pPr>
            <a:lvl5pPr marL="2015259" indent="0">
              <a:buNone/>
              <a:defRPr sz="2200"/>
            </a:lvl5pPr>
            <a:lvl6pPr marL="2519074" indent="0">
              <a:buNone/>
              <a:defRPr sz="2200"/>
            </a:lvl6pPr>
            <a:lvl7pPr marL="3022888" indent="0">
              <a:buNone/>
              <a:defRPr sz="2200"/>
            </a:lvl7pPr>
            <a:lvl8pPr marL="3526703" indent="0">
              <a:buNone/>
              <a:defRPr sz="2200"/>
            </a:lvl8pPr>
            <a:lvl9pPr marL="4030518" indent="0">
              <a:buNone/>
              <a:defRPr sz="2200"/>
            </a:lvl9pPr>
          </a:lstStyle>
          <a:p>
            <a:endParaRPr lang="it-IT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A684582-7749-449F-B2D2-AAE5FE5C2774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it-IT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it-IT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04031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lang="pl-PL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444214" y="7006702"/>
            <a:ext cx="3192198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lang="pl-PL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224448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25664510-D7EF-4617-A739-8FE6C3EDBF91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</p:sldLayoutIdLst>
  <p:transition/>
  <p:timing>
    <p:tnLst>
      <p:par>
        <p:cTn id="1" dur="indefinite" restart="never" nodeType="tmRoot"/>
      </p:par>
    </p:tnLst>
  </p:timing>
  <p:txStyles>
    <p:titleStyle>
      <a:lvl1pPr algn="ctr" defTabSz="100763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61" indent="-377861" algn="l" defTabSz="100763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699" indent="-314883" algn="l" defTabSz="1007630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39" indent="-251908" algn="l" defTabSz="100763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352" indent="-251908" algn="l" defTabSz="100763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167" indent="-251908" algn="l" defTabSz="100763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982" indent="-251908" algn="l" defTabSz="100763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797" indent="-251908" algn="l" defTabSz="100763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612" indent="-251908" algn="l" defTabSz="100763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426" indent="-251908" algn="l" defTabSz="100763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16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30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45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259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74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888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703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518" algn="l" defTabSz="10076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3" cstate="print"/>
          <a:stretch/>
        </p:blipFill>
        <p:spPr>
          <a:xfrm>
            <a:off x="3024089" y="899517"/>
            <a:ext cx="4391880" cy="837720"/>
          </a:xfrm>
          <a:prstGeom prst="rect">
            <a:avLst/>
          </a:prstGeom>
          <a:ln>
            <a:noFill/>
          </a:ln>
        </p:spPr>
      </p:pic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0" y="-287338"/>
            <a:ext cx="9072563" cy="239871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br>
              <a:rPr lang="pl-PL" dirty="0" smtClean="0"/>
            </a:br>
            <a:endParaRPr lang="it-IT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0" y="1824038"/>
            <a:ext cx="9072563" cy="4384675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             3 i 4 ETAP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Typ akcji: ,,Mobilność kadry edukacji szkolnej’’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współfinansowany ze środków Unii Europejskiej 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             w ramach 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Europejskiego Funduszu Społecznego 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 programu operacyjnego 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Wiedza Edukacja Rozwój 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              2014 - 20 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pl-PL" sz="9600" b="1" u="sng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Tytuł projektu:</a:t>
            </a:r>
            <a:endParaRPr lang="pl-PL" sz="9600" b="1" spc="-1" dirty="0" smtClean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KA1 Mobilność edukacji szkolnej</a:t>
            </a:r>
          </a:p>
          <a:p>
            <a:pPr algn="l">
              <a:lnSpc>
                <a:spcPct val="100000"/>
              </a:lnSpc>
              <a:buNone/>
            </a:pPr>
            <a:r>
              <a:rPr lang="pl-PL" sz="9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realizacja projektu: 15.11.2016 - 14.03.2018</a:t>
            </a:r>
          </a:p>
          <a:p>
            <a:pPr algn="l">
              <a:lnSpc>
                <a:spcPct val="100000"/>
              </a:lnSpc>
            </a:pPr>
            <a:endParaRPr lang="pl-PL" sz="9600" b="1" spc="-1" dirty="0" smtClean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</a:pPr>
            <a:endParaRPr lang="pl-PL" sz="9600" b="1" spc="-1" dirty="0" smtClean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buNone/>
            </a:pPr>
            <a:r>
              <a:rPr lang="pl-PL" sz="72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                        koordynator projektu: Katarzyna Gembala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 innowacja</a:t>
            </a:r>
            <a:br>
              <a:rPr lang="pl-PL" sz="28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Gry i zabawy 1 – 3 - Rozwój ekspresji psychofizycznej ucznia 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Został wdrożony nowy wachlarz gier i zabaw na lekcjach wychowania fizycznego w klasach 1- 3.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Do realizacji gier i zabaw został wykorzystany zakupiony nowy sprzęt sportowy – kolorowe piłki z gąbki.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Zabawy muzyczne odbywały się przy włoskiej muzyce.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 zabawa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castellone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castel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Zamczysko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pl-PL" sz="1600" b="1" dirty="0" err="1" smtClean="0">
                <a:latin typeface="Times New Roman" pitchFamily="18" charset="0"/>
                <a:cs typeface="Times New Roman" pitchFamily="18" charset="0"/>
              </a:rPr>
              <a:t>Miejsce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</a:rPr>
              <a:t>:sala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gimnastyczna</a:t>
            </a:r>
          </a:p>
          <a:p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Przybory: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niewielki przedmiot ( skarb)</a:t>
            </a:r>
          </a:p>
          <a:p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Klasa: 1 - 3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Ustawienia: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dwie drużyny, dwa pola podzielone na połowę, skarb umieszczony na połowie każdego z pól</a:t>
            </a:r>
          </a:p>
          <a:p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Przebieg: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gracze mogą zrobić dwie czynności: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1 – bronić własnego pola blokując wchodzących przeciwników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2 – wejść na pole przeciwnika, aby wykraść skarb i przenieść go na własne pole ( skarbu nie można przerzucać, należy go przenieść!)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Jeśli przeciwnik zostaje dotknięty przez obrońcę, musi czekać nieruchomo, aż go wyzwoli jego współgracz przez dotknięcie.</a:t>
            </a:r>
          </a:p>
          <a:p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Cel: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najszybsze przeniesienie skarbu na swoja połowę - zwycięstwo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latin typeface="Times New Roman" pitchFamily="18" charset="0"/>
                <a:cs typeface="Times New Roman" pitchFamily="18" charset="0"/>
              </a:rPr>
            </a:b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IMG_20170915_1117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28344" y="1763613"/>
            <a:ext cx="4451465" cy="334171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pic>
        <p:nvPicPr>
          <p:cNvPr id="5" name="Symbol zastępczy zawartości 4" descr="IMG_20170915_1126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5816" y="1763613"/>
            <a:ext cx="4451465" cy="3341716"/>
          </a:xfrm>
        </p:spPr>
      </p:pic>
      <p:pic>
        <p:nvPicPr>
          <p:cNvPr id="6" name="Symbol zastępczy zawartości 5" descr="IMG_20170915_1127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56336" y="3563813"/>
            <a:ext cx="4451465" cy="334171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2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 ZABAWA</a:t>
            </a:r>
            <a:b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ASCOLTIAMO LA MUSICA /  LISTENING TO MUSIC /  SŁUCHAMY MUZYKI </a:t>
            </a:r>
            <a:r>
              <a:rPr lang="pl-PL" dirty="0" smtClean="0"/>
              <a:t/>
            </a:r>
            <a:br>
              <a:rPr lang="pl-PL" dirty="0" smtClean="0"/>
            </a:br>
            <a:endParaRPr lang="it-IT" dirty="0"/>
          </a:p>
        </p:txBody>
      </p:sp>
      <p:sp>
        <p:nvSpPr>
          <p:cNvPr id="3" name="Podtytu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pl-PL" dirty="0" smtClean="0"/>
          </a:p>
          <a:p>
            <a:r>
              <a:rPr lang="pl-PL" sz="5600" b="1" dirty="0" smtClean="0">
                <a:latin typeface="Times New Roman" pitchFamily="18" charset="0"/>
                <a:cs typeface="Times New Roman" pitchFamily="18" charset="0"/>
              </a:rPr>
              <a:t>Miejsce:</a:t>
            </a:r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 sala gimnastyczna</a:t>
            </a:r>
          </a:p>
          <a:p>
            <a:r>
              <a:rPr lang="pl-PL" sz="5600" b="1" dirty="0" smtClean="0">
                <a:latin typeface="Times New Roman" pitchFamily="18" charset="0"/>
                <a:cs typeface="Times New Roman" pitchFamily="18" charset="0"/>
              </a:rPr>
              <a:t>Przybory: </a:t>
            </a:r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odtwarzacz CD + płyty CD</a:t>
            </a:r>
          </a:p>
          <a:p>
            <a:r>
              <a:rPr lang="pl-PL" sz="5600" b="1" dirty="0" smtClean="0">
                <a:latin typeface="Times New Roman" pitchFamily="18" charset="0"/>
                <a:cs typeface="Times New Roman" pitchFamily="18" charset="0"/>
              </a:rPr>
              <a:t>Klasa:</a:t>
            </a:r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 1 - 3</a:t>
            </a:r>
          </a:p>
          <a:p>
            <a:r>
              <a:rPr lang="pl-PL" sz="5600" b="1" dirty="0" smtClean="0">
                <a:latin typeface="Times New Roman" pitchFamily="18" charset="0"/>
                <a:cs typeface="Times New Roman" pitchFamily="18" charset="0"/>
              </a:rPr>
              <a:t>Ustawienia:</a:t>
            </a:r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 rozsypka, każde dziecko ma szarfę</a:t>
            </a:r>
          </a:p>
          <a:p>
            <a:r>
              <a:rPr lang="pl-PL" sz="5600" b="1" dirty="0" smtClean="0">
                <a:latin typeface="Times New Roman" pitchFamily="18" charset="0"/>
                <a:cs typeface="Times New Roman" pitchFamily="18" charset="0"/>
              </a:rPr>
              <a:t>Przebieg</a:t>
            </a:r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: słuchając utworu dzieci poruszają się w rytm muzyki. Kiedy muzyka się zatrzymuje: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dobiega do dzieci z tym samym kolorem szarfy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ucieka jak najdalej od dzieci mające ten sam kolor szarfy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formowanie grupek dzieci z szarfami w różnych kolorach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bieganie i na sygnał bieg do dzieci z tym samy kolorem szarfy i utworzenie z szarf kolka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to samo ale w różnych kolorach dzieci tworzą kółko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biegają na sygnał – poruszają się jak najciszej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na sygnał poruszają się jak najgłośniej uderzając stopami o podłogę</a:t>
            </a:r>
          </a:p>
          <a:p>
            <a:r>
              <a:rPr lang="pl-PL" sz="5600" dirty="0" smtClean="0">
                <a:latin typeface="Times New Roman" pitchFamily="18" charset="0"/>
                <a:cs typeface="Times New Roman" pitchFamily="18" charset="0"/>
              </a:rPr>
              <a:t>- najwolniej i szybko </a:t>
            </a:r>
          </a:p>
          <a:p>
            <a:endParaRPr lang="it-IT" sz="5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P11604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9062" y="2200420"/>
            <a:ext cx="3740727" cy="498763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pic>
        <p:nvPicPr>
          <p:cNvPr id="7" name="Symbol zastępczy zawartości 6" descr="P1160505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69949" y="1764651"/>
            <a:ext cx="3740727" cy="498763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 zabawa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Svuota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campo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Empty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filed</a:t>
            </a: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Puste pole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Podtytu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 smtClean="0"/>
              <a:t>Miejsce</a:t>
            </a:r>
            <a:r>
              <a:rPr lang="pl-PL" dirty="0" smtClean="0"/>
              <a:t>: sala gimnastyczna</a:t>
            </a:r>
          </a:p>
          <a:p>
            <a:r>
              <a:rPr lang="pl-PL" b="1" dirty="0" smtClean="0"/>
              <a:t>Przybory:</a:t>
            </a:r>
            <a:r>
              <a:rPr lang="pl-PL" dirty="0" smtClean="0"/>
              <a:t> piłki z gąbki</a:t>
            </a:r>
          </a:p>
          <a:p>
            <a:r>
              <a:rPr lang="pl-PL" b="1" dirty="0" smtClean="0"/>
              <a:t>Klasa</a:t>
            </a:r>
            <a:r>
              <a:rPr lang="pl-PL" dirty="0" smtClean="0"/>
              <a:t>: 1 – 3 </a:t>
            </a:r>
          </a:p>
          <a:p>
            <a:r>
              <a:rPr lang="pl-PL" b="1" dirty="0" smtClean="0"/>
              <a:t>Ustawienia:</a:t>
            </a:r>
            <a:r>
              <a:rPr lang="pl-PL" dirty="0" smtClean="0"/>
              <a:t> pole podzielone na dwie części i utworzyć dwie drużyny. Każdy gracz otrzymuje piłkę. Każda drużyna zajmuje jedno pole.</a:t>
            </a:r>
          </a:p>
          <a:p>
            <a:r>
              <a:rPr lang="pl-PL" b="1" dirty="0" smtClean="0"/>
              <a:t>Przebieg:</a:t>
            </a:r>
            <a:r>
              <a:rPr lang="pl-PL" dirty="0" smtClean="0"/>
              <a:t> na sygnał nauczyciela każdy gracz rzuca piłkę na pole przeciwnika. Celem gry jest opróżnienie własnego pola z piłek. Na sygnał zatrzymania nauczyciela gracze liczą piłki pozostawione na polach. Wygrywa drużyna z mniejszą ilością piłek w swoim polu.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20170929_11063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2904132"/>
            <a:ext cx="4456113" cy="334208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ymbol zastępczy zawartości 5" descr="20170929_110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502" y="2587611"/>
            <a:ext cx="4455622" cy="334171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4 ZABAWA</a:t>
            </a:r>
            <a:b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RACCOGLIERE GLI ATTREZZI /  COLLECTING THINGS/ ZBIERANIE PRZYBORÓW</a:t>
            </a:r>
            <a:endParaRPr lang="it-IT" sz="2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Podtytu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pl-PL" dirty="0" smtClean="0"/>
          </a:p>
          <a:p>
            <a:r>
              <a:rPr lang="pl-PL" b="1" dirty="0" smtClean="0"/>
              <a:t>Miejsce:</a:t>
            </a:r>
            <a:r>
              <a:rPr lang="pl-PL" dirty="0" smtClean="0"/>
              <a:t> sala gimnastyczna</a:t>
            </a:r>
          </a:p>
          <a:p>
            <a:r>
              <a:rPr lang="pl-PL" b="1" dirty="0" smtClean="0"/>
              <a:t>Przybory</a:t>
            </a:r>
            <a:r>
              <a:rPr lang="pl-PL" dirty="0" smtClean="0"/>
              <a:t>: hula – </a:t>
            </a:r>
            <a:r>
              <a:rPr lang="pl-PL" dirty="0" err="1" smtClean="0"/>
              <a:t>hopy</a:t>
            </a:r>
            <a:r>
              <a:rPr lang="pl-PL" dirty="0" smtClean="0"/>
              <a:t>, piłki siatkowe</a:t>
            </a:r>
          </a:p>
          <a:p>
            <a:r>
              <a:rPr lang="pl-PL" b="1" dirty="0" smtClean="0"/>
              <a:t>Klasa:</a:t>
            </a:r>
            <a:r>
              <a:rPr lang="pl-PL" dirty="0" smtClean="0"/>
              <a:t> 1 - 3</a:t>
            </a:r>
          </a:p>
          <a:p>
            <a:r>
              <a:rPr lang="pl-PL" b="1" dirty="0" smtClean="0"/>
              <a:t>Ustawienie</a:t>
            </a:r>
            <a:r>
              <a:rPr lang="pl-PL" dirty="0" smtClean="0"/>
              <a:t>: dzieci w równych drużynach ustawiają się w rogach sali. Na podłodze leżą hula – hop. Na środku sali ustawione są piłki z gąbki</a:t>
            </a:r>
          </a:p>
          <a:p>
            <a:r>
              <a:rPr lang="pl-PL" b="1" dirty="0" smtClean="0"/>
              <a:t>Przebieg:</a:t>
            </a:r>
            <a:r>
              <a:rPr lang="pl-PL" dirty="0" smtClean="0"/>
              <a:t> na sygnał nauczyciela dzieci biegną, zabierają po jednej piłce i wracają z nią kładąc ją do hula – hop nie burząc konstrukcji. Wygrywa zespół, który zebrał więcej piłek.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zdjęcie 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238341"/>
            <a:ext cx="4456113" cy="267366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2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5 ZABAWA</a:t>
            </a:r>
            <a:b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GIOCO DEI CONTRARI,, / ,, GAME OF OPPOSITES,, / ,,GRA PRZECIWIEŃSTW</a:t>
            </a:r>
            <a:r>
              <a:rPr lang="pl-PL" dirty="0" smtClean="0"/>
              <a:t/>
            </a:r>
            <a:br>
              <a:rPr lang="pl-PL" dirty="0" smtClean="0"/>
            </a:br>
            <a:endParaRPr lang="it-IT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Podtytu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b="1" dirty="0" smtClean="0"/>
              <a:t>Miejsce: </a:t>
            </a:r>
            <a:r>
              <a:rPr lang="pl-PL" dirty="0" smtClean="0"/>
              <a:t>sala gimnastyczna</a:t>
            </a:r>
          </a:p>
          <a:p>
            <a:r>
              <a:rPr lang="pl-PL" b="1" dirty="0" smtClean="0"/>
              <a:t>Przybory: -</a:t>
            </a:r>
            <a:endParaRPr lang="pl-PL" dirty="0" smtClean="0"/>
          </a:p>
          <a:p>
            <a:r>
              <a:rPr lang="pl-PL" b="1" dirty="0" smtClean="0"/>
              <a:t>Klasa: </a:t>
            </a:r>
            <a:r>
              <a:rPr lang="pl-PL" dirty="0" smtClean="0"/>
              <a:t>1 – 3</a:t>
            </a:r>
          </a:p>
          <a:p>
            <a:r>
              <a:rPr lang="pl-PL" b="1" dirty="0" smtClean="0"/>
              <a:t>Ustawienie: </a:t>
            </a:r>
            <a:r>
              <a:rPr lang="pl-PL" dirty="0" smtClean="0"/>
              <a:t>dzieci w rozsypce</a:t>
            </a:r>
            <a:r>
              <a:rPr lang="pl-PL" b="1" dirty="0" smtClean="0"/>
              <a:t> z</a:t>
            </a:r>
            <a:r>
              <a:rPr lang="pl-PL" dirty="0" smtClean="0"/>
              <a:t>aproszone do naśladowania przeciwieństw i wyrażenia swoich emocji z tym związanych</a:t>
            </a:r>
          </a:p>
          <a:p>
            <a:r>
              <a:rPr lang="pl-PL" b="1" dirty="0" smtClean="0"/>
              <a:t>Przebieg</a:t>
            </a:r>
            <a:r>
              <a:rPr lang="pl-PL" dirty="0" smtClean="0"/>
              <a:t>: imitacja ruchowa według poleceń nauczyciela </a:t>
            </a:r>
          </a:p>
          <a:p>
            <a:endParaRPr lang="pl-PL" dirty="0" smtClean="0"/>
          </a:p>
          <a:p>
            <a:r>
              <a:rPr lang="pl-PL" dirty="0" smtClean="0"/>
              <a:t>- spacerowanie w piękny, ciepły, słoneczny dzień i zimny dzień zimy, z lodem, śniegiem, w terenie</a:t>
            </a:r>
          </a:p>
          <a:p>
            <a:r>
              <a:rPr lang="pl-PL" dirty="0" smtClean="0"/>
              <a:t>śliskim....</a:t>
            </a:r>
          </a:p>
          <a:p>
            <a:r>
              <a:rPr lang="pl-PL" dirty="0" smtClean="0"/>
              <a:t>- wczesny ranek, nie chce mi się wstawać i wstaję wcześnie , gotowy do zagrania super meczu</a:t>
            </a:r>
          </a:p>
          <a:p>
            <a:r>
              <a:rPr lang="pl-PL" dirty="0" smtClean="0"/>
              <a:t>- poruszam się w dzień bardzo słoneczny i nocą, bez żadnego oświetlenia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Nauczyciel obserwuje i stymuluje ekspresje dzieci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P116049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715794" y="2397125"/>
            <a:ext cx="3267075" cy="43561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KONKURSY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4294967295"/>
          </p:nvPr>
        </p:nvSpPr>
        <p:spPr>
          <a:xfrm>
            <a:off x="5162550" y="1944688"/>
            <a:ext cx="4918075" cy="5499100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Przeprowadzone zostały konkursy między klasami z wykorzystaniem nowych gier i zabaw oraz nowego sprzętu sportowego.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504001" y="228600"/>
            <a:ext cx="9072000" cy="136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3200" spc="-1" dirty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TextShape 2"/>
          <p:cNvSpPr txBox="1"/>
          <p:nvPr/>
        </p:nvSpPr>
        <p:spPr>
          <a:xfrm>
            <a:off x="504001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6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Wnioski ze zrealizowanych  mobilności zagranicznych zgodne z założeniami </a:t>
            </a:r>
            <a:br>
              <a:rPr lang="pl-PL" sz="28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Europejskiego Planu Rozwoju Szkoły</a:t>
            </a:r>
            <a:br>
              <a:rPr lang="pl-PL" sz="28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</a:br>
            <a:endParaRPr lang="it-IT" sz="2800" dirty="0"/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1. Podniesienie poziomu jakości pracy organizacji </a:t>
            </a:r>
          </a:p>
          <a:p>
            <a:r>
              <a:rPr lang="pl-PL" sz="2000" b="1" u="sng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zwiększenie lekcji wychowania fizycznego na pływalni</a:t>
            </a:r>
          </a:p>
          <a:p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ujęcie w planach powiększenie infrastruktury sportowej w naszej </a:t>
            </a:r>
          </a:p>
          <a:p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wprowadzenie nauczyciela wspomagającego na lekcjach wychowania fizycznego w klasach z dziećmi z dysfunkcjami</a:t>
            </a:r>
          </a:p>
          <a:p>
            <a:endParaRPr lang="pl-PL" sz="20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2. Otwarcie się kadry szkoły na nowe metody pracy i pomysły w obszarze wychowania fizycznego </a:t>
            </a:r>
          </a:p>
          <a:p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wprowadzenie większej ilości zabaw ruchowych i gier jako elementu budującego poczucie własnej wartości bez względu na posiadane umiejętności czy rodzaj dysfunkcji </a:t>
            </a:r>
          </a:p>
          <a:p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u="sng" dirty="0" smtClean="0"/>
              <a:t>,,PALLA SEDUTA,, / SITTING BALL,, /</a:t>
            </a:r>
            <a:r>
              <a:rPr lang="en-US" b="1" u="sng" dirty="0" smtClean="0"/>
              <a:t> </a:t>
            </a:r>
            <a:r>
              <a:rPr lang="pl-PL" b="1" u="sng" dirty="0" smtClean="0"/>
              <a:t>,,SIEDZĄCA PIŁKA,, - Jola</a:t>
            </a:r>
            <a:endParaRPr lang="it-IT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b="1" dirty="0" smtClean="0"/>
              <a:t>Miejsce: </a:t>
            </a:r>
            <a:r>
              <a:rPr lang="pl-PL" dirty="0" smtClean="0"/>
              <a:t>sala gimnastyczna</a:t>
            </a:r>
          </a:p>
          <a:p>
            <a:r>
              <a:rPr lang="pl-PL" b="1" dirty="0" smtClean="0"/>
              <a:t>Przybory</a:t>
            </a:r>
            <a:r>
              <a:rPr lang="pl-PL" dirty="0" smtClean="0"/>
              <a:t>: piłki z gąbki</a:t>
            </a:r>
          </a:p>
          <a:p>
            <a:r>
              <a:rPr lang="pl-PL" b="1" dirty="0" smtClean="0"/>
              <a:t>Klasa: </a:t>
            </a:r>
            <a:r>
              <a:rPr lang="pl-PL" dirty="0" smtClean="0"/>
              <a:t>1 </a:t>
            </a:r>
            <a:r>
              <a:rPr lang="pl-PL" b="1" dirty="0" smtClean="0"/>
              <a:t>- </a:t>
            </a:r>
            <a:r>
              <a:rPr lang="pl-PL" dirty="0" smtClean="0"/>
              <a:t>3 - przynajmniej 15 graczy</a:t>
            </a:r>
          </a:p>
          <a:p>
            <a:r>
              <a:rPr lang="pl-PL" b="1" dirty="0" smtClean="0"/>
              <a:t>Ustawienia:</a:t>
            </a:r>
            <a:r>
              <a:rPr lang="pl-PL" dirty="0" smtClean="0"/>
              <a:t> wyznaczone pola gry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b="1" dirty="0" smtClean="0"/>
              <a:t>Przebieg:</a:t>
            </a:r>
            <a:r>
              <a:rPr lang="pl-PL" dirty="0" smtClean="0"/>
              <a:t> gracze są ustawieni w dowolnym miejscu na ustalonym polu. Należy dotknąć piłką jak największą ilość graczy, aż wszyscy będą siedzieć. </a:t>
            </a:r>
          </a:p>
          <a:p>
            <a:r>
              <a:rPr lang="pl-PL" dirty="0" smtClean="0"/>
              <a:t>Piłka zostaje rzucona w powietrze: kto ją złapie, może trafiać w przeciwnika, kto zostanie dotknięty piłką siada. Ważne jest złapanie piłki w locie. Nie można biegać z piłką, można tylko zrobić 5 kroków z piłką zanim odda się rzut. Aby uwolnić się z pozycji siedzącej gracz musi złapać piłkę na siedząco.</a:t>
            </a:r>
          </a:p>
          <a:p>
            <a:r>
              <a:rPr lang="pl-PL" dirty="0" smtClean="0"/>
              <a:t>Gracz stojący, który poda piłkę specjalnie graczowi siedzącemu, wyzwala </a:t>
            </a:r>
            <a:r>
              <a:rPr lang="pl-PL" dirty="0" err="1" smtClean="0"/>
              <a:t>go,ale</a:t>
            </a:r>
            <a:r>
              <a:rPr lang="pl-PL" dirty="0" smtClean="0"/>
              <a:t> sam siada.</a:t>
            </a:r>
          </a:p>
          <a:p>
            <a:r>
              <a:rPr lang="pl-PL" b="1" dirty="0" smtClean="0"/>
              <a:t>Cel:</a:t>
            </a:r>
            <a:r>
              <a:rPr lang="pl-PL" dirty="0" smtClean="0"/>
              <a:t> ,, usadzenie,, wszystkich graczy z drużyny przeciwnej co daje zwycięstwo. 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20170922_09322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21893"/>
            <a:ext cx="4456113" cy="25065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u="sng" dirty="0" smtClean="0">
                <a:latin typeface="Times New Roman" pitchFamily="18" charset="0"/>
                <a:cs typeface="Times New Roman" pitchFamily="18" charset="0"/>
              </a:rPr>
              <a:t>,, CACCIA ALL'ORSO,, / ,, BEAR HUTING,, / ,,POLOWANIE NA NIEDŹWIEDZIA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 smtClean="0"/>
              <a:t>Miejsce:</a:t>
            </a:r>
            <a:r>
              <a:rPr lang="pl-PL" dirty="0" smtClean="0"/>
              <a:t> sala gimnastyczna</a:t>
            </a:r>
          </a:p>
          <a:p>
            <a:r>
              <a:rPr lang="pl-PL" b="1" dirty="0" smtClean="0"/>
              <a:t>Przybory:</a:t>
            </a:r>
            <a:r>
              <a:rPr lang="pl-PL" dirty="0" smtClean="0"/>
              <a:t> piłka koszykowa oraz piłki z gąbki</a:t>
            </a:r>
          </a:p>
          <a:p>
            <a:r>
              <a:rPr lang="pl-PL" b="1" dirty="0" smtClean="0"/>
              <a:t>Klasa:</a:t>
            </a:r>
            <a:r>
              <a:rPr lang="pl-PL" dirty="0" smtClean="0"/>
              <a:t> 1 - 3, graczy od 6 do 30</a:t>
            </a:r>
          </a:p>
          <a:p>
            <a:r>
              <a:rPr lang="pl-PL" b="1" dirty="0" smtClean="0"/>
              <a:t>Ustawienia:</a:t>
            </a:r>
            <a:r>
              <a:rPr lang="pl-PL" dirty="0" smtClean="0"/>
              <a:t> uczniowie podzieleni na dwa zespoły. Pole podzielone na trzy części. Część środkowa największa ,gdzie znajduje się niedźwiedź ( piłka koszykowa) i dwie małe części, gdzie znajduje się gracze z piłkami z gąbki .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b="1" dirty="0" smtClean="0"/>
              <a:t>Przebieg: uczniowie próbują piłkami z gąbki ( tylko !!!!! , nie można używać rąk ani nóg) przesunąć niedźwiedzia ( piłkę koszykową) na stronę przeciwnika. Wygrywa drużyna, która jako pierwsza przesunie piłkę koszykowa na pole przeciwnika. 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20170922_09324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21893"/>
            <a:ext cx="4456113" cy="25065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 innowacja </a:t>
            </a:r>
            <a:b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Zabawy ruchowe – klasa 4 - 5 – motoryczność ekspresyjna</a:t>
            </a:r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it-IT" dirty="0"/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klasach 4 – 5 wprowadzono gry ze współzawodnictwem oraz zabawy ruchowe cieszące się dużym powodzeniem.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Wykorzystano także nowo zakupiony sprzęt sportowy.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ZABAWA</a:t>
            </a:r>
            <a:b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SIAMO TUTTI CONGELATI DENTRO L'IGLOO,, / ,, WE ALL ARE FROZEN INSIDE THE IGLOO,, / ,, WSZYSCY JESTEŚMY ZAMROŻENI WEWNĄTRZ IGLOO</a:t>
            </a:r>
            <a:r>
              <a:rPr lang="pl-PL" dirty="0" smtClean="0"/>
              <a:t/>
            </a:r>
            <a:br>
              <a:rPr lang="pl-PL" dirty="0" smtClean="0"/>
            </a:br>
            <a:endParaRPr lang="it-IT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Podtytu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pl-PL" dirty="0" smtClean="0"/>
          </a:p>
          <a:p>
            <a:r>
              <a:rPr lang="pl-PL" sz="4900" b="1" dirty="0" smtClean="0">
                <a:latin typeface="Times New Roman" pitchFamily="18" charset="0"/>
                <a:cs typeface="Times New Roman" pitchFamily="18" charset="0"/>
              </a:rPr>
              <a:t>Miejsce: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sala gimnastyczna</a:t>
            </a:r>
          </a:p>
          <a:p>
            <a:r>
              <a:rPr lang="pl-PL" sz="4900" b="1" dirty="0" smtClean="0">
                <a:latin typeface="Times New Roman" pitchFamily="18" charset="0"/>
                <a:cs typeface="Times New Roman" pitchFamily="18" charset="0"/>
              </a:rPr>
              <a:t>Przybory: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r>
              <a:rPr lang="pl-PL" sz="4900" b="1" dirty="0" smtClean="0">
                <a:latin typeface="Times New Roman" pitchFamily="18" charset="0"/>
                <a:cs typeface="Times New Roman" pitchFamily="18" charset="0"/>
              </a:rPr>
              <a:t>Klasa: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4 - 5 </a:t>
            </a:r>
          </a:p>
          <a:p>
            <a:r>
              <a:rPr lang="pl-PL" sz="4900" b="1" dirty="0" smtClean="0">
                <a:latin typeface="Times New Roman" pitchFamily="18" charset="0"/>
                <a:cs typeface="Times New Roman" pitchFamily="18" charset="0"/>
              </a:rPr>
              <a:t>Ustawienia: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dzieci zajmują przestrzeń sali gimnastycznej</a:t>
            </a:r>
          </a:p>
          <a:p>
            <a:endParaRPr lang="pl-PL" sz="4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900" b="1" dirty="0" smtClean="0">
                <a:latin typeface="Times New Roman" pitchFamily="18" charset="0"/>
                <a:cs typeface="Times New Roman" pitchFamily="18" charset="0"/>
              </a:rPr>
              <a:t>Przebieg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: nauczyciel rozpoczyna grę mówiąc:</a:t>
            </a: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- ,, Uwaga, wszyscy znajduje my się w igloo w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Lapponi...jest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bardzo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zimno....brrrrrr....co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zrobimy, żeby coś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zjeść.....spać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....?,,</a:t>
            </a: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900" dirty="0" smtClean="0">
                <a:latin typeface="Times New Roman" pitchFamily="18" charset="0"/>
                <a:cs typeface="Times New Roman" pitchFamily="18" charset="0"/>
              </a:rPr>
            </a:br>
            <a:endParaRPr lang="pl-PL" sz="4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,, drzwi igloo się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otwierają...zaczyna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się trochę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ocieplać....można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wyjść na trochę na zewnątrz: głowa się może ruszyć, ręce i ramiona są bardziej wolne, nogi są miękkie i można się poruszyć,,</a:t>
            </a: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,,można nawet spotkać znajomych, pozdrowić ich,,,</a:t>
            </a: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,, jak możemy pozdrowić znajomych?,,</a:t>
            </a: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,,znacie sposoby?,,</a:t>
            </a:r>
          </a:p>
          <a:p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,,zaczyna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marznąć....wracamy</a:t>
            </a:r>
            <a:r>
              <a:rPr lang="pl-PL" sz="49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pl-PL" sz="4900" dirty="0" err="1" smtClean="0">
                <a:latin typeface="Times New Roman" pitchFamily="18" charset="0"/>
                <a:cs typeface="Times New Roman" pitchFamily="18" charset="0"/>
              </a:rPr>
              <a:t>iglooo</a:t>
            </a:r>
            <a:endParaRPr lang="pl-PL" sz="4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IMG_20170926_08091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21893"/>
            <a:ext cx="4456113" cy="25065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IMG_20170926_0811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322340"/>
            <a:ext cx="4454525" cy="250567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IMG_20170926_0808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3321893"/>
            <a:ext cx="4456113" cy="25065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Podtytu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6400" u="sng" dirty="0" smtClean="0"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pl-PL" sz="6400" b="1" u="sng" dirty="0" smtClean="0">
                <a:latin typeface="Times New Roman" pitchFamily="18" charset="0"/>
                <a:cs typeface="Times New Roman" pitchFamily="18" charset="0"/>
              </a:rPr>
              <a:t>RUBA BANDIERA DEGLI ANIMALI,, / ,, CAPTURING THE ANIMAL FLAG,, / ,,PRZECHWYCENIE FLAGI ZWIERZĄT,, </a:t>
            </a:r>
            <a:endParaRPr lang="pl-PL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400" b="1" dirty="0" smtClean="0">
                <a:latin typeface="Times New Roman" pitchFamily="18" charset="0"/>
                <a:cs typeface="Times New Roman" pitchFamily="18" charset="0"/>
              </a:rPr>
              <a:t>Miejsce:</a:t>
            </a:r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> sala gimnastyczna</a:t>
            </a:r>
          </a:p>
          <a:p>
            <a:r>
              <a:rPr lang="pl-PL" sz="6400" b="1" dirty="0" smtClean="0">
                <a:latin typeface="Times New Roman" pitchFamily="18" charset="0"/>
                <a:cs typeface="Times New Roman" pitchFamily="18" charset="0"/>
              </a:rPr>
              <a:t>Przybory: </a:t>
            </a:r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>piłki z gąbki</a:t>
            </a:r>
          </a:p>
          <a:p>
            <a:r>
              <a:rPr lang="pl-PL" sz="6400" b="1" dirty="0" smtClean="0">
                <a:latin typeface="Times New Roman" pitchFamily="18" charset="0"/>
                <a:cs typeface="Times New Roman" pitchFamily="18" charset="0"/>
              </a:rPr>
              <a:t>Klasa: 4 -5</a:t>
            </a:r>
            <a:endParaRPr lang="pl-PL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400" b="1" dirty="0" smtClean="0">
                <a:latin typeface="Times New Roman" pitchFamily="18" charset="0"/>
                <a:cs typeface="Times New Roman" pitchFamily="18" charset="0"/>
              </a:rPr>
              <a:t>Ustawienia: </a:t>
            </a:r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>dzieci podzielone na dwie drużyny, ustawione w dwóch rzędach. Każdy gracz ma kolejny numer i nazwę zwierzęcia. </a:t>
            </a:r>
          </a:p>
          <a:p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>Numery muszą korespondować i ilością graczy. </a:t>
            </a:r>
          </a:p>
          <a:p>
            <a:r>
              <a:rPr lang="pl-PL" sz="6400" b="1" dirty="0" smtClean="0">
                <a:latin typeface="Times New Roman" pitchFamily="18" charset="0"/>
                <a:cs typeface="Times New Roman" pitchFamily="18" charset="0"/>
              </a:rPr>
              <a:t>Przebieg: </a:t>
            </a:r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>nauczyciel wywołuje numer i nazwę zwierzęcia. Uczniowie z korespondującym numerem z danej drużyny wybiega po szarfie poruszając się naśladując wywołane zwierze przez nauczyciela. Z piłka z gąbki</a:t>
            </a:r>
          </a:p>
          <a:p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>Cel: dobiegniecie i zabranie flagi, bez dotknięcia przez przeciwnika. Jeśli zdoła drużyna zdobywa punkt.</a:t>
            </a:r>
          </a:p>
          <a:p>
            <a:r>
              <a:rPr lang="pl-PL" sz="6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400" dirty="0" smtClean="0">
                <a:latin typeface="Times New Roman" pitchFamily="18" charset="0"/>
                <a:cs typeface="Times New Roman" pitchFamily="18" charset="0"/>
              </a:rPr>
            </a:br>
            <a:endParaRPr lang="pl-PL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5600" dirty="0" smtClean="0"/>
              <a:t/>
            </a:r>
            <a:br>
              <a:rPr lang="pl-PL" sz="5600" dirty="0" smtClean="0"/>
            </a:br>
            <a:endParaRPr lang="pl-PL" sz="5600" dirty="0" smtClean="0"/>
          </a:p>
          <a:p>
            <a:r>
              <a:rPr lang="pl-PL" sz="5600" dirty="0" smtClean="0"/>
              <a:t/>
            </a:r>
            <a:br>
              <a:rPr lang="pl-PL" sz="5600" dirty="0" smtClean="0"/>
            </a:br>
            <a:endParaRPr lang="pl-PL" sz="5600" dirty="0" smtClean="0"/>
          </a:p>
          <a:p>
            <a:endParaRPr lang="it-IT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20170926_10195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19163"/>
            <a:ext cx="4456113" cy="251202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 innowacja</a:t>
            </a:r>
            <a:b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Nauczanie gier zespołowych poprzez zabawę ,, Bawiąc uczymy się,,</a:t>
            </a:r>
            <a:b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it-IT" sz="2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klasie 6 przeprowadzono nauczanie gry w siatkówkę  w formie zabawowej.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,,Rzucanka siatkarska’’</a:t>
            </a:r>
          </a:p>
          <a:p>
            <a:endParaRPr lang="it-IT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ymbol zastępczy zawartości 4" descr="20171005_102829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19163"/>
            <a:ext cx="4456113" cy="251202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pic>
        <p:nvPicPr>
          <p:cNvPr id="7" name="Symbol zastępczy zawartości 6" descr="20171005_103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4833" y="1763713"/>
            <a:ext cx="8850960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latin typeface="Times New Roman" pitchFamily="18" charset="0"/>
                <a:cs typeface="Times New Roman" pitchFamily="18" charset="0"/>
              </a:rPr>
              <a:t>5 innowacja </a:t>
            </a:r>
            <a:br>
              <a:rPr lang="pl-PL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4 innowacja</a:t>
            </a:r>
            <a:b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Nauczanie pływania od klasy 1 szkoły podstawowej </a:t>
            </a:r>
            <a:r>
              <a:rPr lang="pl-PL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Pływanie wspomaga wszechstronny, harmonijny rozwój organizmu i zapobiega powstawaniu wad postawy</a:t>
            </a:r>
            <a:r>
              <a:rPr lang="pl-PL" dirty="0" smtClean="0"/>
              <a:t>.</a:t>
            </a:r>
          </a:p>
          <a:p>
            <a:endParaRPr lang="it-IT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Symbol zastępczy zawartości 8" descr="20170915_085410 — kop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614833" y="1763713"/>
            <a:ext cx="8850960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3.Rozwój szkoły  we współpracy z partnerami zagranicznymi</a:t>
            </a:r>
          </a:p>
          <a:p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wizyta studyjna w szkole partnerskiej w Mediolanie</a:t>
            </a:r>
          </a:p>
          <a:p>
            <a:endParaRPr lang="pl-PL" sz="20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4. Otwarcie się na języki obce kadry szkolnej</a:t>
            </a:r>
          </a:p>
          <a:p>
            <a:r>
              <a:rPr lang="pl-PL" sz="20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zachęcenie do rozwoju w obszarze języków obcych </a:t>
            </a:r>
          </a:p>
          <a:p>
            <a:endParaRPr lang="pl-PL" sz="20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5. Współtworzenie programów popularyzacji i promocji zdrowego stylu życia</a:t>
            </a:r>
          </a:p>
          <a:p>
            <a:r>
              <a:rPr lang="pl-PL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utworzenie broszury i wykładów o zdrowym stylu z uwzględnieniem zasad poszanowania sfery emocjonalnej dziecka i integralności dziecka z dysfunkcjami oraz ogromnego wpływu nauczania pływania od najmłodszych lat </a:t>
            </a:r>
          </a:p>
          <a:p>
            <a:endParaRPr lang="it-IT" sz="2800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Symbol zastępczy zawartości 10" descr="image-0-02-05-d71b57ca7714f13e461f733ccb2749c06da8176c5f4149f276977f4a9829f9b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5191" y="1763713"/>
            <a:ext cx="8870244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Nauczanie pływania od klasy pierwszej</a:t>
            </a:r>
            <a:endParaRPr lang="it-IT" dirty="0"/>
          </a:p>
        </p:txBody>
      </p:sp>
      <p:pic>
        <p:nvPicPr>
          <p:cNvPr id="7" name="Symbol zastępczy zawartości 6" descr="image-0-02-05-53e6a0cc4d83250c252bbae3c0b42ef2bb5a55aac6c74f75cfc8d1a078b6a61c-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322340"/>
            <a:ext cx="4454525" cy="250567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image-0-02-05-89745dd4dab74dd5adf40e2210aaba08308d1a939ba215df78d4b889ac243f39-V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24178" y="2397125"/>
            <a:ext cx="2450306" cy="43561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image-0-02-05-e39d2557cfd0185a729051b3a3a1a69b7ad0f7680173cc6ad524442b56a95821-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05347" y="2397125"/>
            <a:ext cx="2450306" cy="435610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image-0-02-05-3a703f4a5441aa4e4725d5196779446def4805fd890b569fd22c67da67ef55c6-V (1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3321893"/>
            <a:ext cx="4456113" cy="25065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Nauczanie elementów ratownictwa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20170927_114029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20152"/>
            <a:ext cx="4456113" cy="251004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20170927_1140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320600"/>
            <a:ext cx="4454525" cy="250915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150650667209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06231" y="3479800"/>
            <a:ext cx="3886200" cy="2190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6 innowacja</a:t>
            </a:r>
            <a:b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Opracowanie i wydanie broszury ,,Zdrowy styl życia z uwzględnieniem sfery emocjonalnej  oraz integralności dziecka z dysfunkcjami’’</a:t>
            </a:r>
            <a:endParaRPr lang="it-IT" sz="2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 smtClean="0"/>
              <a:t>Opracowanie broszury pod tytułem ,,Zdrowy styl życia z uwzględnieniem zasad poszanowania sfery emocjonalnej dziecka oraz integralności dziecka z dysfunkcjami''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b="1" dirty="0" smtClean="0"/>
              <a:t> Na podstawie doświadczenia obserwacji lekcji wychowania fizycznego chcielibyśmy promować zajęcia z wychowania fizycznego uatrakcyjniając je przez zabawy i nowe pomysły ćwiczeń na pływalni oraz upowszechnić podstawowe wskazówki dotyczące zdrowego stylu życia z uwzględnieniem sfery emocjonalnej oraz integralności dziecka z dysfunkcjami. 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it-IT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pic>
        <p:nvPicPr>
          <p:cNvPr id="5" name="Symbol zastępczy zawartości 4" descr="20171001_170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5191" y="1763713"/>
            <a:ext cx="8870244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6 innowacja – cykl wykładów dotyczący teorii wychowania fizycznego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pl-PL" b="1" i="1" dirty="0" smtClean="0"/>
          </a:p>
          <a:p>
            <a:endParaRPr lang="pl-PL" b="1" i="1" dirty="0" smtClean="0"/>
          </a:p>
          <a:p>
            <a:r>
              <a:rPr lang="pl-PL" sz="8000" dirty="0" smtClean="0">
                <a:latin typeface="Times New Roman" pitchFamily="18" charset="0"/>
                <a:cs typeface="Times New Roman" pitchFamily="18" charset="0"/>
              </a:rPr>
              <a:t>Promocję codziennej aktywności fizycznej wśród dzieci wspieramy programem składającym się z  wykładów z teorii wychowania fizycznego dotyczących  dwóch aspektów:</a:t>
            </a:r>
          </a:p>
          <a:p>
            <a:endParaRPr lang="pl-PL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b="1" dirty="0" smtClean="0">
                <a:latin typeface="Times New Roman" pitchFamily="18" charset="0"/>
                <a:cs typeface="Times New Roman" pitchFamily="18" charset="0"/>
              </a:rPr>
              <a:t>I.  Wpływ zabawy  w nauczaniu na lekcjach wychowania fizycznego</a:t>
            </a:r>
          </a:p>
          <a:p>
            <a:r>
              <a:rPr lang="pl-PL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8000" i="1" dirty="0" smtClean="0">
                <a:latin typeface="Times New Roman" pitchFamily="18" charset="0"/>
                <a:cs typeface="Times New Roman" pitchFamily="18" charset="0"/>
              </a:rPr>
              <a:t>1.)  Gry i zabawy 1 – 3 – rozwój ekspresji psychofizycznej</a:t>
            </a:r>
          </a:p>
          <a:p>
            <a:endParaRPr lang="pl-PL" sz="8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i="1" dirty="0" smtClean="0">
                <a:latin typeface="Times New Roman" pitchFamily="18" charset="0"/>
                <a:cs typeface="Times New Roman" pitchFamily="18" charset="0"/>
              </a:rPr>
              <a:t> 2.)  Gry i zabawy 4 -5 – pozytywny wpływ na rozwój motoryczności dziecka</a:t>
            </a:r>
          </a:p>
          <a:p>
            <a:endParaRPr lang="pl-PL" sz="8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i="1" dirty="0" smtClean="0">
                <a:latin typeface="Times New Roman" pitchFamily="18" charset="0"/>
                <a:cs typeface="Times New Roman" pitchFamily="18" charset="0"/>
              </a:rPr>
              <a:t>3.)  Zabawowe nauczanie gier zespołowych – ,,Rzucanka siatkarska’’- Bawiąc uczymy się.</a:t>
            </a:r>
          </a:p>
          <a:p>
            <a:endParaRPr lang="pl-PL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b="1" dirty="0" smtClean="0">
                <a:latin typeface="Times New Roman" pitchFamily="18" charset="0"/>
                <a:cs typeface="Times New Roman" pitchFamily="18" charset="0"/>
              </a:rPr>
              <a:t>II. Nauczanie pływania od klasy 1 szkoły podstawowej jako wszechstronny, harmonijny rozwój organizmu i zapobieganie powstawaniu wad postawy.</a:t>
            </a:r>
          </a:p>
          <a:p>
            <a:r>
              <a:rPr lang="pl-PL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8000" dirty="0" smtClean="0">
                <a:latin typeface="Times New Roman" pitchFamily="18" charset="0"/>
                <a:cs typeface="Times New Roman" pitchFamily="18" charset="0"/>
              </a:rPr>
            </a:br>
            <a:endParaRPr lang="pl-PL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200" dirty="0" smtClean="0"/>
              <a:t/>
            </a:r>
            <a:br>
              <a:rPr lang="pl-PL" sz="6200" dirty="0" smtClean="0"/>
            </a:br>
            <a:endParaRPr lang="pl-PL" sz="6200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 Wpływ zabawy  w nauczaniu na lekcjach wychowania fizycznego</a:t>
            </a:r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pl-PL" sz="3600" dirty="0" smtClean="0"/>
          </a:p>
          <a:p>
            <a:endParaRPr lang="pl-PL" sz="8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1.)  Gry i zabawy 1 – 3 – rozwój ekspresji psychofizycznej</a:t>
            </a:r>
          </a:p>
          <a:p>
            <a:endParaRPr lang="pl-PL" sz="8000" b="1" i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b="1" dirty="0" smtClean="0">
                <a:latin typeface="Times New Roman" pitchFamily="18" charset="0"/>
                <a:cs typeface="Times New Roman" pitchFamily="18" charset="0"/>
              </a:rPr>
              <a:t>Zabawy i gry ruchowe są bardzo lubianą przez dzieci formą zajęć ruchowych. </a:t>
            </a:r>
          </a:p>
          <a:p>
            <a:r>
              <a:rPr lang="pl-PL" sz="8000" b="1" dirty="0" smtClean="0">
                <a:latin typeface="Times New Roman" pitchFamily="18" charset="0"/>
                <a:cs typeface="Times New Roman" pitchFamily="18" charset="0"/>
              </a:rPr>
              <a:t>Wynika to z ich różnorodności, swobody działania, prostoty ruchów, możliwości wyboru rozwiązań i sprawdzenia się z rówieśnikami. </a:t>
            </a:r>
          </a:p>
          <a:p>
            <a:r>
              <a:rPr lang="pl-PL" sz="8000" b="1" dirty="0" smtClean="0">
                <a:latin typeface="Times New Roman" pitchFamily="18" charset="0"/>
                <a:cs typeface="Times New Roman" pitchFamily="18" charset="0"/>
              </a:rPr>
              <a:t>Zabawy i gry ruchowe są atrakcyjną formą ćwiczeń dla wszystkich grup wiekowych. Zwłaszcza dla dzieci w wieku przedszkolnym i młodszym wieku szkolnym powinny one być podstawowym środkiem realizacji zadań wychowania fizycznego. </a:t>
            </a:r>
          </a:p>
          <a:p>
            <a:r>
              <a:rPr lang="pl-PL" sz="80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Podczas aktywności fizycznej na sali gimnastycznej daje się  dzieciom możliwość rozwoju relacji socjalnych</a:t>
            </a:r>
            <a:endParaRPr lang="pl-PL" sz="80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80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Z lekcji każdy uczeń powinien wyjść z uczuciem pozytywnym i usatysfakcjonowany i bez poczucia odrzucenia, że jest gorszy bez względu na umiejętności jakie posiada czy dysfunkcję. </a:t>
            </a:r>
            <a:endParaRPr lang="pl-PL" sz="80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endParaRPr lang="pl-PL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2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Aby osiągnąć taki cel zapewnia się:</a:t>
            </a:r>
          </a:p>
          <a:p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tworzenie pozytywnego klimatu</a:t>
            </a:r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stymulowanie motywacji przez wzbudzenie ciekawości i entuzjazmu do tego w co się będą bawić</a:t>
            </a:r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wybieranie zabaw ulubionych przez dzieci, animowanie przebiegu zabawy głosem</a:t>
            </a:r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zachęcanie i nagradzanie przez przewidywanie progresu, podkreślanie bardziej ilości włożonego wysiłku niż popełnionych błędów, bez oczekiwania żeby zachowania i gesty były perfekcyjne</a:t>
            </a:r>
          </a:p>
          <a:p>
            <a:r>
              <a:rPr lang="pl-PL" sz="22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zwracanie się do uczniów  z uwagą  niezależnie od sprawności</a:t>
            </a:r>
            <a:endParaRPr lang="pl-PL" sz="22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sz="36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pl-PL" sz="3600" spc="-1" dirty="0" smtClean="0">
              <a:solidFill>
                <a:schemeClr val="accent3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l-PL" sz="2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6. Poznanie nowych metod kształcenia w Europie </a:t>
            </a:r>
          </a:p>
          <a:p>
            <a:r>
              <a:rPr lang="pl-PL" sz="24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wdrażanie metod kształcenia nastawionych na zachęcanie i nagradzanie przez przewidywanie progresu</a:t>
            </a:r>
          </a:p>
          <a:p>
            <a:r>
              <a:rPr lang="pl-PL" sz="24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podkreślanie bardziej ilości włożonego wysiłku niż popełnionych błędów, bez oczekiwania że zachowania i gesty będą perfekcyjne</a:t>
            </a:r>
          </a:p>
          <a:p>
            <a:r>
              <a:rPr lang="pl-PL" sz="24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wyzwalanie spontaniczności i entuzjazmu u dziecka</a:t>
            </a:r>
          </a:p>
          <a:p>
            <a:endParaRPr lang="pl-PL" sz="24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7. Nawiązywanie kontaktów zawodowych i wymiana doświadczeń na arenie międzynarodowej</a:t>
            </a:r>
          </a:p>
          <a:p>
            <a:r>
              <a:rPr lang="pl-PL" sz="24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nawiązanie kontaktów  podczas wizyty oraz na platformie  </a:t>
            </a:r>
            <a:r>
              <a:rPr lang="pl-PL" sz="24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eTwinning</a:t>
            </a:r>
            <a:r>
              <a:rPr lang="pl-PL" sz="24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i wymiana doświadczeń zawodowych</a:t>
            </a: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Korzyści wynikające z stosowania gier i zabaw</a:t>
            </a:r>
          </a:p>
          <a:p>
            <a:pPr>
              <a:buNone/>
            </a:pPr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Stymulują psychikę i umysł bawiącego się ucznia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Sprzyjają odprężeniu i czynnemu wypoczynkowi.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Uczą spostrzegać zjawiska i przedmioty we wszystkich wzajemnych powiązaniach.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Rozwijają pamięć i wyobraźnię.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Dostarczają wielu nowych wrażeń i wiadomości o otoczeniu.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Uczą spostrzegawczości  i logicznego myślenia.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Wszechstronnie wpływają na rozwój woli dziecka, doskonalą takie cechy, jak: samodzielność, śmiałość, pomysłowość, dokładność, opanowanie, zdyscyplinowanie.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Uczą  współodpowiedzialności</a:t>
            </a:r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sz="2800" b="1" i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AutoNum type="arabicPeriod" startAt="2"/>
            </a:pPr>
            <a:r>
              <a:rPr lang="pl-PL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Gry i zabawy 4 -5 – pozytywny wpływ na rozwój motoryczności dziecka</a:t>
            </a:r>
          </a:p>
          <a:p>
            <a:pPr marL="457200" indent="-457200">
              <a:buAutoNum type="arabicPeriod" startAt="2"/>
            </a:pPr>
            <a:endParaRPr lang="pl-PL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Gry i zabawy ruchowe maja ogromny wpływ na rozwój motoryczno – ruchowy dzieci.</a:t>
            </a:r>
          </a:p>
          <a:p>
            <a:pPr>
              <a:buNone/>
            </a:pPr>
            <a:endParaRPr lang="pl-PL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Wszechstronnie oddziałują na ustrój, podnosząc jego wydolność oraz   sprawność fizyczną. </a:t>
            </a:r>
          </a:p>
          <a:p>
            <a:pPr marL="457200" indent="-457200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Oddziałują na układ  ruchowy, krążenia, oddechowy.</a:t>
            </a:r>
          </a:p>
          <a:p>
            <a:pPr marL="457200" indent="-457200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Wszechstronnie angażują i wpływają na rozwój wszystkich grup mięśniowych.</a:t>
            </a:r>
          </a:p>
          <a:p>
            <a:pPr marL="457200" indent="-457200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Mają bardzo dobry wpływ na kształtowanie odpowiedniej postawy ciała</a:t>
            </a:r>
          </a:p>
          <a:p>
            <a:pPr marL="457200" indent="-457200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Wpływają na prawidłowy rozwój i funkcjonowanie narządów wewnętrznych.</a:t>
            </a:r>
          </a:p>
          <a:p>
            <a:pPr marL="457200" indent="-457200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Rozwijają wszystkie cechy motoryki: siłę, szybkość, zręczność, wytrzymałość.</a:t>
            </a:r>
          </a:p>
          <a:p>
            <a:pPr marL="457200" indent="-457200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Kształtują również zdolności regenerowania organizmu po wysiłku fizycznym.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Wszechstronnie oddziałują na ustrój, podnosząc jego wydolność oraz sprawność fizyczną. </a:t>
            </a:r>
          </a:p>
          <a:p>
            <a:endParaRPr lang="pl-PL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3.)  Zabawowe nauczanie gier zespołowych – ,,Rzucanka siatkarska’’- Bawiąc uczymy się.</a:t>
            </a:r>
          </a:p>
          <a:p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Podstawy nauczania gier zespołowych powinny być wdrażane w szkole jak najwcześniej. Wpływają one na wszechstronny rozwój fizyczny i psychiczny dziecka. Nauczanie gier zespołowych w klasach najmłodszych nie byłoby możliwe bez wszelakich zabaw (bieżnych, skocznych, rzutnych itd.), wszystkie one bardzo pomagają nauczycielom wychowania fizycznego w nauczaniu gier zespołowych. Można stwierdzić, że nie ma zabawy, której chociażby jeden element nie miałaby odzwierciedlenia  w jakiejkolwiek grze zespołowej. Wiek dziecka charakteryzuje się pewnymi zachowaniami jak konieczność zabawy… co za tym idzie nauczanie gier zespołowych w klasach 1-4 powinno się odbywać za pomocą zabaw. Dziecko podczas zabawy może nieświadomie uczyć się chwytów, rzutów , koordynacji, zwinności itd. Aby wykorzystać te umiejętności w grach zespołowych. Aby móc zabawowo nauczać gier zespołowych muszą być spełnione pewne warunki:</a:t>
            </a:r>
            <a:endParaRPr lang="it-IT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- dyscyplina na lekcji</a:t>
            </a:r>
            <a:endParaRPr lang="it-IT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- właściwe stopień trudności dobrania zabawy do grupy, klasy</a:t>
            </a:r>
            <a:endParaRPr lang="it-IT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- wystarczająca umiejętność współpracy w grupie  w klasie</a:t>
            </a:r>
            <a:endParaRPr lang="it-IT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Zabawy świetnie przygotowują do nauczania gier sportowych- w zabawach nie ma sztywnych ram, reguł, zasad takich jak  w grach zespołowych, a co najważniejsze zabawy tolerują błędy. W zabawowym nauczaniu gier zespołowych jest wiele miejsca przeznaczonego na zabawę a gdy mówimy o grach zespołowych tu ważny jest wynik- co wg mnie nie jest do końca dobre.</a:t>
            </a:r>
          </a:p>
          <a:p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Podsumowując zabawowe nauczanie gier zespołowych jest jak najbardziej potrzebne. Dobrze poprowadzona zabawa daje o wiele więcej niż ćwiczenia w parach, trójkach czy indywidualnie. Zabawy powinny razem z rozwojem dziecka zmieniać się w coraz trudniejsze, bardziej wymagające rozwijające wiele sfer człowieka.   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Nauczanie pływania od klasy 1 szkoły podstawowej jako wszechstronny, harmonijny rozwój organizmu i zapobieganie powstawaniu wad postawy.</a:t>
            </a:r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Od dawna wiadomo, że im szybciej dziecko zaczyna uczęszczać na zajęcia ruchowe, tym lepiej się rozwija. Uważa się, iż dziecko powinno codziennie co najmniej przez godzinę być aktywne ruchowo i dlatego aktywność ruchowa powinna być nieodłącznym elementem naszego życia. Korzyści płynące z ruchu są widoczne w wielu obszarach rozwijającego się młodego organizmu.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Należą do nich: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1.Harmonijny, równomierny rozwój dziecka pod względem intelektualnym i fizycznym.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2. Zwiększenie odporności na infekcje i choroby cywilizacyjne.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3. Zapobieganie otyłości oraz wadom postawy.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4. Kształtowanie charakteru młodego człowieka.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7 innowacja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Nawigowanie na platformie </a:t>
            </a:r>
            <a:r>
              <a:rPr lang="pl-PL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eTwinning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 err="1" smtClean="0"/>
              <a:t>eTwinning</a:t>
            </a:r>
            <a:r>
              <a:rPr lang="pl-PL" b="1" dirty="0" smtClean="0"/>
              <a:t> to europejska społeczność szkolna współpracująca za pośrednictwem nowoczesnego, bezpiecznego portalu </a:t>
            </a:r>
            <a:r>
              <a:rPr lang="pl-PL" b="1" dirty="0" err="1" smtClean="0"/>
              <a:t>społecznościowego</a:t>
            </a:r>
            <a:r>
              <a:rPr lang="pl-PL" b="1" dirty="0" smtClean="0"/>
              <a:t>, który zapewnia swobodną komunikację, wymianę doświadczeń i realizację projektów edukacyjnych.</a:t>
            </a:r>
          </a:p>
          <a:p>
            <a:endParaRPr lang="pl-PL" b="1" dirty="0" smtClean="0"/>
          </a:p>
          <a:p>
            <a:r>
              <a:rPr lang="pl-PL" b="1" dirty="0" smtClean="0"/>
              <a:t> Współpraca w Programie może przybierać różnorodne formy, wykorzystywać zróżnicowane narzędzia wybrane przez partnerów i skupiać się na tematach, które zainteresują uczniów. Łatwo powiązać tematykę projektów z obowiązującą podstawą programową na wszystkich poziomach nauczania i zrealizować je w ramach zajęć szkolnych. </a:t>
            </a:r>
          </a:p>
          <a:p>
            <a:endParaRPr lang="pl-PL" b="1" dirty="0" smtClean="0"/>
          </a:p>
          <a:p>
            <a:r>
              <a:rPr lang="pl-PL" b="1" dirty="0" smtClean="0"/>
              <a:t>Krajowe Biuro </a:t>
            </a:r>
            <a:r>
              <a:rPr lang="pl-PL" b="1" dirty="0" err="1" smtClean="0"/>
              <a:t>eTwinning</a:t>
            </a:r>
            <a:r>
              <a:rPr lang="pl-PL" b="1" dirty="0" smtClean="0"/>
              <a:t> w Polsce zostało powołane przez Komisję Europejską i Ministerstwo Edukacji Narodowej i działa w ramach Fundacji Rozwoju Systemu Edukacji</a:t>
            </a:r>
            <a:r>
              <a:rPr lang="pl-PL" dirty="0" smtClean="0"/>
              <a:t>. 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Symbol zastępczy zawartości 8" descr="IMG_68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3808" y="2339677"/>
            <a:ext cx="4918075" cy="3688556"/>
          </a:xfrm>
        </p:spPr>
      </p:pic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Nauczyciele zapoznali się z platformą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eTwinning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Organizacja pracy na lekcjach wychowania fizycznego z dzieckiem z dysfunkcjami 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 podstawie obserwacji lekcji wychowania fizycznego w szkole partnerskiej widzimy ogromną potrzebę obecności nauczyciela wspomagającego również na lekcjach wychowania fizycznego w klasach 4 – 6 oraz na pływalni !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Na lekcjach wychowania fizycznego w sytuacji ograniczonych niepełnosprawnością możliwości ucznia, szczególnie ważne zadanie staje przed nauczycielem.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Ma on zadbać o możliwie pełne i racjonalne wykorzystanie potencjału rozwojowego dziecka przez odpowiednie dostosowanie treści i sposobów ich przekazywania. Nie ulega wątpliwości, że w sytuacji edukacyjnej wspólnego nauczania dzieci sprawnych i dzieci o zróżnicowanym stopniu i rodzaju niepełnosprawności jest to wyzwanie wymagające kompetentnego, refleksyjnego i odpowiedzialnego działania.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Jeśli nauczyciel pozwoli dziecku na osiąganie sukcesu na miarę jego możliwości, wówczas dziecko ma szansę na rozwój ogólny i edukacyjny.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Zdobyte kompetencje zawodowe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dtytu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Europass</a:t>
            </a:r>
            <a:r>
              <a:rPr lang="pl-PL" dirty="0" smtClean="0"/>
              <a:t> mobilność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Zdobyte kompetencje kluczowe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l-PL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b="1" u="sng" dirty="0" smtClean="0">
                <a:latin typeface="Times New Roman" pitchFamily="18" charset="0"/>
                <a:cs typeface="Times New Roman" pitchFamily="18" charset="0"/>
              </a:rPr>
              <a:t>Język obcy </a:t>
            </a:r>
          </a:p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Rozwijanie sprawności komunikacyjnej  z języka angielskiego</a:t>
            </a:r>
          </a:p>
          <a:p>
            <a:endParaRPr lang="pl-PL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b="1" u="sng" dirty="0" smtClean="0">
                <a:latin typeface="Times New Roman" pitchFamily="18" charset="0"/>
                <a:cs typeface="Times New Roman" pitchFamily="18" charset="0"/>
              </a:rPr>
              <a:t>Technologie informatyczne</a:t>
            </a:r>
          </a:p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Przygotowanie i prezentacja szkoły i miasta Skoczowa</a:t>
            </a:r>
          </a:p>
          <a:p>
            <a:endParaRPr lang="pl-PL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b="1" u="sng" dirty="0" smtClean="0">
                <a:latin typeface="Times New Roman" pitchFamily="18" charset="0"/>
                <a:cs typeface="Times New Roman" pitchFamily="18" charset="0"/>
              </a:rPr>
              <a:t>Strategie kulturowe</a:t>
            </a:r>
          </a:p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Poznanie kultury włoskiej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Zakup sprzętu sportowego w celu  realizacji III etapu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20170619_095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91840" y="2339677"/>
            <a:ext cx="4451465" cy="2506287"/>
          </a:xfrm>
        </p:spPr>
      </p:pic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sz="2000" dirty="0" smtClean="0"/>
          </a:p>
          <a:p>
            <a:endParaRPr lang="pl-PL" sz="2000" dirty="0" smtClean="0"/>
          </a:p>
          <a:p>
            <a:r>
              <a:rPr lang="pl-PL" sz="2000" b="1" dirty="0" smtClean="0"/>
              <a:t>Kolorowe piłki z gąbki</a:t>
            </a:r>
          </a:p>
          <a:p>
            <a:r>
              <a:rPr lang="pl-PL" sz="2000" b="1" dirty="0" smtClean="0"/>
              <a:t>Piłki siatkowe</a:t>
            </a:r>
          </a:p>
          <a:p>
            <a:r>
              <a:rPr lang="pl-PL" sz="2000" b="1" dirty="0" smtClean="0"/>
              <a:t>Płetwy</a:t>
            </a:r>
          </a:p>
          <a:p>
            <a:r>
              <a:rPr lang="pl-PL" sz="2000" b="1" dirty="0" smtClean="0"/>
              <a:t>,,Makarony ‘’</a:t>
            </a:r>
          </a:p>
          <a:p>
            <a:r>
              <a:rPr lang="pl-PL" sz="2000" b="1" dirty="0" smtClean="0"/>
              <a:t>Wisełka pływackie</a:t>
            </a:r>
          </a:p>
          <a:p>
            <a:r>
              <a:rPr lang="pl-PL" sz="2000" b="1" dirty="0" smtClean="0"/>
              <a:t>Przybory do nurkowania</a:t>
            </a:r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Ewaluacja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etap - wdrażanie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pl-PL" b="1" u="sng" dirty="0" smtClean="0"/>
              <a:t>ANKIETA DLA UCZNIÓW (ZAJĘCIA NA PŁYWALNI kl.4)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cap="all" dirty="0" smtClean="0"/>
              <a:t>W przeprowadzonej ankiecie wzięło udział </a:t>
            </a:r>
            <a:r>
              <a:rPr lang="pl-PL" b="1" cap="all" dirty="0" smtClean="0"/>
              <a:t>22</a:t>
            </a:r>
            <a:r>
              <a:rPr lang="pl-PL" cap="all" dirty="0" smtClean="0"/>
              <a:t> uczniów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pierwsze pytanie:</a:t>
            </a:r>
            <a:r>
              <a:rPr lang="pl-PL" dirty="0" smtClean="0"/>
              <a:t> Czy zostałeś poinformowany o nowych przyborach, które można wykorzystać podczas zajęć na pływalni?</a:t>
            </a:r>
          </a:p>
          <a:p>
            <a:r>
              <a:rPr lang="pl-PL" b="1" dirty="0" smtClean="0"/>
              <a:t>tak </a:t>
            </a:r>
            <a:r>
              <a:rPr lang="pl-PL" dirty="0" smtClean="0"/>
              <a:t> odpowiedziało 22 uczniów, to jest 100%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drugie </a:t>
            </a:r>
            <a:r>
              <a:rPr lang="pl-PL" u="sng" dirty="0" err="1" smtClean="0"/>
              <a:t>pytanie:</a:t>
            </a:r>
            <a:r>
              <a:rPr lang="pl-PL" dirty="0" err="1" smtClean="0"/>
              <a:t>Czy</a:t>
            </a:r>
            <a:r>
              <a:rPr lang="pl-PL" dirty="0" smtClean="0"/>
              <a:t> na pływalni chętnie korzystasz z „makaronów” podczas nauki pływania?</a:t>
            </a:r>
          </a:p>
          <a:p>
            <a:r>
              <a:rPr lang="pl-PL" dirty="0" smtClean="0"/>
              <a:t>tak  odpowiedziało 7 uczniów, to jest 32%</a:t>
            </a:r>
            <a:br>
              <a:rPr lang="pl-PL" dirty="0" smtClean="0"/>
            </a:br>
            <a:r>
              <a:rPr lang="pl-PL" dirty="0" smtClean="0"/>
              <a:t>nie odpowiedziało 1 uczniów, to jest 4%</a:t>
            </a:r>
            <a:br>
              <a:rPr lang="pl-PL" dirty="0" smtClean="0"/>
            </a:br>
            <a:r>
              <a:rPr lang="pl-PL" dirty="0" smtClean="0"/>
              <a:t>czasami odpowiedziało 14 uczniów, to jest 64%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trzecie </a:t>
            </a:r>
            <a:r>
              <a:rPr lang="pl-PL" u="sng" dirty="0" err="1" smtClean="0"/>
              <a:t>pytanie:</a:t>
            </a:r>
            <a:r>
              <a:rPr lang="pl-PL" dirty="0" err="1" smtClean="0"/>
              <a:t>Czy</a:t>
            </a:r>
            <a:r>
              <a:rPr lang="pl-PL" dirty="0" smtClean="0"/>
              <a:t> wykorzystanie nowych przyborów uatrakcyjnia przebieg zajęć na pływalni?</a:t>
            </a:r>
          </a:p>
          <a:p>
            <a:r>
              <a:rPr lang="pl-PL" dirty="0" smtClean="0"/>
              <a:t>zdecydowanie tak  odpowiedziało 10 uczniów, to jest 46% </a:t>
            </a:r>
            <a:br>
              <a:rPr lang="pl-PL" dirty="0" smtClean="0"/>
            </a:br>
            <a:r>
              <a:rPr lang="pl-PL" dirty="0" smtClean="0"/>
              <a:t>raczej tak  odpowiedziało 11 uczniów, to jest 50% </a:t>
            </a:r>
            <a:br>
              <a:rPr lang="pl-PL" dirty="0" smtClean="0"/>
            </a:br>
            <a:r>
              <a:rPr lang="pl-PL" dirty="0" smtClean="0"/>
              <a:t>raczej nie  odpowiedział 1 </a:t>
            </a:r>
            <a:r>
              <a:rPr lang="pl-PL" dirty="0" err="1" smtClean="0"/>
              <a:t>uczen</a:t>
            </a:r>
            <a:r>
              <a:rPr lang="pl-PL" dirty="0" smtClean="0"/>
              <a:t>, to jest 4%</a:t>
            </a:r>
            <a:br>
              <a:rPr lang="pl-PL" dirty="0" smtClean="0"/>
            </a:br>
            <a:r>
              <a:rPr lang="pl-PL" dirty="0" smtClean="0"/>
              <a:t>zdecydowanie nie nikt nie odpowiedział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czwarte pytanie:</a:t>
            </a:r>
            <a:r>
              <a:rPr lang="pl-PL" dirty="0" smtClean="0"/>
              <a:t> Czy twoim zdaniem korzystanie z przyborów wpływa na szybsze opanowanie umiejętności pływania?</a:t>
            </a:r>
          </a:p>
          <a:p>
            <a:r>
              <a:rPr lang="pl-PL" dirty="0" smtClean="0"/>
              <a:t>zdecydowanie tak  odpowiedziało 10 uczniów, to jest 46% </a:t>
            </a:r>
            <a:br>
              <a:rPr lang="pl-PL" dirty="0" smtClean="0"/>
            </a:br>
            <a:r>
              <a:rPr lang="pl-PL" dirty="0" smtClean="0"/>
              <a:t>raczej tak odpowiedziało 11 uczniów, to jest 50% </a:t>
            </a:r>
            <a:br>
              <a:rPr lang="pl-PL" dirty="0" smtClean="0"/>
            </a:br>
            <a:r>
              <a:rPr lang="pl-PL" dirty="0" smtClean="0"/>
              <a:t>raczej nie odpowiedział 1 uczeń, to jest 4%</a:t>
            </a:r>
            <a:br>
              <a:rPr lang="pl-PL" dirty="0" smtClean="0"/>
            </a:br>
            <a:r>
              <a:rPr lang="pl-PL" dirty="0" smtClean="0"/>
              <a:t>zdecydowanie nie nikt nie odpowiedział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b="1" u="sng" dirty="0" smtClean="0"/>
              <a:t>ANKIETA DLA UCZNIÓW (KLASY 1-3)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cap="all" dirty="0" smtClean="0"/>
              <a:t>W przeprowadzonej ankiecie wzięło udział </a:t>
            </a:r>
            <a:r>
              <a:rPr lang="pl-PL" b="1" cap="all" dirty="0" smtClean="0"/>
              <a:t>21</a:t>
            </a:r>
            <a:r>
              <a:rPr lang="pl-PL" cap="all" dirty="0" smtClean="0"/>
              <a:t> uczniów</a:t>
            </a:r>
          </a:p>
          <a:p>
            <a:r>
              <a:rPr lang="pl-PL" u="sng" dirty="0" smtClean="0"/>
              <a:t>Na pierwsze pytanie:</a:t>
            </a:r>
            <a:r>
              <a:rPr lang="pl-PL" dirty="0" smtClean="0"/>
              <a:t> Czy zostałeś poinformowany o nowych przyborach, które można wykorzystać podczas zajęć na sali gimnastycznej?</a:t>
            </a:r>
          </a:p>
          <a:p>
            <a:r>
              <a:rPr lang="pl-PL" dirty="0" smtClean="0"/>
              <a:t>tak odpowiedziało 17 uczniów, to jest 80% nie odpowiedziało 4 uczniów, to jest 20%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drugie pytanie:</a:t>
            </a:r>
            <a:r>
              <a:rPr lang="pl-PL" dirty="0" smtClean="0"/>
              <a:t> Czy chętnie korzystasz z kolorowych piłeczek z gąbki podczas gier i zabaw?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tak  odpowiedziało 15 uczniów, to jest 71% </a:t>
            </a:r>
            <a:br>
              <a:rPr lang="pl-PL" dirty="0" smtClean="0"/>
            </a:br>
            <a:r>
              <a:rPr lang="pl-PL" dirty="0" smtClean="0"/>
              <a:t>nie odpowiedziało 1 uczeń, to jest 0,5% </a:t>
            </a:r>
            <a:br>
              <a:rPr lang="pl-PL" dirty="0" smtClean="0"/>
            </a:br>
            <a:r>
              <a:rPr lang="pl-PL" dirty="0" smtClean="0"/>
              <a:t>czasami odpowiedziało 6 uczniów, to jest 28,5% 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trzecie </a:t>
            </a:r>
            <a:r>
              <a:rPr lang="pl-PL" u="sng" dirty="0" err="1" smtClean="0"/>
              <a:t>pytanie:</a:t>
            </a:r>
            <a:r>
              <a:rPr lang="pl-PL" dirty="0" err="1" smtClean="0"/>
              <a:t>Czy</a:t>
            </a:r>
            <a:r>
              <a:rPr lang="pl-PL" dirty="0" smtClean="0"/>
              <a:t> wykorzystanie nowych przyborów uatrakcyjnia lekcje wychowania fizycznego?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zdecydowanie tak odpowiedziało 7 uczniów, to jest 34% </a:t>
            </a:r>
            <a:br>
              <a:rPr lang="pl-PL" dirty="0" smtClean="0"/>
            </a:br>
            <a:r>
              <a:rPr lang="pl-PL" dirty="0" smtClean="0"/>
              <a:t>raczej tak odpowiedziało 11 uczniów, to jest 52% </a:t>
            </a:r>
            <a:br>
              <a:rPr lang="pl-PL" dirty="0" smtClean="0"/>
            </a:br>
            <a:r>
              <a:rPr lang="pl-PL" dirty="0" smtClean="0"/>
              <a:t>raczej nie odpowiedziało 3 uczniów, to jest 14% </a:t>
            </a:r>
            <a:br>
              <a:rPr lang="pl-PL" dirty="0" smtClean="0"/>
            </a:br>
            <a:r>
              <a:rPr lang="pl-PL" dirty="0" smtClean="0"/>
              <a:t>zdecydowanie nie, odpowiedziało 0 uczniów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czwarte pytanie:</a:t>
            </a:r>
            <a:r>
              <a:rPr lang="pl-PL" dirty="0" smtClean="0"/>
              <a:t> Czy chętnie bierzesz udział w nowo poznanych grach i zabawach z wykorzystaniem kolorowych piłek z gąbki?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zdecydowanie tak  odpowiedziało 17 uczniów, to jest 80% </a:t>
            </a:r>
            <a:br>
              <a:rPr lang="pl-PL" dirty="0" smtClean="0"/>
            </a:br>
            <a:r>
              <a:rPr lang="pl-PL" dirty="0" smtClean="0"/>
              <a:t>raczej tak  odpowiedziało 2 uczniów, to jest 10% </a:t>
            </a:r>
            <a:br>
              <a:rPr lang="pl-PL" dirty="0" smtClean="0"/>
            </a:br>
            <a:r>
              <a:rPr lang="pl-PL" dirty="0" smtClean="0"/>
              <a:t>raczej nie odpowiedziało 2 uczniów, to jest 10% </a:t>
            </a:r>
            <a:br>
              <a:rPr lang="pl-PL" dirty="0" smtClean="0"/>
            </a:br>
            <a:r>
              <a:rPr lang="pl-PL" dirty="0" smtClean="0"/>
              <a:t>zdecydowanie nie ,odpowiedziało 0 uczniów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b="1" u="sng" dirty="0" smtClean="0"/>
              <a:t>ANKIETA DLA UCZNIÓW (KLASA 5)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cap="all" dirty="0" smtClean="0"/>
              <a:t>W przeprowadzonej ankiecie wzięło udział </a:t>
            </a:r>
            <a:r>
              <a:rPr lang="pl-PL" b="1" cap="all" dirty="0" smtClean="0"/>
              <a:t>23</a:t>
            </a:r>
            <a:r>
              <a:rPr lang="pl-PL" cap="all" dirty="0" smtClean="0"/>
              <a:t> uczniów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pierwsze pytanie:</a:t>
            </a:r>
            <a:r>
              <a:rPr lang="pl-PL" dirty="0" smtClean="0"/>
              <a:t> Czy zostałeś poinformowany o nowych przyborach, które można wykorzystać podczas zajęć na sali gimnastycznej?</a:t>
            </a:r>
          </a:p>
          <a:p>
            <a:r>
              <a:rPr lang="pl-PL" dirty="0" smtClean="0"/>
              <a:t>tak odpowiedziało 19 uczniów, to jest 83% nie odpowiedziało 4 uczniów, to jest 17%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drugie pytanie:</a:t>
            </a:r>
            <a:r>
              <a:rPr lang="pl-PL" dirty="0" smtClean="0"/>
              <a:t> Czy chętnie korzystasz z kolorowych piłeczek z gąbki podczas gier i zabaw?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tak  odpowiedziało 19 uczniów, to jest 83% </a:t>
            </a:r>
            <a:br>
              <a:rPr lang="pl-PL" dirty="0" smtClean="0"/>
            </a:br>
            <a:r>
              <a:rPr lang="pl-PL" dirty="0" smtClean="0"/>
              <a:t>nie odpowiedziało 3 uczeń, to jest 13% </a:t>
            </a:r>
            <a:br>
              <a:rPr lang="pl-PL" dirty="0" smtClean="0"/>
            </a:br>
            <a:r>
              <a:rPr lang="pl-PL" dirty="0" smtClean="0"/>
              <a:t>czasami odpowiedział 1 uczeń, to jest 4% 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trzecie </a:t>
            </a:r>
            <a:r>
              <a:rPr lang="pl-PL" u="sng" dirty="0" err="1" smtClean="0"/>
              <a:t>pytanie:</a:t>
            </a:r>
            <a:r>
              <a:rPr lang="pl-PL" dirty="0" err="1" smtClean="0"/>
              <a:t>Czy</a:t>
            </a:r>
            <a:r>
              <a:rPr lang="pl-PL" dirty="0" smtClean="0"/>
              <a:t> wykorzystanie nowych przyborów uatrakcyjnia lekcje wychowania fizycznego?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zdecydowanie tak odpowiedziało 18 uczniów, to jest 79% </a:t>
            </a:r>
            <a:br>
              <a:rPr lang="pl-PL" dirty="0" smtClean="0"/>
            </a:br>
            <a:r>
              <a:rPr lang="pl-PL" dirty="0" smtClean="0"/>
              <a:t>raczej tak odpowiedziało 4 uczniów, to jest 17% </a:t>
            </a:r>
            <a:br>
              <a:rPr lang="pl-PL" dirty="0" smtClean="0"/>
            </a:br>
            <a:r>
              <a:rPr lang="pl-PL" dirty="0" smtClean="0"/>
              <a:t>raczej nie odpowiedziało 0 uczniów, </a:t>
            </a:r>
            <a:br>
              <a:rPr lang="pl-PL" dirty="0" smtClean="0"/>
            </a:br>
            <a:r>
              <a:rPr lang="pl-PL" dirty="0" smtClean="0"/>
              <a:t>zdecydowanie nie, odpowiedział 1 </a:t>
            </a:r>
            <a:r>
              <a:rPr lang="pl-PL" dirty="0" err="1" smtClean="0"/>
              <a:t>uczeń,to</a:t>
            </a:r>
            <a:r>
              <a:rPr lang="pl-PL" dirty="0" smtClean="0"/>
              <a:t> jest 4%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czwarte pytanie:</a:t>
            </a:r>
            <a:r>
              <a:rPr lang="pl-PL" dirty="0" smtClean="0"/>
              <a:t> Czy chętnie bierzesz udział w nowo poznanych grach i zabawach z wykorzystaniem kolorowych piłek z gąbki np. rzucanka siatkarska?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zdecydowanie tak  odpowiedziało 7 uczniów, to jest 30% </a:t>
            </a:r>
            <a:br>
              <a:rPr lang="pl-PL" dirty="0" smtClean="0"/>
            </a:br>
            <a:r>
              <a:rPr lang="pl-PL" dirty="0" smtClean="0"/>
              <a:t>raczej tak odpowiedziało 13 uczniów, to jest 57% </a:t>
            </a:r>
            <a:br>
              <a:rPr lang="pl-PL" dirty="0" smtClean="0"/>
            </a:br>
            <a:r>
              <a:rPr lang="pl-PL" dirty="0" smtClean="0"/>
              <a:t>raczej nie odpowiedziało 2 uczniów, to jest 9%</a:t>
            </a:r>
            <a:br>
              <a:rPr lang="pl-PL" dirty="0" smtClean="0"/>
            </a:br>
            <a:r>
              <a:rPr lang="pl-PL" dirty="0" smtClean="0"/>
              <a:t>zdecydowanie nie odpowiedział 1 </a:t>
            </a:r>
            <a:r>
              <a:rPr lang="pl-PL" dirty="0" err="1" smtClean="0"/>
              <a:t>uczeń,to</a:t>
            </a:r>
            <a:r>
              <a:rPr lang="pl-PL" dirty="0" smtClean="0"/>
              <a:t> jest 4%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b="1" u="sng" dirty="0" smtClean="0"/>
              <a:t>ANKIETA DLA UCZNIÓW (KLASA 6)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cap="all" dirty="0" smtClean="0"/>
              <a:t>W przeprowadzonej ankiecie wzięło udział </a:t>
            </a:r>
            <a:r>
              <a:rPr lang="pl-PL" b="1" cap="all" dirty="0" smtClean="0"/>
              <a:t>25</a:t>
            </a:r>
            <a:r>
              <a:rPr lang="pl-PL" cap="all" dirty="0" smtClean="0"/>
              <a:t> uczniów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pierwsze pytanie:</a:t>
            </a:r>
            <a:r>
              <a:rPr lang="pl-PL" dirty="0" smtClean="0"/>
              <a:t> Czy zostałeś poinformowany o nowych przyborach, które można wykorzystać podczas zajęć na sali gimnastycznej?</a:t>
            </a:r>
          </a:p>
          <a:p>
            <a:r>
              <a:rPr lang="pl-PL" dirty="0" smtClean="0"/>
              <a:t>tak odpowiedziało 25 uczniów, to jest 100% nie odpowiedziało 0 uczniów, 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drugie pytanie:</a:t>
            </a:r>
            <a:r>
              <a:rPr lang="pl-PL" dirty="0" smtClean="0"/>
              <a:t> Czy chętnie korzystasz z kolorowych piłeczek z gąbki podczas gier i zabaw?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tak  odpowiedziało 22 uczniów, to jest 88% </a:t>
            </a:r>
            <a:br>
              <a:rPr lang="pl-PL" dirty="0" smtClean="0"/>
            </a:br>
            <a:r>
              <a:rPr lang="pl-PL" dirty="0" smtClean="0"/>
              <a:t>nie odpowiedziało 0 </a:t>
            </a:r>
            <a:br>
              <a:rPr lang="pl-PL" dirty="0" smtClean="0"/>
            </a:br>
            <a:r>
              <a:rPr lang="pl-PL" dirty="0" smtClean="0"/>
              <a:t>czasami odpowiedziało 3 uczniów, to jest 12% 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trzecie </a:t>
            </a:r>
            <a:r>
              <a:rPr lang="pl-PL" u="sng" dirty="0" err="1" smtClean="0"/>
              <a:t>pytanie:</a:t>
            </a:r>
            <a:r>
              <a:rPr lang="pl-PL" dirty="0" err="1" smtClean="0"/>
              <a:t>Czy</a:t>
            </a:r>
            <a:r>
              <a:rPr lang="pl-PL" dirty="0" smtClean="0"/>
              <a:t> wykorzystanie nowych przyborów uatrakcyjnia lekcje wychowania fizycznego?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zdecydowanie tak odpowiedziało 15 uczniów, to jest 60% </a:t>
            </a:r>
            <a:br>
              <a:rPr lang="pl-PL" dirty="0" smtClean="0"/>
            </a:br>
            <a:r>
              <a:rPr lang="pl-PL" dirty="0" smtClean="0"/>
              <a:t>raczej tak odpowiedziało 10 uczniów, to jest 40% </a:t>
            </a:r>
            <a:br>
              <a:rPr lang="pl-PL" dirty="0" smtClean="0"/>
            </a:br>
            <a:r>
              <a:rPr lang="pl-PL" dirty="0" smtClean="0"/>
              <a:t>raczej nie odpowiedziało 0 uczniów, </a:t>
            </a:r>
            <a:br>
              <a:rPr lang="pl-PL" dirty="0" smtClean="0"/>
            </a:br>
            <a:r>
              <a:rPr lang="pl-PL" dirty="0" smtClean="0"/>
              <a:t>zdecydowanie </a:t>
            </a:r>
            <a:r>
              <a:rPr lang="pl-PL" dirty="0" err="1" smtClean="0"/>
              <a:t>nie,odpowiedziało</a:t>
            </a:r>
            <a:r>
              <a:rPr lang="pl-PL" dirty="0" smtClean="0"/>
              <a:t> 0 uczniów, 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u="sng" dirty="0" smtClean="0"/>
              <a:t>Na czwarte pytanie:</a:t>
            </a:r>
            <a:r>
              <a:rPr lang="pl-PL" dirty="0" smtClean="0"/>
              <a:t> Czy chętnie bierzesz udział w nowo poznanych grach i zabawach z wykorzystaniem kolorowych piłek z gąbki np. rzucanka siatkarska?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zdecydowanie tak  odpowiedziało 18 uczniów, to jest 72% </a:t>
            </a:r>
            <a:br>
              <a:rPr lang="pl-PL" dirty="0" smtClean="0"/>
            </a:br>
            <a:r>
              <a:rPr lang="pl-PL" dirty="0" smtClean="0"/>
              <a:t>raczej tak odpowiedziało 7 uczniów, to jest 28% </a:t>
            </a:r>
            <a:br>
              <a:rPr lang="pl-PL" dirty="0" smtClean="0"/>
            </a:br>
            <a:r>
              <a:rPr lang="pl-PL" dirty="0" smtClean="0"/>
              <a:t>raczej nie odpowiedziało 0 uczniów,</a:t>
            </a:r>
            <a:br>
              <a:rPr lang="pl-PL" dirty="0" smtClean="0"/>
            </a:br>
            <a:r>
              <a:rPr lang="pl-PL" dirty="0" smtClean="0"/>
              <a:t>zdecydowanie nie odpowiedziało 0 uczniów,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atin typeface="Times New Roman" pitchFamily="18" charset="0"/>
                <a:cs typeface="Times New Roman" pitchFamily="18" charset="0"/>
              </a:rPr>
              <a:t>4 ETAP</a:t>
            </a:r>
            <a:endParaRPr lang="it-IT" sz="2800" dirty="0"/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Upowszechnianie</a:t>
            </a:r>
            <a:endParaRPr lang="it-IT" sz="6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Podanie pierwszej informacji na Radzie Pedagogicznej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pierwszym etapie na Radzie Pedagogicznej  11.01.2016 podano informacje dotyczące realizacji projektu unijnego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„Mobilność kadry edukacji szkolnej”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 Tytuł: ,,KA1 Mobilność edukacji szkolnej’’, którego wniosek został złożony 2.02.2016 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 Projekt dotyczy: "Wychowanie fizyczne w szkole podstawowej. Dziecko postrzega swoje ciało w świecie”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 .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Założenie zakładki na stronie szkoły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Kolejnym punktem upowszechniania było założenie zakładki na stronie szkoły dotyczącej projektu</a:t>
            </a:r>
            <a:r>
              <a:rPr lang="pl-PL" dirty="0" smtClean="0"/>
              <a:t>.</a:t>
            </a:r>
            <a:endParaRPr lang="it-IT" dirty="0"/>
          </a:p>
        </p:txBody>
      </p:sp>
      <p:pic>
        <p:nvPicPr>
          <p:cNvPr id="6" name="Symbol zastępczy zawartości 5" descr="20171007_1721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871960" y="3779837"/>
            <a:ext cx="4918075" cy="276641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Umieszczenie informacji na stronie Urzędu Miasta w Skoczowie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strona glown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8703" y="1763713"/>
            <a:ext cx="7983219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Utworzenie I części gazetki szkolnej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gazetka I i II et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6573" y="1763713"/>
            <a:ext cx="3387480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Prezentacja na Radzie Pedagogicznej I </a:t>
            </a:r>
            <a:r>
              <a:rPr lang="pl-PL" sz="31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II etapu projektu</a:t>
            </a:r>
            <a:r>
              <a:rPr lang="pl-PL" dirty="0" smtClean="0"/>
              <a:t/>
            </a:r>
            <a:br>
              <a:rPr lang="pl-PL" dirty="0" smtClean="0"/>
            </a:b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endParaRPr lang="pl-PL" sz="6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>W dniu 19.06.2017 odbyła się konferencja Rady Pedagogicznej Zespołu Szkół nr 1 w Skoczowie, na której została  przedstawiona  prezentacja I </a:t>
            </a:r>
            <a:r>
              <a:rPr lang="pl-PL" sz="6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> II etapu realizacji projektu unijnego:</a:t>
            </a:r>
          </a:p>
          <a:p>
            <a:endParaRPr lang="pl-PL" sz="6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>Typ Akcji: Mobilność kadry edukacji szkolnej. Tytuł projektu: KA1 Mobilność edukacji szkolnej.</a:t>
            </a:r>
          </a:p>
          <a:p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>I etap – faza przygotowawcza do mobilności zagranicznej </a:t>
            </a:r>
          </a:p>
          <a:p>
            <a:endParaRPr lang="pl-PL" sz="6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>II etap – mobilność zagraniczna</a:t>
            </a:r>
          </a:p>
          <a:p>
            <a:r>
              <a:rPr lang="pl-PL" sz="6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2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6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it-IT" dirty="0"/>
          </a:p>
        </p:txBody>
      </p:sp>
      <p:pic>
        <p:nvPicPr>
          <p:cNvPr id="5" name="Symbol zastępczy zawartości 4" descr="20170619_1552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9062" y="2200420"/>
            <a:ext cx="3740727" cy="498763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r>
              <a:rPr lang="pl-PL" dirty="0" smtClean="0"/>
              <a:t> </a:t>
            </a:r>
            <a:endParaRPr lang="it-IT" dirty="0"/>
          </a:p>
        </p:txBody>
      </p:sp>
      <p:pic>
        <p:nvPicPr>
          <p:cNvPr id="10" name="Symbol zastępczy zawartości 9" descr="20170925_1002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5816" y="1979637"/>
            <a:ext cx="4451465" cy="2510444"/>
          </a:xfrm>
        </p:spPr>
      </p:pic>
      <p:pic>
        <p:nvPicPr>
          <p:cNvPr id="5" name="Symbol zastępczy zawartości 4" descr="20170925_1001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84328" y="3851845"/>
            <a:ext cx="4451465" cy="25104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Promowano również włoskie ciastko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Tiramisu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wraz z opisem pochodzenia ciastka w ramach  upowszechnienia kultury włoskiej.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20170619_1552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28144" y="3275781"/>
            <a:ext cx="4918075" cy="36885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 edycja w prasie – Głos Ziemi Cieszyńskiej </a:t>
            </a:r>
            <a:r>
              <a:rPr lang="pl-PL" dirty="0" smtClean="0"/>
              <a:t/>
            </a:r>
            <a:br>
              <a:rPr lang="pl-PL" dirty="0" smtClean="0"/>
            </a:br>
            <a:endParaRPr lang="it-IT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4294967295"/>
          </p:nvPr>
        </p:nvSpPr>
        <p:spPr>
          <a:xfrm>
            <a:off x="0" y="1763713"/>
            <a:ext cx="9074150" cy="4989512"/>
          </a:xfrm>
        </p:spPr>
        <p:txBody>
          <a:bodyPr/>
          <a:lstStyle/>
          <a:p>
            <a:endParaRPr lang="pl-PL" dirty="0" smtClean="0"/>
          </a:p>
          <a:p>
            <a:endParaRPr lang="it-IT" dirty="0"/>
          </a:p>
        </p:txBody>
      </p:sp>
      <p:pic>
        <p:nvPicPr>
          <p:cNvPr id="7" name="Symbol zastępczy zawartości 6" descr="P1160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3971" y="1763713"/>
            <a:ext cx="6652683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 edycja w prasie – Wieści Skoczowa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P1160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3971" y="1763713"/>
            <a:ext cx="6652683" cy="498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II edycja w prasie – Głos Ziemi Cieszyńskiej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20180106_130543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655" y="1763713"/>
            <a:ext cx="6117316" cy="4989512"/>
          </a:xfr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Spotkanie konferencyjne upowszechniające 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  władzami miasta Skoczowa i dyrektorami szkół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dniu 23.10.2017  odbyło się spotkanie konferencyjne, na którym przedstawiono prezentację I, II, III, IV etapu realizacji projektu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unijnego oraz  </a:t>
            </a:r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promowano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kuchnię włoską w ramach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upowszechnienia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kultury włoskiej.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DSC_242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094282"/>
            <a:ext cx="4454525" cy="2961785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DSC_24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3093754"/>
            <a:ext cx="4456113" cy="2962841"/>
          </a:xfr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DSC_24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094282"/>
            <a:ext cx="4454525" cy="2961785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ymbol zastępczy zawartości 9" descr="DSC_244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3093754"/>
            <a:ext cx="4456113" cy="2962841"/>
          </a:xfr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DSC_243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093754"/>
            <a:ext cx="4456113" cy="2962841"/>
          </a:xfrm>
        </p:spPr>
      </p:pic>
      <p:pic>
        <p:nvPicPr>
          <p:cNvPr id="10" name="Symbol zastępczy zawartości 9" descr="DSC_24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238" y="3094282"/>
            <a:ext cx="4454525" cy="2961785"/>
          </a:xfr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Upowszechnienie projektu z  rodzicami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Rodzicom zostały przekazane informacje dotyczące realizacji projektu wraz z broszurami dotyczącymi zdrowego stylu życia dzieci z uwzględnieniem sfery emocjonalnej dziecka i integralności dziecka z dysfunkcjami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Warsztaty metodyczne w naszej szkole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Odbyły się w naszej szkole warsztaty metodyczne dotyczące upowszechnienia projektu. Zostali zaproszeni nauczyciele i uczniowie z innych szkół.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Spotkania obejmowały:</a:t>
            </a:r>
          </a:p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 część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Wykład: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I.  Wpływ zabawy  w nauczaniu na lekcjach wychowania fizycznego</a:t>
            </a:r>
          </a:p>
          <a:p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1.)  Gry i zabawy 1 – 3 – rozwój ekspresji psychofizycznej</a:t>
            </a:r>
          </a:p>
          <a:p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 2.)  Gry i zabawy 4 -5 – pozytywny wpływ na rozwój motoryczności dziecka</a:t>
            </a:r>
          </a:p>
          <a:p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3.)  Zabawowe nauczanie gier zespołowych – ,,Rzucanka siatkarska’’- Bawiąc uczymy się.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II.  Nauczanie pływania od klasy 1 szkoły podstawowej jako wszechstronny, harmonijny rozwój organizmu i zapobieganie powstawaniu wad postawy.</a:t>
            </a:r>
          </a:p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 część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Pokaz lekcji i zaproszenie do udziału w warsztatach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atin typeface="Times New Roman" pitchFamily="18" charset="0"/>
                <a:cs typeface="Times New Roman" pitchFamily="18" charset="0"/>
              </a:rPr>
              <a:t>3 ETAP</a:t>
            </a:r>
            <a:endParaRPr lang="it-IT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6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Wdrażanie</a:t>
            </a:r>
            <a:endParaRPr lang="it-IT" sz="6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Gry i zabawy – klasy 1-3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zawartości 6" descr="P1160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502" y="2587611"/>
            <a:ext cx="4455622" cy="3341716"/>
          </a:xfr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Gry i zabawy – klasy 4-5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image000000 (3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320198"/>
            <a:ext cx="4454525" cy="2509954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image0000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3319751"/>
            <a:ext cx="4456113" cy="2510848"/>
          </a:xfr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Nauczanie gier zespołowych przez zabawę – klasa 6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received_2026795164216668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2904728"/>
            <a:ext cx="4454525" cy="3340894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received_2026795457549972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2904132"/>
            <a:ext cx="4456113" cy="3342085"/>
          </a:xfr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Nauczanie pływania – klasy 1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DSC_78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38" y="3318618"/>
            <a:ext cx="4454525" cy="2513114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ymbol zastępczy zawartości 7" descr="DSC_787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21275" y="3318170"/>
            <a:ext cx="4456113" cy="2514010"/>
          </a:xfr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Nauczanie pływania – klasy 4-6 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ymbol zastępczy zawartości 6" descr="WP_20171215_10_14_37_Pr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238" y="3324058"/>
            <a:ext cx="4454525" cy="2502233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Symbol zastępczy zawartości 11" descr="WP_20171215_10_19_48_Pro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21275" y="3323612"/>
            <a:ext cx="4456113" cy="2503125"/>
          </a:xfr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Symbol zastępczy zawartości 11" descr="WP_20171215_10_19_48_Pro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21275" y="3323612"/>
            <a:ext cx="4456113" cy="2503125"/>
          </a:xfrm>
        </p:spPr>
      </p:pic>
      <p:pic>
        <p:nvPicPr>
          <p:cNvPr id="11" name="Symbol zastępczy zawartości 10" descr="WP_20171215_10_24_46_Pr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07028" y="2397125"/>
            <a:ext cx="2446945" cy="4356100"/>
          </a:xfrm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Ewaluacja</a:t>
            </a:r>
            <a:b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IV etap - upowszechnianie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1. Czy </a:t>
            </a: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uczestniczyli Państwo lub prowadzili lekcje wychowania fizycznego w czasie których korzystano ze sprzętu zakupionego ze </a:t>
            </a:r>
            <a:r>
              <a:rPr lang="pl-PL" sz="1400" b="1" dirty="0" err="1" smtClean="0">
                <a:latin typeface="Times New Roman" pitchFamily="18" charset="0"/>
                <a:cs typeface="Times New Roman" pitchFamily="18" charset="0"/>
              </a:rPr>
              <a:t>środkow</a:t>
            </a: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 projektu: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TAK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NIE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% nauczycieli zaznaczyło, że uczestniczyło bądź prowadziło takie lekcje, w czasie których korzystano ze sprzętu zakupionego ze środków projektu.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pl-PL" sz="1400" b="1" dirty="0" err="1" smtClean="0">
                <a:latin typeface="Times New Roman" pitchFamily="18" charset="0"/>
                <a:cs typeface="Times New Roman" pitchFamily="18" charset="0"/>
              </a:rPr>
              <a:t>Ktore</a:t>
            </a: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zabawy zaproponowane w ramach projektu Pani/Pan </a:t>
            </a:r>
            <a:r>
              <a:rPr lang="pl-PL" sz="1400" b="1" dirty="0" err="1" smtClean="0">
                <a:latin typeface="Times New Roman" pitchFamily="18" charset="0"/>
                <a:cs typeface="Times New Roman" pitchFamily="18" charset="0"/>
              </a:rPr>
              <a:t>wykrzystuje</a:t>
            </a: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 najchętniej w czasie zajęć z wychowania fizycznego: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ZAMCZYSKO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SIEDZĄCA PIŁKA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POLOWANIE NA NIEDŹWIEDZIA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SŁUCHAMY MUZYKI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PUSTE POLE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ZBIERANIE PRZYBORÓW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GRA PRZECIWIEŃSTW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WSZYSCY JESTEŚMY ZAMROŻENI WEWNĄTRZ IGLO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90 % nauczycieli preferowało zabawy, w których wykorzystywano kolorowe piłki z gąbki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10 % przeprowadziło inne zabawy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it-IT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3. Czy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uczestniczyli Państwo w spotkaniu z władzami miasta Skoczowa oraz </a:t>
            </a:r>
            <a:br>
              <a:rPr lang="pl-PL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 dyrektorami i nauczycielami ze Skoczowa,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Cieszyna i Wisły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TAK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NIE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90 % nauczycieli uczestniczyło w spotkaniu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4.W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jaki sposób przekazuje – dzieli się Pani/Pan wiedzą z innymi nauczycielami pozyskaną w czasie projektu: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Lekcje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otwarte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Gazetki w szkole 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Biuletyn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Informacje w prasie lokalnej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Strony internetowe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miasta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Skoczowa i szkoły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60 % nauczycieli prowadziło lekcje otwarte,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8 % angażowało się w wykonywanie gazetek szkolnych,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16 % wykonało biuletyn 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8 % przekazywało informacje do prasy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8 % zamieszczało informacje na stronach internetowych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5.Czy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uczniowie chętnie biorą udział w zajęciach związanych z projektem: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Gry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zabawy sportowe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Quizy – zdrowy styl życia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Konkursy plastyczne o zdrowiu i aktywności fizycznej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80 % dzieci chętnie uczestniczy w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zajeciach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sportowych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5 % zaangażowało się w konkursy plastyczne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15 % brało udział w quizach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Harmonogram wdrażania</a:t>
            </a:r>
            <a:endParaRPr lang="it-IT" sz="28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pl-PL" sz="160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1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Część </a:t>
            </a:r>
          </a:p>
          <a:p>
            <a:endParaRPr lang="pl-PL" sz="160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1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Lekcje wdrożeniowe</a:t>
            </a:r>
          </a:p>
          <a:p>
            <a:endParaRPr lang="pl-PL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8000" dirty="0" smtClean="0">
                <a:latin typeface="Times New Roman" pitchFamily="18" charset="0"/>
                <a:cs typeface="Times New Roman" pitchFamily="18" charset="0"/>
              </a:rPr>
            </a:br>
            <a:endParaRPr lang="pl-PL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8000" dirty="0" smtClean="0">
                <a:latin typeface="Times New Roman" pitchFamily="18" charset="0"/>
                <a:cs typeface="Times New Roman" pitchFamily="18" charset="0"/>
              </a:rPr>
            </a:br>
            <a:endParaRPr lang="pl-PL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Przebieg spotkania( wykorzystując prezentację, którą zrobiłam na Radzie Pedagogicznej )w czerwcu I, II oraz III i IV zrobię na </a:t>
            </a:r>
          </a:p>
          <a:p>
            <a:endParaRPr lang="it-IT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  innowacja </a:t>
            </a:r>
          </a:p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Gry i zabawy 1 – 3 – rozwój ekspresji psychofizycznej ucznia</a:t>
            </a:r>
          </a:p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Konkursy</a:t>
            </a:r>
          </a:p>
          <a:p>
            <a:r>
              <a:rPr lang="pl-PL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  innowacja</a:t>
            </a:r>
          </a:p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Zabawy ruchowe – klasa 4 - 5 – motoryczność ekspresyjna</a:t>
            </a:r>
          </a:p>
          <a:p>
            <a:r>
              <a:rPr lang="pl-PL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  innowacja</a:t>
            </a:r>
          </a:p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Nauczanie gier zespołowych – siatkówka poprzez zabawę:</a:t>
            </a:r>
          </a:p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,,Rzucanka siatkarska’’ - ,,Bawiąc uczymy się’’</a:t>
            </a:r>
          </a:p>
          <a:p>
            <a:r>
              <a:rPr lang="pl-PL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4  innowacja</a:t>
            </a:r>
          </a:p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Nauczanie pływania od klasy 1 szkoły podstawowej – wszechstronny, harmonijny rozwój organizmu i zapobieganie powstawaniu wad postawy.</a:t>
            </a:r>
          </a:p>
          <a:p>
            <a:endParaRPr lang="it-IT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7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Dziękujęmy</a:t>
            </a:r>
            <a:r>
              <a:rPr lang="pl-PL" sz="7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za uwagę</a:t>
            </a:r>
            <a:endParaRPr lang="it-IT" sz="72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</a:t>
            </a:r>
            <a:endParaRPr lang="it-IT" dirty="0"/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Część – materiały promocyjne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5 innowacja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Wydanie broszury i cykl wykładów: ,,Zdrowy styl życia z uwzględnieniem zasad poszanowania sfery emocjonalnej oraz integralności dziecka z dysfunkcjami’’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 Część – platforma </a:t>
            </a:r>
            <a:r>
              <a:rPr lang="pl-PL" sz="2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eTwinning</a:t>
            </a:r>
            <a:endParaRPr lang="pl-PL" sz="20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6 innowacja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Nawigowanie a platformie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eTwinning</a:t>
            </a:r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IV.  Część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Organizacja pracy na lekcjach wychowania fizycznego z dzieckiem z dysfunkcjami</a:t>
            </a: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2539</TotalTime>
  <Words>2823</Words>
  <Application>Microsoft Office PowerPoint</Application>
  <PresentationFormat>Niestandardowy</PresentationFormat>
  <Paragraphs>541</Paragraphs>
  <Slides>81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81</vt:i4>
      </vt:variant>
    </vt:vector>
  </HeadingPairs>
  <TitlesOfParts>
    <vt:vector size="82" baseType="lpstr">
      <vt:lpstr>Motyw pakietu Office</vt:lpstr>
      <vt:lpstr>     </vt:lpstr>
      <vt:lpstr> Wnioski ze zrealizowanych  mobilności zagranicznych zgodne z założeniami  Europejskiego Planu Rozwoju Szkoły </vt:lpstr>
      <vt:lpstr>…</vt:lpstr>
      <vt:lpstr>…</vt:lpstr>
      <vt:lpstr>Zakup sprzętu sportowego w celu  realizacji III etapu</vt:lpstr>
      <vt:lpstr>… </vt:lpstr>
      <vt:lpstr>3 ETAP</vt:lpstr>
      <vt:lpstr>Harmonogram wdrażania</vt:lpstr>
      <vt:lpstr>…</vt:lpstr>
      <vt:lpstr>1 innowacja  Gry i zabawy 1 – 3 - Rozwój ekspresji psychofizycznej ucznia  </vt:lpstr>
      <vt:lpstr>1 zabawa Il castellone / The castel / Zamczysko</vt:lpstr>
      <vt:lpstr>…</vt:lpstr>
      <vt:lpstr>   2 ZABAWA ASCOLTIAMO LA MUSICA /  LISTENING TO MUSIC /  SŁUCHAMY MUZYKI  </vt:lpstr>
      <vt:lpstr>…</vt:lpstr>
      <vt:lpstr>  3 zabawa Svuota campo / Empty filed / Puste pole  </vt:lpstr>
      <vt:lpstr>…</vt:lpstr>
      <vt:lpstr>4 ZABAWA RACCOGLIERE GLI ATTREZZI /  COLLECTING THINGS/ ZBIERANIE PRZYBORÓW</vt:lpstr>
      <vt:lpstr>  5 ZABAWA GIOCO DEI CONTRARI,, / ,, GAME OF OPPOSITES,, / ,,GRA PRZECIWIEŃSTW </vt:lpstr>
      <vt:lpstr>…</vt:lpstr>
      <vt:lpstr>,,PALLA SEDUTA,, / SITTING BALL,, / ,,SIEDZĄCA PIŁKA,, - Jola</vt:lpstr>
      <vt:lpstr>,, CACCIA ALL'ORSO,, / ,, BEAR HUTING,, / ,,POLOWANIE NA NIEDŹWIEDZIA</vt:lpstr>
      <vt:lpstr> 2 innowacja     Zabawy ruchowe – klasa 4 - 5 – motoryczność ekspresyjna </vt:lpstr>
      <vt:lpstr> ZABAWA SIAMO TUTTI CONGELATI DENTRO L'IGLOO,, / ,, WE ALL ARE FROZEN INSIDE THE IGLOO,, / ,, WSZYSCY JESTEŚMY ZAMROŻENI WEWNĄTRZ IGLOO </vt:lpstr>
      <vt:lpstr>…</vt:lpstr>
      <vt:lpstr>Slajd 25</vt:lpstr>
      <vt:lpstr>3 innowacja Nauczanie gier zespołowych poprzez zabawę ,, Bawiąc uczymy się,, </vt:lpstr>
      <vt:lpstr>…</vt:lpstr>
      <vt:lpstr> 5 innowacja     4 innowacja Nauczanie pływania od klasy 1 szkoły podstawowej    </vt:lpstr>
      <vt:lpstr>…</vt:lpstr>
      <vt:lpstr>Slajd 30</vt:lpstr>
      <vt:lpstr>…</vt:lpstr>
      <vt:lpstr>…</vt:lpstr>
      <vt:lpstr>…</vt:lpstr>
      <vt:lpstr>…</vt:lpstr>
      <vt:lpstr>6 innowacja  Opracowanie i wydanie broszury ,,Zdrowy styl życia z uwzględnieniem sfery emocjonalnej  oraz integralności dziecka z dysfunkcjami’’</vt:lpstr>
      <vt:lpstr>…</vt:lpstr>
      <vt:lpstr>6 innowacja – cykl wykładów dotyczący teorii wychowania fizycznego</vt:lpstr>
      <vt:lpstr> I.  Wpływ zabawy  w nauczaniu na lekcjach wychowania fizycznego </vt:lpstr>
      <vt:lpstr>Slajd 39</vt:lpstr>
      <vt:lpstr>Slajd 40</vt:lpstr>
      <vt:lpstr>Slajd 41</vt:lpstr>
      <vt:lpstr>Slajd 42</vt:lpstr>
      <vt:lpstr>Slajd 43</vt:lpstr>
      <vt:lpstr>  II. Nauczanie pływania od klasy 1 szkoły podstawowej jako wszechstronny, harmonijny rozwój organizmu i zapobieganie powstawaniu wad postawy. </vt:lpstr>
      <vt:lpstr>7 innowacja Nawigowanie na platformie eTwinning</vt:lpstr>
      <vt:lpstr>…</vt:lpstr>
      <vt:lpstr> Organizacja pracy na lekcjach wychowania fizycznego z dzieckiem z dysfunkcjami </vt:lpstr>
      <vt:lpstr>Zdobyte kompetencje zawodowe</vt:lpstr>
      <vt:lpstr>Zdobyte kompetencje kluczowe</vt:lpstr>
      <vt:lpstr>Ewaluacja III etap - wdrażanie</vt:lpstr>
      <vt:lpstr>…</vt:lpstr>
      <vt:lpstr>…</vt:lpstr>
      <vt:lpstr>…</vt:lpstr>
      <vt:lpstr>4 ETAP</vt:lpstr>
      <vt:lpstr>Podanie pierwszej informacji na Radzie Pedagogicznej</vt:lpstr>
      <vt:lpstr>Założenie zakładki na stronie szkoły</vt:lpstr>
      <vt:lpstr>Umieszczenie informacji na stronie Urzędu Miasta w Skoczowie</vt:lpstr>
      <vt:lpstr>Utworzenie I części gazetki szkolnej</vt:lpstr>
      <vt:lpstr>Prezentacja na Radzie Pedagogicznej I i II etapu projektu </vt:lpstr>
      <vt:lpstr>…</vt:lpstr>
      <vt:lpstr>I edycja w prasie – Głos Ziemi Cieszyńskiej  </vt:lpstr>
      <vt:lpstr>I edycja w prasie – Wieści Skoczowa</vt:lpstr>
      <vt:lpstr>II edycja w prasie – Głos Ziemi Cieszyńskiej</vt:lpstr>
      <vt:lpstr>Spotkanie konferencyjne upowszechniające  z  władzami miasta Skoczowa i dyrektorami szkół</vt:lpstr>
      <vt:lpstr>…</vt:lpstr>
      <vt:lpstr>…</vt:lpstr>
      <vt:lpstr>…</vt:lpstr>
      <vt:lpstr>Upowszechnienie projektu z  rodzicami</vt:lpstr>
      <vt:lpstr>Warsztaty metodyczne w naszej szkole</vt:lpstr>
      <vt:lpstr>Gry i zabawy – klasy 1-3</vt:lpstr>
      <vt:lpstr>Gry i zabawy – klasy 4-5</vt:lpstr>
      <vt:lpstr>Nauczanie gier zespołowych przez zabawę – klasa 6</vt:lpstr>
      <vt:lpstr>Nauczanie pływania – klasy 1</vt:lpstr>
      <vt:lpstr>Nauczanie pływania – klasy 4-6 </vt:lpstr>
      <vt:lpstr>…</vt:lpstr>
      <vt:lpstr>Ewaluacja IV etap - upowszechnianie</vt:lpstr>
      <vt:lpstr>…</vt:lpstr>
      <vt:lpstr>…</vt:lpstr>
      <vt:lpstr>Slajd 79</vt:lpstr>
      <vt:lpstr>Slajd 80</vt:lpstr>
      <vt:lpstr>Slajd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subject/>
  <dc:creator/>
  <dc:description/>
  <cp:lastModifiedBy>Gembala</cp:lastModifiedBy>
  <cp:revision>527</cp:revision>
  <dcterms:created xsi:type="dcterms:W3CDTF">2017-05-01T20:49:51Z</dcterms:created>
  <dcterms:modified xsi:type="dcterms:W3CDTF">2018-01-11T15:50:31Z</dcterms:modified>
  <dc:language>pl-PL</dc:language>
</cp:coreProperties>
</file>