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9"/>
  </p:notes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9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3" r:id="rId37"/>
    <p:sldId id="292" r:id="rId38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280" autoAdjust="0"/>
    <p:restoredTop sz="96489" autoAdjust="0"/>
  </p:normalViewPr>
  <p:slideViewPr>
    <p:cSldViewPr>
      <p:cViewPr>
        <p:scale>
          <a:sx n="75" d="100"/>
          <a:sy n="75" d="100"/>
        </p:scale>
        <p:origin x="-1248" y="-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5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-3101" y="-77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2C7D2F-0920-4BE5-BAA1-4BD0556FEC60}" type="datetimeFigureOut">
              <a:rPr lang="sk-SK" smtClean="0"/>
              <a:pPr/>
              <a:t>4. 4. 2019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D43FC-A1D1-422F-9217-4F4615B55CB2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D43FC-A1D1-422F-9217-4F4615B55CB2}" type="slidenum">
              <a:rPr lang="sk-SK" smtClean="0"/>
              <a:pPr/>
              <a:t>1</a:t>
            </a:fld>
            <a:endParaRPr lang="sk-S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D43FC-A1D1-422F-9217-4F4615B55CB2}" type="slidenum">
              <a:rPr lang="sk-SK" smtClean="0"/>
              <a:pPr/>
              <a:t>6</a:t>
            </a:fld>
            <a:endParaRPr lang="sk-S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D43FC-A1D1-422F-9217-4F4615B55CB2}" type="slidenum">
              <a:rPr lang="sk-SK" smtClean="0"/>
              <a:pPr/>
              <a:t>10</a:t>
            </a:fld>
            <a:endParaRPr lang="sk-SK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D43FC-A1D1-422F-9217-4F4615B55CB2}" type="slidenum">
              <a:rPr lang="sk-SK" smtClean="0"/>
              <a:pPr/>
              <a:t>21</a:t>
            </a:fld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k-SK" smtClean="0"/>
              <a:t>Kliknite sem a upravte štýl predlohy podnadpisov.</a:t>
            </a:r>
            <a:endParaRPr kumimoji="0" lang="en-US"/>
          </a:p>
        </p:txBody>
      </p:sp>
      <p:sp>
        <p:nvSpPr>
          <p:cNvPr id="28" name="Nadpis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cxnSp>
        <p:nvCxnSpPr>
          <p:cNvPr id="8" name="Rovná spojnica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ovná spojnica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á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Zástupný symbol dátumu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F64B2-5740-49F3-A8CC-2D6DC7C9D1B2}" type="datetimeFigureOut">
              <a:rPr lang="sk-SK" smtClean="0"/>
              <a:pPr/>
              <a:t>4. 4. 2019</a:t>
            </a:fld>
            <a:endParaRPr lang="sk-SK"/>
          </a:p>
        </p:txBody>
      </p:sp>
      <p:sp>
        <p:nvSpPr>
          <p:cNvPr id="16" name="Zástupný symbol čísla snímky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0EDEB0-2465-49BB-A308-10B2AE33FAF8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7" name="Zástupný symbol päty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F64B2-5740-49F3-A8CC-2D6DC7C9D1B2}" type="datetimeFigureOut">
              <a:rPr lang="sk-SK" smtClean="0"/>
              <a:pPr/>
              <a:t>4. 4. 2019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EDEB0-2465-49BB-A308-10B2AE33FAF8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F64B2-5740-49F3-A8CC-2D6DC7C9D1B2}" type="datetimeFigureOut">
              <a:rPr lang="sk-SK" smtClean="0"/>
              <a:pPr/>
              <a:t>4. 4. 2019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EDEB0-2465-49BB-A308-10B2AE33FAF8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obsahu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4" name="Zástupný symbol dátumu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D0F64B2-5740-49F3-A8CC-2D6DC7C9D1B2}" type="datetimeFigureOut">
              <a:rPr lang="sk-SK" smtClean="0"/>
              <a:pPr/>
              <a:t>4. 4. 2019</a:t>
            </a:fld>
            <a:endParaRPr lang="sk-SK"/>
          </a:p>
        </p:txBody>
      </p:sp>
      <p:sp>
        <p:nvSpPr>
          <p:cNvPr id="15" name="Zástupný symbol čísla snímky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990EDEB0-2465-49BB-A308-10B2AE33FAF8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6" name="Zástupný symbol päty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F64B2-5740-49F3-A8CC-2D6DC7C9D1B2}" type="datetimeFigureOut">
              <a:rPr lang="sk-SK" smtClean="0"/>
              <a:pPr/>
              <a:t>4. 4. 2019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EDEB0-2465-49BB-A308-10B2AE33FAF8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cxnSp>
        <p:nvCxnSpPr>
          <p:cNvPr id="7" name="Rovná spojnica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F64B2-5740-49F3-A8CC-2D6DC7C9D1B2}" type="datetimeFigureOut">
              <a:rPr lang="sk-SK" smtClean="0"/>
              <a:pPr/>
              <a:t>4. 4. 2019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EDEB0-2465-49BB-A308-10B2AE33FAF8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1" name="Zástupný symbol obsahu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3" name="Zástupný symbol obsahu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EDEB0-2465-49BB-A308-10B2AE33FAF8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F64B2-5740-49F3-A8CC-2D6DC7C9D1B2}" type="datetimeFigureOut">
              <a:rPr lang="sk-SK" smtClean="0"/>
              <a:pPr/>
              <a:t>4. 4. 2019</a:t>
            </a:fld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32" name="Zástupný symbol obsahu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34" name="Zástupný symbol obsahu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2" name="Zástupný symbol textu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cxnSp>
        <p:nvCxnSpPr>
          <p:cNvPr id="10" name="Rovná spojnica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ovná spojnica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F64B2-5740-49F3-A8CC-2D6DC7C9D1B2}" type="datetimeFigureOut">
              <a:rPr lang="sk-SK" smtClean="0"/>
              <a:pPr/>
              <a:t>4. 4. 2019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EDEB0-2465-49BB-A308-10B2AE33FAF8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F64B2-5740-49F3-A8CC-2D6DC7C9D1B2}" type="datetimeFigureOut">
              <a:rPr lang="sk-SK" smtClean="0"/>
              <a:pPr/>
              <a:t>4. 4. 2019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EDEB0-2465-49BB-A308-10B2AE33FAF8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ástupný symbol obsahu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31" name="Nadpis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8" name="Zástupný symbol dátumu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D0F64B2-5740-49F3-A8CC-2D6DC7C9D1B2}" type="datetimeFigureOut">
              <a:rPr lang="sk-SK" smtClean="0"/>
              <a:pPr/>
              <a:t>4. 4. 2019</a:t>
            </a:fld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90EDEB0-2465-49BB-A308-10B2AE33FAF8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0" name="Zástupný symbol päty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sk-SK" smtClean="0"/>
              <a:t>Ak chcete pridať obrázok, kliknite na ikonu</a:t>
            </a:r>
            <a:endParaRPr kumimoji="0" lang="en-US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8" name="Zástupný symbol dátumu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F64B2-5740-49F3-A8CC-2D6DC7C9D1B2}" type="datetimeFigureOut">
              <a:rPr lang="sk-SK" smtClean="0"/>
              <a:pPr/>
              <a:t>4. 4. 2019</a:t>
            </a:fld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0EDEB0-2465-49BB-A308-10B2AE33FAF8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0" name="Zástupný symbol päty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textu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24" name="Zástupný symbol dátumu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D0F64B2-5740-49F3-A8CC-2D6DC7C9D1B2}" type="datetimeFigureOut">
              <a:rPr lang="sk-SK" smtClean="0"/>
              <a:pPr/>
              <a:t>4. 4. 2019</a:t>
            </a:fld>
            <a:endParaRPr lang="sk-SK"/>
          </a:p>
        </p:txBody>
      </p:sp>
      <p:sp>
        <p:nvSpPr>
          <p:cNvPr id="10" name="Zástupný symbol päty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sk-SK"/>
          </a:p>
        </p:txBody>
      </p:sp>
      <p:sp>
        <p:nvSpPr>
          <p:cNvPr id="22" name="Zástupný symbol čísla snímky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990EDEB0-2465-49BB-A308-10B2AE33FAF8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5" name="Zástupný symbol nadpisu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IMG_11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71400"/>
            <a:ext cx="9144000" cy="7029400"/>
          </a:xfrm>
          <a:prstGeom prst="rect">
            <a:avLst/>
          </a:prstGeom>
        </p:spPr>
      </p:pic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67544" y="1988840"/>
            <a:ext cx="8305800" cy="864096"/>
          </a:xfrm>
        </p:spPr>
        <p:txBody>
          <a:bodyPr/>
          <a:lstStyle/>
          <a:p>
            <a:r>
              <a:rPr lang="sk-SK" dirty="0" smtClean="0">
                <a:solidFill>
                  <a:schemeClr val="tx1"/>
                </a:solidFill>
                <a:latin typeface="Maiandra GD" pitchFamily="34" charset="0"/>
              </a:rPr>
              <a:t>Hotelová akadémia SNV - 2019</a:t>
            </a:r>
            <a:endParaRPr lang="sk-SK" dirty="0">
              <a:solidFill>
                <a:schemeClr val="tx1"/>
              </a:solidFill>
              <a:latin typeface="Maiandra GD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39552" y="476672"/>
            <a:ext cx="8305800" cy="1584176"/>
          </a:xfrm>
        </p:spPr>
        <p:txBody>
          <a:bodyPr/>
          <a:lstStyle/>
          <a:p>
            <a:r>
              <a:rPr lang="sk-SK" sz="5400" b="1" dirty="0" smtClean="0">
                <a:solidFill>
                  <a:schemeClr val="tx1"/>
                </a:solidFill>
                <a:latin typeface="Maiandra GD" pitchFamily="34" charset="0"/>
              </a:rPr>
              <a:t>VINIČKY</a:t>
            </a:r>
            <a:endParaRPr lang="sk-SK" sz="5400" b="1" dirty="0">
              <a:solidFill>
                <a:schemeClr val="tx1"/>
              </a:solidFill>
              <a:latin typeface="Maiandra G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>
                <a:latin typeface="Maiandra GD" pitchFamily="34" charset="0"/>
              </a:rPr>
              <a:t>Je podobná slovenskej, no má na ňu vplyv maďarská kuchyňa, ktorá je veľmi výrazná, korenistá až pálivá</a:t>
            </a:r>
          </a:p>
          <a:p>
            <a:r>
              <a:rPr lang="sk-SK" dirty="0" smtClean="0">
                <a:latin typeface="Maiandra GD" pitchFamily="34" charset="0"/>
              </a:rPr>
              <a:t>Typickými jedlami sú rôzne druhy polievok, perkeltov a gulášov</a:t>
            </a:r>
          </a:p>
          <a:p>
            <a:r>
              <a:rPr lang="sk-SK" dirty="0" smtClean="0">
                <a:latin typeface="Maiandra GD" pitchFamily="34" charset="0"/>
              </a:rPr>
              <a:t>Obľúbené sú zabíjačkové špeciality, jedlá z diviny, z hydiny a z rýb</a:t>
            </a:r>
          </a:p>
          <a:p>
            <a:r>
              <a:rPr lang="sk-SK" dirty="0" smtClean="0">
                <a:latin typeface="Maiandra GD" pitchFamily="34" charset="0"/>
              </a:rPr>
              <a:t>Taktiež biely chlieb, ktorý hrá dôležitú úlohu</a:t>
            </a:r>
          </a:p>
          <a:p>
            <a:r>
              <a:rPr lang="sk-SK" dirty="0" smtClean="0">
                <a:latin typeface="Maiandra GD" pitchFamily="34" charset="0"/>
              </a:rPr>
              <a:t>Langoše, plnené záviny z kysnutého cesta, štrúdle, palacinky, </a:t>
            </a:r>
            <a:r>
              <a:rPr lang="sk-SK" dirty="0" err="1" smtClean="0">
                <a:latin typeface="Maiandra GD" pitchFamily="34" charset="0"/>
              </a:rPr>
              <a:t>czeregy</a:t>
            </a:r>
            <a:endParaRPr lang="sk-SK" dirty="0" smtClean="0">
              <a:latin typeface="Maiandra GD" pitchFamily="34" charset="0"/>
            </a:endParaRPr>
          </a:p>
          <a:p>
            <a:endParaRPr lang="sk-SK" dirty="0" smtClean="0">
              <a:latin typeface="Maiandra GD" pitchFamily="34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 smtClean="0">
                <a:latin typeface="Maiandra GD" pitchFamily="34" charset="0"/>
              </a:rPr>
              <a:t>Gastronómia južného Slovenska</a:t>
            </a:r>
            <a:endParaRPr lang="sk-SK" b="1" dirty="0">
              <a:latin typeface="Maiandra GD" pitchFamily="34" charset="0"/>
            </a:endParaRPr>
          </a:p>
        </p:txBody>
      </p:sp>
      <p:pic>
        <p:nvPicPr>
          <p:cNvPr id="9" name="Obrázok 8" descr="IMG_29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332656"/>
            <a:ext cx="4364231" cy="2736304"/>
          </a:xfrm>
          <a:prstGeom prst="rect">
            <a:avLst/>
          </a:prstGeom>
        </p:spPr>
      </p:pic>
      <p:pic>
        <p:nvPicPr>
          <p:cNvPr id="11" name="Obrázok 10" descr="IMG_29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356992"/>
            <a:ext cx="4128459" cy="3096344"/>
          </a:xfrm>
          <a:prstGeom prst="rect">
            <a:avLst/>
          </a:prstGeom>
        </p:spPr>
      </p:pic>
      <p:pic>
        <p:nvPicPr>
          <p:cNvPr id="15" name="Obrázok 14" descr="IMG_29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332656"/>
            <a:ext cx="4143316" cy="2736304"/>
          </a:xfrm>
          <a:prstGeom prst="rect">
            <a:avLst/>
          </a:prstGeom>
        </p:spPr>
      </p:pic>
      <p:pic>
        <p:nvPicPr>
          <p:cNvPr id="18" name="Obrázok 17" descr="IMG_294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27984" y="3356992"/>
            <a:ext cx="4392488" cy="3090416"/>
          </a:xfrm>
          <a:prstGeom prst="rect">
            <a:avLst/>
          </a:prstGeom>
        </p:spPr>
      </p:pic>
      <p:pic>
        <p:nvPicPr>
          <p:cNvPr id="16" name="Obrázok 15" descr="IMG_294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87824" y="2348880"/>
            <a:ext cx="3024336" cy="2016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 smtClean="0">
                <a:latin typeface="Maiandra GD" pitchFamily="34" charset="0"/>
              </a:rPr>
              <a:t>Halászle</a:t>
            </a:r>
            <a:endParaRPr lang="sk-SK" dirty="0" smtClean="0">
              <a:latin typeface="Maiandra GD" pitchFamily="34" charset="0"/>
            </a:endParaRPr>
          </a:p>
          <a:p>
            <a:r>
              <a:rPr lang="sk-SK" dirty="0" smtClean="0">
                <a:latin typeface="Maiandra GD" pitchFamily="34" charset="0"/>
              </a:rPr>
              <a:t>Konzervované rybacie karbonátky</a:t>
            </a:r>
          </a:p>
          <a:p>
            <a:r>
              <a:rPr lang="sk-SK" dirty="0" err="1" smtClean="0">
                <a:latin typeface="Maiandra GD" pitchFamily="34" charset="0"/>
              </a:rPr>
              <a:t>Horešský</a:t>
            </a:r>
            <a:r>
              <a:rPr lang="sk-SK" dirty="0" smtClean="0">
                <a:latin typeface="Maiandra GD" pitchFamily="34" charset="0"/>
              </a:rPr>
              <a:t> </a:t>
            </a:r>
            <a:r>
              <a:rPr lang="sk-SK" dirty="0" err="1" smtClean="0">
                <a:latin typeface="Maiandra GD" pitchFamily="34" charset="0"/>
              </a:rPr>
              <a:t>béleš</a:t>
            </a:r>
            <a:endParaRPr lang="sk-SK" dirty="0" smtClean="0">
              <a:latin typeface="Maiandra GD" pitchFamily="34" charset="0"/>
            </a:endParaRPr>
          </a:p>
          <a:p>
            <a:r>
              <a:rPr lang="sk-SK" dirty="0" err="1" smtClean="0">
                <a:latin typeface="Maiandra GD" pitchFamily="34" charset="0"/>
              </a:rPr>
              <a:t>Cseregy</a:t>
            </a:r>
            <a:endParaRPr lang="sk-SK" dirty="0" smtClean="0">
              <a:latin typeface="Maiandra GD" pitchFamily="34" charset="0"/>
            </a:endParaRPr>
          </a:p>
          <a:p>
            <a:r>
              <a:rPr lang="sk-SK" dirty="0" err="1" smtClean="0">
                <a:latin typeface="Maiandra GD" pitchFamily="34" charset="0"/>
              </a:rPr>
              <a:t>Hrsťovník</a:t>
            </a:r>
            <a:endParaRPr lang="sk-SK" dirty="0" smtClean="0">
              <a:latin typeface="Maiandra GD" pitchFamily="34" charset="0"/>
            </a:endParaRPr>
          </a:p>
          <a:p>
            <a:r>
              <a:rPr lang="sk-SK" dirty="0" smtClean="0">
                <a:latin typeface="Maiandra GD" pitchFamily="34" charset="0"/>
              </a:rPr>
              <a:t>Tvarohové chrumky</a:t>
            </a:r>
          </a:p>
          <a:p>
            <a:endParaRPr lang="sk-SK" dirty="0" smtClean="0"/>
          </a:p>
          <a:p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b="1" dirty="0" smtClean="0">
                <a:latin typeface="Maiandra GD" pitchFamily="34" charset="0"/>
              </a:rPr>
              <a:t>Tradičné jedlá</a:t>
            </a:r>
            <a:endParaRPr lang="sk-SK" sz="4800" b="1" dirty="0">
              <a:latin typeface="Maiandra GD" pitchFamily="34" charset="0"/>
            </a:endParaRPr>
          </a:p>
        </p:txBody>
      </p:sp>
      <p:pic>
        <p:nvPicPr>
          <p:cNvPr id="7" name="Obrázok 6" descr="IMG_29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91551" y="0"/>
            <a:ext cx="3252450" cy="2492896"/>
          </a:xfrm>
          <a:prstGeom prst="rect">
            <a:avLst/>
          </a:prstGeom>
        </p:spPr>
      </p:pic>
      <p:pic>
        <p:nvPicPr>
          <p:cNvPr id="6" name="Obrázok 5" descr="IMG_29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07240" y="2492896"/>
            <a:ext cx="3236760" cy="2232248"/>
          </a:xfrm>
          <a:prstGeom prst="rect">
            <a:avLst/>
          </a:prstGeom>
        </p:spPr>
      </p:pic>
      <p:pic>
        <p:nvPicPr>
          <p:cNvPr id="8" name="Obrázok 7" descr="IMG_29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4" y="4653136"/>
            <a:ext cx="3275856" cy="22048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457200" y="1524000"/>
            <a:ext cx="3898776" cy="4572000"/>
          </a:xfrm>
        </p:spPr>
        <p:txBody>
          <a:bodyPr>
            <a:normAutofit fontScale="85000" lnSpcReduction="10000"/>
          </a:bodyPr>
          <a:lstStyle/>
          <a:p>
            <a:r>
              <a:rPr lang="sk-SK" dirty="0" smtClean="0">
                <a:latin typeface="Maiandra GD" pitchFamily="34" charset="0"/>
              </a:rPr>
              <a:t>Zlatým obdobím vinárstva bolo počas vlády Márie Terézie a Jozefa II, kde sa uskutočnila najväčšia výsadba viníc (až 57 000 ha).</a:t>
            </a:r>
          </a:p>
          <a:p>
            <a:r>
              <a:rPr lang="sk-SK" dirty="0" smtClean="0">
                <a:latin typeface="Maiandra GD" pitchFamily="34" charset="0"/>
              </a:rPr>
              <a:t>Koncom 19. storočia prišla kríza, kde škodcovia napadli vinohrady. Ich obnova sa podarila až pomocou štiepenia kyslých koreňov so sladkými. Škodcovia to tým pádom odmietali požierať</a:t>
            </a:r>
            <a:r>
              <a:rPr lang="sk-SK" dirty="0" smtClean="0"/>
              <a:t>.</a:t>
            </a:r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24744"/>
          </a:xfrm>
        </p:spPr>
        <p:txBody>
          <a:bodyPr/>
          <a:lstStyle/>
          <a:p>
            <a:pPr algn="ctr"/>
            <a:r>
              <a:rPr lang="sk-SK" b="1" dirty="0" smtClean="0">
                <a:latin typeface="Maiandra GD" pitchFamily="34" charset="0"/>
              </a:rPr>
              <a:t>História vinohradníctva</a:t>
            </a:r>
            <a:endParaRPr lang="sk-SK" b="1" dirty="0">
              <a:latin typeface="Maiandra GD" pitchFamily="34" charset="0"/>
            </a:endParaRPr>
          </a:p>
        </p:txBody>
      </p:sp>
      <p:pic>
        <p:nvPicPr>
          <p:cNvPr id="4" name="Obrázok 3" descr="IMG_29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1268760"/>
            <a:ext cx="2664296" cy="24442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Obrázok 5" descr="IMG_29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3933056"/>
            <a:ext cx="4248472" cy="2570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72000"/>
          </a:xfrm>
        </p:spPr>
        <p:txBody>
          <a:bodyPr/>
          <a:lstStyle/>
          <a:p>
            <a:pPr algn="ctr">
              <a:buNone/>
            </a:pPr>
            <a:r>
              <a:rPr lang="sk-SK" dirty="0" smtClean="0">
                <a:latin typeface="Maiandra GD" pitchFamily="34" charset="0"/>
              </a:rPr>
              <a:t>Rozloha vinohradov v štátoch sveta</a:t>
            </a:r>
          </a:p>
          <a:p>
            <a:pPr algn="ctr">
              <a:buNone/>
            </a:pPr>
            <a:endParaRPr lang="sk-SK" b="1" dirty="0" smtClean="0">
              <a:latin typeface="Maiandra GD" pitchFamily="34" charset="0"/>
            </a:endParaRPr>
          </a:p>
          <a:p>
            <a:r>
              <a:rPr lang="sk-SK" dirty="0" smtClean="0">
                <a:latin typeface="Maiandra GD" pitchFamily="34" charset="0"/>
              </a:rPr>
              <a:t>1. Španielsko- 1 032 000</a:t>
            </a:r>
          </a:p>
          <a:p>
            <a:r>
              <a:rPr lang="sk-SK" dirty="0" smtClean="0">
                <a:latin typeface="Maiandra GD" pitchFamily="34" charset="0"/>
              </a:rPr>
              <a:t>2. Čína- 1 000 </a:t>
            </a:r>
            <a:r>
              <a:rPr lang="sk-SK" dirty="0" err="1" smtClean="0">
                <a:latin typeface="Maiandra GD" pitchFamily="34" charset="0"/>
              </a:rPr>
              <a:t>000</a:t>
            </a:r>
            <a:endParaRPr lang="sk-SK" dirty="0" smtClean="0">
              <a:latin typeface="Maiandra GD" pitchFamily="34" charset="0"/>
            </a:endParaRPr>
          </a:p>
          <a:p>
            <a:r>
              <a:rPr lang="sk-SK" dirty="0" smtClean="0">
                <a:latin typeface="Maiandra GD" pitchFamily="34" charset="0"/>
              </a:rPr>
              <a:t>3. Francúzsko- 807 000</a:t>
            </a:r>
          </a:p>
          <a:p>
            <a:pPr>
              <a:buNone/>
            </a:pPr>
            <a:endParaRPr lang="sk-SK" dirty="0" smtClean="0"/>
          </a:p>
          <a:p>
            <a:pPr algn="ctr">
              <a:buNone/>
            </a:pPr>
            <a:endParaRPr lang="sk-SK" dirty="0" smtClean="0"/>
          </a:p>
          <a:p>
            <a:pPr algn="ctr">
              <a:buNone/>
            </a:pPr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sk-SK" sz="5400" b="1" dirty="0" smtClean="0">
                <a:latin typeface="Maiandra GD" pitchFamily="34" charset="0"/>
              </a:rPr>
              <a:t>Vinárstvo v súčasnosti</a:t>
            </a:r>
            <a:endParaRPr lang="sk-SK" sz="5400" b="1" dirty="0">
              <a:latin typeface="Maiandra GD" pitchFamily="34" charset="0"/>
            </a:endParaRPr>
          </a:p>
        </p:txBody>
      </p:sp>
      <p:pic>
        <p:nvPicPr>
          <p:cNvPr id="5" name="Obrázok 4" descr="IMG_29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2132856"/>
            <a:ext cx="2980536" cy="41464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5904656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sk-SK" sz="4000" dirty="0" smtClean="0">
                <a:latin typeface="Maiandra GD" pitchFamily="34" charset="0"/>
              </a:rPr>
              <a:t>Spotreba vína na jedného obyvateľa</a:t>
            </a:r>
          </a:p>
          <a:p>
            <a:pPr algn="ctr">
              <a:buNone/>
            </a:pPr>
            <a:endParaRPr lang="sk-SK" dirty="0" smtClean="0">
              <a:latin typeface="Maiandra GD" pitchFamily="34" charset="0"/>
            </a:endParaRPr>
          </a:p>
          <a:p>
            <a:r>
              <a:rPr lang="sk-SK" dirty="0" smtClean="0">
                <a:latin typeface="Maiandra GD" pitchFamily="34" charset="0"/>
              </a:rPr>
              <a:t>1. Vatikán- 54,78 l</a:t>
            </a:r>
          </a:p>
          <a:p>
            <a:r>
              <a:rPr lang="sk-SK" dirty="0" smtClean="0">
                <a:latin typeface="Maiandra GD" pitchFamily="34" charset="0"/>
              </a:rPr>
              <a:t>2. Island- 54,50 l</a:t>
            </a:r>
          </a:p>
          <a:p>
            <a:r>
              <a:rPr lang="sk-SK" dirty="0" smtClean="0">
                <a:latin typeface="Maiandra GD" pitchFamily="34" charset="0"/>
              </a:rPr>
              <a:t>3.Luxemburg- 52,46 l</a:t>
            </a:r>
          </a:p>
          <a:p>
            <a:r>
              <a:rPr lang="sk-SK" dirty="0" smtClean="0">
                <a:latin typeface="Maiandra GD" pitchFamily="34" charset="0"/>
              </a:rPr>
              <a:t>46. Slovensko- 11,88 l</a:t>
            </a:r>
          </a:p>
          <a:p>
            <a:r>
              <a:rPr lang="sk-SK" dirty="0" smtClean="0">
                <a:latin typeface="Maiandra GD" pitchFamily="34" charset="0"/>
              </a:rPr>
              <a:t>80. Ukrajina- 4,49 l</a:t>
            </a:r>
          </a:p>
          <a:p>
            <a:endParaRPr lang="sk-SK" dirty="0" smtClean="0">
              <a:latin typeface="Maiandra GD" pitchFamily="34" charset="0"/>
            </a:endParaRPr>
          </a:p>
          <a:p>
            <a:pPr>
              <a:buNone/>
            </a:pPr>
            <a:endParaRPr lang="sk-SK" dirty="0" smtClean="0">
              <a:latin typeface="Maiandra GD" pitchFamily="34" charset="0"/>
            </a:endParaRPr>
          </a:p>
          <a:p>
            <a:pPr>
              <a:buNone/>
            </a:pPr>
            <a:endParaRPr lang="sk-SK" dirty="0" smtClean="0">
              <a:latin typeface="Maiandra GD" pitchFamily="34" charset="0"/>
            </a:endParaRPr>
          </a:p>
          <a:p>
            <a:pPr>
              <a:buNone/>
            </a:pPr>
            <a:r>
              <a:rPr lang="sk-SK" dirty="0" smtClean="0">
                <a:latin typeface="Maiandra GD" pitchFamily="34" charset="0"/>
              </a:rPr>
              <a:t>* priemerná spotreba vína na jedného obyvateľa je 36 l </a:t>
            </a:r>
          </a:p>
        </p:txBody>
      </p:sp>
      <p:pic>
        <p:nvPicPr>
          <p:cNvPr id="3" name="Obrázok 2" descr="IMG_2873.JPG"/>
          <p:cNvPicPr>
            <a:picLocks noChangeAspect="1"/>
          </p:cNvPicPr>
          <p:nvPr/>
        </p:nvPicPr>
        <p:blipFill>
          <a:blip r:embed="rId2" cstate="print"/>
          <a:srcRect l="9838" t="24800" r="58662" b="20600"/>
          <a:stretch>
            <a:fillRect/>
          </a:stretch>
        </p:blipFill>
        <p:spPr>
          <a:xfrm>
            <a:off x="4860032" y="1700808"/>
            <a:ext cx="2880320" cy="37444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>
              <a:buNone/>
            </a:pPr>
            <a:r>
              <a:rPr lang="sk-SK" b="1" dirty="0" smtClean="0">
                <a:latin typeface="Maiandra GD" pitchFamily="34" charset="0"/>
              </a:rPr>
              <a:t>Najdôležitejšie kritéria pri delení vína:</a:t>
            </a:r>
          </a:p>
          <a:p>
            <a:r>
              <a:rPr lang="sk-SK" dirty="0" smtClean="0">
                <a:latin typeface="Maiandra GD" pitchFamily="34" charset="0"/>
              </a:rPr>
              <a:t>Farba</a:t>
            </a:r>
          </a:p>
          <a:p>
            <a:r>
              <a:rPr lang="sk-SK" dirty="0" smtClean="0">
                <a:latin typeface="Maiandra GD" pitchFamily="34" charset="0"/>
              </a:rPr>
              <a:t>Tiché, perlivé alebo šumivé víno</a:t>
            </a:r>
          </a:p>
          <a:p>
            <a:r>
              <a:rPr lang="sk-SK" dirty="0" smtClean="0">
                <a:latin typeface="Maiandra GD" pitchFamily="34" charset="0"/>
              </a:rPr>
              <a:t>Odroda</a:t>
            </a:r>
          </a:p>
          <a:p>
            <a:r>
              <a:rPr lang="sk-SK" dirty="0" smtClean="0">
                <a:latin typeface="Maiandra GD" pitchFamily="34" charset="0"/>
              </a:rPr>
              <a:t>Odrodové vína alebo </a:t>
            </a:r>
            <a:r>
              <a:rPr lang="sk-SK" dirty="0" err="1" smtClean="0">
                <a:latin typeface="Maiandra GD" pitchFamily="34" charset="0"/>
              </a:rPr>
              <a:t>Cuveé</a:t>
            </a:r>
            <a:endParaRPr lang="sk-SK" dirty="0" smtClean="0">
              <a:latin typeface="Maiandra GD" pitchFamily="34" charset="0"/>
            </a:endParaRPr>
          </a:p>
          <a:p>
            <a:r>
              <a:rPr lang="sk-SK" dirty="0" smtClean="0">
                <a:latin typeface="Maiandra GD" pitchFamily="34" charset="0"/>
              </a:rPr>
              <a:t>Ročník</a:t>
            </a:r>
          </a:p>
          <a:p>
            <a:r>
              <a:rPr lang="sk-SK" dirty="0" smtClean="0">
                <a:latin typeface="Maiandra GD" pitchFamily="34" charset="0"/>
              </a:rPr>
              <a:t>Typy vín podľa cukornatosti hrozna</a:t>
            </a:r>
          </a:p>
          <a:p>
            <a:r>
              <a:rPr lang="sk-SK" dirty="0" smtClean="0">
                <a:latin typeface="Maiandra GD" pitchFamily="34" charset="0"/>
              </a:rPr>
              <a:t>Zvyškový cukor vo víne</a:t>
            </a:r>
          </a:p>
          <a:p>
            <a:r>
              <a:rPr lang="sk-SK" dirty="0" smtClean="0">
                <a:latin typeface="Maiandra GD" pitchFamily="34" charset="0"/>
              </a:rPr>
              <a:t>Analytika</a:t>
            </a:r>
          </a:p>
          <a:p>
            <a:r>
              <a:rPr lang="sk-SK" dirty="0" smtClean="0">
                <a:latin typeface="Maiandra GD" pitchFamily="34" charset="0"/>
              </a:rPr>
              <a:t>Vinohradnícka oblasť</a:t>
            </a:r>
          </a:p>
          <a:p>
            <a:pPr>
              <a:buNone/>
            </a:pPr>
            <a:endParaRPr lang="sk-SK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5400" b="1" dirty="0" smtClean="0">
                <a:latin typeface="Maiandra GD" pitchFamily="34" charset="0"/>
              </a:rPr>
              <a:t>Základné delenie vína</a:t>
            </a:r>
            <a:endParaRPr lang="sk-SK" sz="5400" b="1" dirty="0">
              <a:latin typeface="Maiandra G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395536" y="1556792"/>
            <a:ext cx="4546848" cy="4572000"/>
          </a:xfrm>
        </p:spPr>
        <p:txBody>
          <a:bodyPr>
            <a:normAutofit fontScale="85000" lnSpcReduction="20000"/>
          </a:bodyPr>
          <a:lstStyle/>
          <a:p>
            <a:r>
              <a:rPr lang="sk-SK" sz="3000" b="1" u="sng" dirty="0" smtClean="0">
                <a:latin typeface="Maiandra GD" pitchFamily="34" charset="0"/>
              </a:rPr>
              <a:t>Biele víno</a:t>
            </a:r>
          </a:p>
          <a:p>
            <a:pPr>
              <a:buNone/>
            </a:pPr>
            <a:r>
              <a:rPr lang="sk-SK" dirty="0" smtClean="0">
                <a:latin typeface="Maiandra GD" pitchFamily="34" charset="0"/>
              </a:rPr>
              <a:t>   - vyrába sa z </a:t>
            </a:r>
            <a:r>
              <a:rPr lang="sk-SK" u="sng" dirty="0" smtClean="0">
                <a:latin typeface="Maiandra GD" pitchFamily="34" charset="0"/>
              </a:rPr>
              <a:t>bielych</a:t>
            </a:r>
            <a:r>
              <a:rPr lang="sk-SK" dirty="0" smtClean="0">
                <a:latin typeface="Maiandra GD" pitchFamily="34" charset="0"/>
              </a:rPr>
              <a:t> odrôd - Müller </a:t>
            </a:r>
            <a:r>
              <a:rPr lang="sk-SK" dirty="0" err="1" smtClean="0">
                <a:latin typeface="Maiandra GD" pitchFamily="34" charset="0"/>
              </a:rPr>
              <a:t>Thurgau</a:t>
            </a:r>
            <a:r>
              <a:rPr lang="sk-SK" dirty="0" smtClean="0">
                <a:latin typeface="Maiandra GD" pitchFamily="34" charset="0"/>
              </a:rPr>
              <a:t>, </a:t>
            </a:r>
            <a:r>
              <a:rPr lang="sk-SK" dirty="0" err="1" smtClean="0">
                <a:latin typeface="Maiandra GD" pitchFamily="34" charset="0"/>
              </a:rPr>
              <a:t>Sauvignon</a:t>
            </a:r>
            <a:r>
              <a:rPr lang="sk-SK" dirty="0" smtClean="0">
                <a:latin typeface="Maiandra GD" pitchFamily="34" charset="0"/>
              </a:rPr>
              <a:t>, Devín; alebo z niektorých </a:t>
            </a:r>
            <a:r>
              <a:rPr lang="sk-SK" u="sng" dirty="0" smtClean="0">
                <a:latin typeface="Maiandra GD" pitchFamily="34" charset="0"/>
              </a:rPr>
              <a:t>červených</a:t>
            </a:r>
            <a:r>
              <a:rPr lang="sk-SK" dirty="0" smtClean="0">
                <a:latin typeface="Maiandra GD" pitchFamily="34" charset="0"/>
              </a:rPr>
              <a:t> odrôd - Tramín červený, Veltlínske </a:t>
            </a:r>
            <a:r>
              <a:rPr lang="sk-SK" dirty="0" err="1" smtClean="0">
                <a:latin typeface="Maiandra GD" pitchFamily="34" charset="0"/>
              </a:rPr>
              <a:t>červenoskoré</a:t>
            </a:r>
            <a:endParaRPr lang="sk-SK" dirty="0" smtClean="0">
              <a:latin typeface="Maiandra GD" pitchFamily="34" charset="0"/>
            </a:endParaRPr>
          </a:p>
          <a:p>
            <a:r>
              <a:rPr lang="sk-SK" sz="2800" b="1" u="sng" dirty="0" smtClean="0">
                <a:latin typeface="Maiandra GD" pitchFamily="34" charset="0"/>
              </a:rPr>
              <a:t>Červené víno</a:t>
            </a:r>
          </a:p>
          <a:p>
            <a:pPr>
              <a:buNone/>
            </a:pPr>
            <a:r>
              <a:rPr lang="sk-SK" dirty="0" smtClean="0">
                <a:latin typeface="Maiandra GD" pitchFamily="34" charset="0"/>
              </a:rPr>
              <a:t>   - vyrába sa z </a:t>
            </a:r>
            <a:r>
              <a:rPr lang="sk-SK" u="sng" dirty="0" smtClean="0">
                <a:latin typeface="Maiandra GD" pitchFamily="34" charset="0"/>
              </a:rPr>
              <a:t>modrých</a:t>
            </a:r>
            <a:r>
              <a:rPr lang="sk-SK" dirty="0" smtClean="0">
                <a:latin typeface="Maiandra GD" pitchFamily="34" charset="0"/>
              </a:rPr>
              <a:t> odrôd - </a:t>
            </a:r>
            <a:r>
              <a:rPr lang="sk-SK" dirty="0" err="1" smtClean="0">
                <a:latin typeface="Maiandra GD" pitchFamily="34" charset="0"/>
              </a:rPr>
              <a:t>Merlot</a:t>
            </a:r>
            <a:r>
              <a:rPr lang="sk-SK" dirty="0" smtClean="0">
                <a:latin typeface="Maiandra GD" pitchFamily="34" charset="0"/>
              </a:rPr>
              <a:t>, Frankovka, </a:t>
            </a:r>
            <a:r>
              <a:rPr lang="sk-SK" dirty="0" err="1" smtClean="0">
                <a:latin typeface="Maiandra GD" pitchFamily="34" charset="0"/>
              </a:rPr>
              <a:t>Cabernet</a:t>
            </a:r>
            <a:r>
              <a:rPr lang="sk-SK" dirty="0" smtClean="0">
                <a:latin typeface="Maiandra GD" pitchFamily="34" charset="0"/>
              </a:rPr>
              <a:t> </a:t>
            </a:r>
            <a:r>
              <a:rPr lang="sk-SK" dirty="0" err="1" smtClean="0">
                <a:latin typeface="Maiandra GD" pitchFamily="34" charset="0"/>
              </a:rPr>
              <a:t>Sauvignon</a:t>
            </a:r>
            <a:endParaRPr lang="sk-SK" dirty="0" smtClean="0">
              <a:latin typeface="Maiandra GD" pitchFamily="34" charset="0"/>
            </a:endParaRPr>
          </a:p>
          <a:p>
            <a:r>
              <a:rPr lang="sk-SK" sz="2800" b="1" u="sng" dirty="0" smtClean="0">
                <a:latin typeface="Maiandra GD" pitchFamily="34" charset="0"/>
              </a:rPr>
              <a:t>Ružové víno</a:t>
            </a:r>
          </a:p>
          <a:p>
            <a:pPr>
              <a:buNone/>
            </a:pPr>
            <a:r>
              <a:rPr lang="sk-SK" dirty="0" smtClean="0">
                <a:latin typeface="Maiandra GD" pitchFamily="34" charset="0"/>
              </a:rPr>
              <a:t>   - rozpoznávame dva typy tzv. </a:t>
            </a:r>
            <a:r>
              <a:rPr lang="sk-SK" dirty="0" err="1" smtClean="0">
                <a:latin typeface="Maiandra GD" pitchFamily="34" charset="0"/>
              </a:rPr>
              <a:t>rosé</a:t>
            </a:r>
            <a:r>
              <a:rPr lang="sk-SK" dirty="0" smtClean="0">
                <a:latin typeface="Maiandra GD" pitchFamily="34" charset="0"/>
              </a:rPr>
              <a:t> a </a:t>
            </a:r>
            <a:r>
              <a:rPr lang="sk-SK" dirty="0" err="1" smtClean="0">
                <a:latin typeface="Maiandra GD" pitchFamily="34" charset="0"/>
              </a:rPr>
              <a:t>klaret</a:t>
            </a:r>
            <a:r>
              <a:rPr lang="sk-SK" dirty="0" smtClean="0">
                <a:latin typeface="Maiandra GD" pitchFamily="34" charset="0"/>
              </a:rPr>
              <a:t> </a:t>
            </a:r>
            <a:endParaRPr lang="sk-SK" dirty="0">
              <a:latin typeface="Maiandra GD" pitchFamily="34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5400" b="1" dirty="0" smtClean="0">
                <a:latin typeface="Maiandra GD" pitchFamily="34" charset="0"/>
              </a:rPr>
              <a:t>Farba vína</a:t>
            </a:r>
            <a:endParaRPr lang="sk-SK" sz="5400" b="1" dirty="0">
              <a:latin typeface="Maiandra GD" pitchFamily="34" charset="0"/>
            </a:endParaRPr>
          </a:p>
        </p:txBody>
      </p:sp>
      <p:pic>
        <p:nvPicPr>
          <p:cNvPr id="4" name="Obrázok 3" descr="IMG_29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1700808"/>
            <a:ext cx="3600400" cy="42484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457200" y="1524000"/>
            <a:ext cx="4258816" cy="4572000"/>
          </a:xfrm>
        </p:spPr>
        <p:txBody>
          <a:bodyPr>
            <a:normAutofit fontScale="92500" lnSpcReduction="20000"/>
          </a:bodyPr>
          <a:lstStyle/>
          <a:p>
            <a:r>
              <a:rPr lang="sk-SK" dirty="0" smtClean="0">
                <a:latin typeface="Maiandra GD" pitchFamily="34" charset="0"/>
              </a:rPr>
              <a:t>Delenie vyplýva z pretlaku CO2 vo fľaši</a:t>
            </a:r>
          </a:p>
          <a:p>
            <a:r>
              <a:rPr lang="sk-SK" b="1" dirty="0" smtClean="0">
                <a:latin typeface="Maiandra GD" pitchFamily="34" charset="0"/>
              </a:rPr>
              <a:t>Tiché</a:t>
            </a:r>
          </a:p>
          <a:p>
            <a:pPr>
              <a:buNone/>
            </a:pPr>
            <a:r>
              <a:rPr lang="sk-SK" dirty="0" smtClean="0">
                <a:latin typeface="Maiandra GD" pitchFamily="34" charset="0"/>
              </a:rPr>
              <a:t>   - 20°C pretlak oxidu uhličitého, ktorý nepresahuje 50 kPa.</a:t>
            </a:r>
          </a:p>
          <a:p>
            <a:r>
              <a:rPr lang="sk-SK" b="1" dirty="0" smtClean="0">
                <a:latin typeface="Maiandra GD" pitchFamily="34" charset="0"/>
              </a:rPr>
              <a:t>Perlivé</a:t>
            </a:r>
          </a:p>
          <a:p>
            <a:pPr>
              <a:buNone/>
            </a:pPr>
            <a:r>
              <a:rPr lang="sk-SK" dirty="0" smtClean="0">
                <a:latin typeface="Maiandra GD" pitchFamily="34" charset="0"/>
              </a:rPr>
              <a:t>   - pretlak CO2, medzi 50 až 250 kPa.</a:t>
            </a:r>
          </a:p>
          <a:p>
            <a:r>
              <a:rPr lang="sk-SK" b="1" dirty="0" smtClean="0">
                <a:latin typeface="Maiandra GD" pitchFamily="34" charset="0"/>
              </a:rPr>
              <a:t>Šumivé</a:t>
            </a:r>
          </a:p>
          <a:p>
            <a:pPr>
              <a:buNone/>
            </a:pPr>
            <a:r>
              <a:rPr lang="sk-SK" dirty="0" smtClean="0">
                <a:latin typeface="Maiandra GD" pitchFamily="34" charset="0"/>
              </a:rPr>
              <a:t>   - pretlak obsahuje väčšie hodnoty (sekundárna fermentácia)</a:t>
            </a:r>
            <a:endParaRPr lang="sk-SK" dirty="0">
              <a:latin typeface="Maiandra GD" pitchFamily="34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 smtClean="0">
                <a:latin typeface="Maiandra GD" pitchFamily="34" charset="0"/>
              </a:rPr>
              <a:t>Tiché, perlivé alebo šumivé víno</a:t>
            </a:r>
            <a:endParaRPr lang="sk-SK" b="1" dirty="0">
              <a:latin typeface="Maiandra GD" pitchFamily="34" charset="0"/>
            </a:endParaRPr>
          </a:p>
        </p:txBody>
      </p:sp>
      <p:pic>
        <p:nvPicPr>
          <p:cNvPr id="5" name="Obrázok 4" descr="IMG_296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32240" y="2805125"/>
            <a:ext cx="1296144" cy="3673282"/>
          </a:xfrm>
          <a:prstGeom prst="rect">
            <a:avLst/>
          </a:prstGeom>
        </p:spPr>
      </p:pic>
      <p:pic>
        <p:nvPicPr>
          <p:cNvPr id="7" name="Obrázok 6" descr="IMG_296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556792"/>
            <a:ext cx="2736304" cy="3826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>
                <a:latin typeface="Maiandra GD" pitchFamily="34" charset="0"/>
              </a:rPr>
              <a:t>Na svete existuje niekoľko tisíc odrôd viniča, avšak na výrobu vín sa používa okolo tisíc.</a:t>
            </a:r>
          </a:p>
          <a:p>
            <a:r>
              <a:rPr lang="sk-SK" dirty="0" smtClean="0">
                <a:latin typeface="Maiandra GD" pitchFamily="34" charset="0"/>
              </a:rPr>
              <a:t>Na Slovensku máme:</a:t>
            </a:r>
          </a:p>
          <a:p>
            <a:pPr>
              <a:buNone/>
            </a:pPr>
            <a:r>
              <a:rPr lang="sk-SK" dirty="0" smtClean="0">
                <a:latin typeface="Maiandra GD" pitchFamily="34" charset="0"/>
              </a:rPr>
              <a:t>   - 23 bielych odrôd na výrobu vína</a:t>
            </a:r>
          </a:p>
          <a:p>
            <a:pPr>
              <a:buNone/>
            </a:pPr>
            <a:r>
              <a:rPr lang="sk-SK" dirty="0" smtClean="0">
                <a:latin typeface="Maiandra GD" pitchFamily="34" charset="0"/>
              </a:rPr>
              <a:t>   - 4 tokajské biele odrody (</a:t>
            </a:r>
            <a:r>
              <a:rPr lang="sk-SK" dirty="0" err="1" smtClean="0">
                <a:latin typeface="Maiandra GD" pitchFamily="34" charset="0"/>
              </a:rPr>
              <a:t>Furmint</a:t>
            </a:r>
            <a:r>
              <a:rPr lang="sk-SK" dirty="0" smtClean="0">
                <a:latin typeface="Maiandra GD" pitchFamily="34" charset="0"/>
              </a:rPr>
              <a:t>, Lipovina, Muškát Žltý, </a:t>
            </a:r>
            <a:r>
              <a:rPr lang="sk-SK" dirty="0" err="1" smtClean="0">
                <a:latin typeface="Maiandra GD" pitchFamily="34" charset="0"/>
              </a:rPr>
              <a:t>Zéta</a:t>
            </a:r>
            <a:r>
              <a:rPr lang="sk-SK" dirty="0" smtClean="0">
                <a:latin typeface="Maiandra GD" pitchFamily="34" charset="0"/>
              </a:rPr>
              <a:t>)</a:t>
            </a:r>
          </a:p>
          <a:p>
            <a:pPr>
              <a:buNone/>
            </a:pPr>
            <a:r>
              <a:rPr lang="sk-SK" dirty="0" smtClean="0">
                <a:latin typeface="Maiandra GD" pitchFamily="34" charset="0"/>
              </a:rPr>
              <a:t>   - 17 modrých odrôd</a:t>
            </a:r>
          </a:p>
          <a:p>
            <a:pPr>
              <a:buNone/>
            </a:pPr>
            <a:r>
              <a:rPr lang="sk-SK" dirty="0" smtClean="0">
                <a:latin typeface="Maiandra GD" pitchFamily="34" charset="0"/>
              </a:rPr>
              <a:t>   - 16 stolových odrôd</a:t>
            </a:r>
          </a:p>
          <a:p>
            <a:r>
              <a:rPr lang="sk-SK" dirty="0" smtClean="0">
                <a:latin typeface="Maiandra GD" pitchFamily="34" charset="0"/>
              </a:rPr>
              <a:t>Odrody vyšľachtené na Slovensku (Devín, Hron, Dunaj, Rimava a Torysa)</a:t>
            </a:r>
          </a:p>
          <a:p>
            <a:pPr>
              <a:buNone/>
            </a:pPr>
            <a:endParaRPr lang="sk-SK" dirty="0" smtClean="0"/>
          </a:p>
          <a:p>
            <a:pPr>
              <a:buNone/>
            </a:pPr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800" b="1" dirty="0" smtClean="0">
                <a:latin typeface="Maiandra GD" pitchFamily="34" charset="0"/>
              </a:rPr>
              <a:t>Odroda</a:t>
            </a:r>
            <a:endParaRPr lang="sk-SK" sz="4800" b="1" dirty="0">
              <a:latin typeface="Maiandra GD" pitchFamily="34" charset="0"/>
            </a:endParaRPr>
          </a:p>
        </p:txBody>
      </p:sp>
      <p:pic>
        <p:nvPicPr>
          <p:cNvPr id="4" name="Obrázok 3" descr="IMG_29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260648"/>
            <a:ext cx="3454054" cy="36869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Obrázok 4" descr="IMG_2959.JPG"/>
          <p:cNvPicPr>
            <a:picLocks noChangeAspect="1"/>
          </p:cNvPicPr>
          <p:nvPr/>
        </p:nvPicPr>
        <p:blipFill>
          <a:blip r:embed="rId3" cstate="print"/>
          <a:srcRect t="33200" b="33200"/>
          <a:stretch>
            <a:fillRect/>
          </a:stretch>
        </p:blipFill>
        <p:spPr>
          <a:xfrm>
            <a:off x="827584" y="4149080"/>
            <a:ext cx="7351787" cy="24701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Obrázok 5" descr="IMG_2952.JPG"/>
          <p:cNvPicPr>
            <a:picLocks noChangeAspect="1"/>
          </p:cNvPicPr>
          <p:nvPr/>
        </p:nvPicPr>
        <p:blipFill>
          <a:blip r:embed="rId4" cstate="print"/>
          <a:srcRect l="-9450" t="-1890" r="5501" b="5501"/>
          <a:stretch>
            <a:fillRect/>
          </a:stretch>
        </p:blipFill>
        <p:spPr>
          <a:xfrm>
            <a:off x="971600" y="260648"/>
            <a:ext cx="1584176" cy="36724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Obrázok 6" descr="IMG_2955.JPG"/>
          <p:cNvPicPr>
            <a:picLocks noChangeAspect="1"/>
          </p:cNvPicPr>
          <p:nvPr/>
        </p:nvPicPr>
        <p:blipFill>
          <a:blip r:embed="rId5" cstate="print"/>
          <a:srcRect l="25863" r="32358" b="4880"/>
          <a:stretch>
            <a:fillRect/>
          </a:stretch>
        </p:blipFill>
        <p:spPr>
          <a:xfrm>
            <a:off x="2771800" y="260648"/>
            <a:ext cx="1512168" cy="36724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sk-SK" dirty="0" smtClean="0">
                <a:latin typeface="Maiandra GD" pitchFamily="34" charset="0"/>
              </a:rPr>
              <a:t>Rozdiel je v pomere odrôd vo fľaši</a:t>
            </a:r>
          </a:p>
          <a:p>
            <a:pPr algn="ctr"/>
            <a:r>
              <a:rPr lang="sk-SK" b="1" dirty="0" smtClean="0">
                <a:latin typeface="Maiandra GD" pitchFamily="34" charset="0"/>
              </a:rPr>
              <a:t>Odrodové</a:t>
            </a:r>
            <a:r>
              <a:rPr lang="sk-SK" dirty="0" smtClean="0">
                <a:latin typeface="Maiandra GD" pitchFamily="34" charset="0"/>
              </a:rPr>
              <a:t> - vyrobené z jednej odrody</a:t>
            </a:r>
          </a:p>
          <a:p>
            <a:pPr algn="ctr"/>
            <a:r>
              <a:rPr lang="sk-SK" b="1" dirty="0" err="1" smtClean="0">
                <a:latin typeface="Maiandra GD" pitchFamily="34" charset="0"/>
              </a:rPr>
              <a:t>Cuveé</a:t>
            </a:r>
            <a:r>
              <a:rPr lang="sk-SK" dirty="0" smtClean="0">
                <a:latin typeface="Maiandra GD" pitchFamily="34" charset="0"/>
              </a:rPr>
              <a:t> - sú zmesou vín viacerých odrôd</a:t>
            </a:r>
            <a:endParaRPr lang="sk-SK" dirty="0">
              <a:latin typeface="Maiandra GD" pitchFamily="34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800" b="1" dirty="0" smtClean="0">
                <a:latin typeface="Maiandra GD" pitchFamily="34" charset="0"/>
              </a:rPr>
              <a:t>Odrodové víno a </a:t>
            </a:r>
            <a:r>
              <a:rPr lang="sk-SK" sz="4800" b="1" dirty="0" err="1" smtClean="0">
                <a:latin typeface="Maiandra GD" pitchFamily="34" charset="0"/>
              </a:rPr>
              <a:t>Cuveé</a:t>
            </a:r>
            <a:endParaRPr lang="sk-SK" sz="4800" b="1" dirty="0">
              <a:latin typeface="Maiandra GD" pitchFamily="34" charset="0"/>
            </a:endParaRPr>
          </a:p>
        </p:txBody>
      </p:sp>
      <p:pic>
        <p:nvPicPr>
          <p:cNvPr id="4" name="Obrázok 3" descr="IMG_29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3140968"/>
            <a:ext cx="4752528" cy="29703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23528" y="2420888"/>
            <a:ext cx="8229600" cy="1296144"/>
          </a:xfrm>
        </p:spPr>
        <p:txBody>
          <a:bodyPr/>
          <a:lstStyle/>
          <a:p>
            <a:pPr algn="ctr"/>
            <a:r>
              <a:rPr lang="sk-SK" b="1" dirty="0" smtClean="0">
                <a:latin typeface="Maiandra GD" pitchFamily="34" charset="0"/>
              </a:rPr>
              <a:t>1. DEŇ</a:t>
            </a:r>
            <a:endParaRPr lang="sk-SK" b="1" dirty="0">
              <a:latin typeface="Maiandra GD" pitchFamily="34" charset="0"/>
            </a:endParaRPr>
          </a:p>
        </p:txBody>
      </p:sp>
      <p:pic>
        <p:nvPicPr>
          <p:cNvPr id="4" name="Zástupný symbol obsahu 3" descr="IMG_10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3334"/>
          <a:stretch>
            <a:fillRect/>
          </a:stretch>
        </p:blipFill>
        <p:spPr>
          <a:xfrm rot="5400000">
            <a:off x="-36787" y="441450"/>
            <a:ext cx="3384376" cy="3310803"/>
          </a:xfrm>
        </p:spPr>
      </p:pic>
      <p:pic>
        <p:nvPicPr>
          <p:cNvPr id="5" name="Obrázok 4" descr="IMG_1035.JPG"/>
          <p:cNvPicPr>
            <a:picLocks noChangeAspect="1"/>
          </p:cNvPicPr>
          <p:nvPr/>
        </p:nvPicPr>
        <p:blipFill>
          <a:blip r:embed="rId3" cstate="print"/>
          <a:srcRect l="26087"/>
          <a:stretch>
            <a:fillRect/>
          </a:stretch>
        </p:blipFill>
        <p:spPr>
          <a:xfrm rot="5400000">
            <a:off x="5734738" y="379778"/>
            <a:ext cx="3384376" cy="3434147"/>
          </a:xfrm>
          <a:prstGeom prst="rect">
            <a:avLst/>
          </a:prstGeom>
        </p:spPr>
      </p:pic>
      <p:pic>
        <p:nvPicPr>
          <p:cNvPr id="8" name="Obrázok 7" descr="IMG_10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43808" y="404664"/>
            <a:ext cx="3312368" cy="2484276"/>
          </a:xfrm>
          <a:prstGeom prst="rect">
            <a:avLst/>
          </a:prstGeom>
        </p:spPr>
      </p:pic>
      <p:pic>
        <p:nvPicPr>
          <p:cNvPr id="9" name="Obrázok 8" descr="IMG_1011.JPG"/>
          <p:cNvPicPr>
            <a:picLocks noChangeAspect="1"/>
          </p:cNvPicPr>
          <p:nvPr/>
        </p:nvPicPr>
        <p:blipFill>
          <a:blip r:embed="rId5" cstate="print"/>
          <a:srcRect l="13379"/>
          <a:stretch>
            <a:fillRect/>
          </a:stretch>
        </p:blipFill>
        <p:spPr>
          <a:xfrm>
            <a:off x="3563888" y="3789040"/>
            <a:ext cx="3263347" cy="2825552"/>
          </a:xfrm>
          <a:prstGeom prst="rect">
            <a:avLst/>
          </a:prstGeom>
        </p:spPr>
      </p:pic>
      <p:pic>
        <p:nvPicPr>
          <p:cNvPr id="12" name="Obrázok 11" descr="IMG_1041.JPG"/>
          <p:cNvPicPr>
            <a:picLocks noChangeAspect="1"/>
          </p:cNvPicPr>
          <p:nvPr/>
        </p:nvPicPr>
        <p:blipFill>
          <a:blip r:embed="rId6" cstate="print"/>
          <a:srcRect t="-99" b="6208"/>
          <a:stretch>
            <a:fillRect/>
          </a:stretch>
        </p:blipFill>
        <p:spPr>
          <a:xfrm>
            <a:off x="0" y="3789040"/>
            <a:ext cx="3635896" cy="2852936"/>
          </a:xfrm>
          <a:prstGeom prst="rect">
            <a:avLst/>
          </a:prstGeom>
        </p:spPr>
      </p:pic>
      <p:pic>
        <p:nvPicPr>
          <p:cNvPr id="11" name="Obrázok 10" descr="IMG_1004.JPG"/>
          <p:cNvPicPr>
            <a:picLocks noChangeAspect="1"/>
          </p:cNvPicPr>
          <p:nvPr/>
        </p:nvPicPr>
        <p:blipFill>
          <a:blip r:embed="rId7" cstate="print"/>
          <a:srcRect l="8136" r="6124"/>
          <a:stretch>
            <a:fillRect/>
          </a:stretch>
        </p:blipFill>
        <p:spPr>
          <a:xfrm rot="5400000">
            <a:off x="6317940" y="3771292"/>
            <a:ext cx="3024336" cy="2627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>
                <a:latin typeface="Maiandra GD" pitchFamily="34" charset="0"/>
              </a:rPr>
              <a:t>Označuje rok zberu hrozna, z ktorého bolo víno vyrobené</a:t>
            </a:r>
          </a:p>
          <a:p>
            <a:r>
              <a:rPr lang="sk-SK" dirty="0" smtClean="0">
                <a:latin typeface="Maiandra GD" pitchFamily="34" charset="0"/>
              </a:rPr>
              <a:t>Jedinou výnimkou je tzv. Mladé víno</a:t>
            </a:r>
            <a:endParaRPr lang="sk-SK" dirty="0">
              <a:latin typeface="Maiandra GD" pitchFamily="34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6000" b="1" dirty="0" smtClean="0">
                <a:latin typeface="Maiandra GD" pitchFamily="34" charset="0"/>
              </a:rPr>
              <a:t>Ročník</a:t>
            </a:r>
            <a:endParaRPr lang="sk-SK" sz="6000" b="1" dirty="0">
              <a:latin typeface="Maiandra GD" pitchFamily="34" charset="0"/>
            </a:endParaRPr>
          </a:p>
        </p:txBody>
      </p:sp>
      <p:pic>
        <p:nvPicPr>
          <p:cNvPr id="4" name="Obrázok 3" descr="IMG_29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3068960"/>
            <a:ext cx="6480720" cy="31683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sk-SK" dirty="0" smtClean="0">
                <a:latin typeface="Maiandra GD" pitchFamily="34" charset="0"/>
              </a:rPr>
              <a:t>Podľa kvality hrozna, presnejšie podľa obsahu cukru v hrozne pri zbere, sa vína delia do niekoľkých kategórií:</a:t>
            </a:r>
          </a:p>
          <a:p>
            <a:pPr>
              <a:buNone/>
            </a:pPr>
            <a:r>
              <a:rPr lang="sk-SK" dirty="0" smtClean="0">
                <a:latin typeface="Maiandra GD" pitchFamily="34" charset="0"/>
              </a:rPr>
              <a:t>    - Stolové vína - do 160g na 1 l</a:t>
            </a:r>
          </a:p>
          <a:p>
            <a:pPr>
              <a:buNone/>
            </a:pPr>
            <a:r>
              <a:rPr lang="sk-SK" dirty="0" smtClean="0">
                <a:latin typeface="Maiandra GD" pitchFamily="34" charset="0"/>
              </a:rPr>
              <a:t>    - Akostné vína - od 160g do 190g na 1 l</a:t>
            </a:r>
          </a:p>
          <a:p>
            <a:pPr>
              <a:buNone/>
            </a:pPr>
            <a:r>
              <a:rPr lang="sk-SK" dirty="0" smtClean="0">
                <a:latin typeface="Maiandra GD" pitchFamily="34" charset="0"/>
              </a:rPr>
              <a:t>    - Kabinetné vína - od 190g do 210g na 1 l</a:t>
            </a:r>
          </a:p>
          <a:p>
            <a:pPr>
              <a:buNone/>
            </a:pPr>
            <a:r>
              <a:rPr lang="sk-SK" dirty="0" smtClean="0">
                <a:latin typeface="Maiandra GD" pitchFamily="34" charset="0"/>
              </a:rPr>
              <a:t>    - Neskorý zber - vinohradnícka oblasť 210g až 220g na 1 l</a:t>
            </a:r>
          </a:p>
          <a:p>
            <a:pPr>
              <a:buNone/>
            </a:pPr>
            <a:r>
              <a:rPr lang="sk-SK" dirty="0" smtClean="0">
                <a:latin typeface="Maiandra GD" pitchFamily="34" charset="0"/>
              </a:rPr>
              <a:t>    - Výber z hrozna - 220g až 250g na 1 l</a:t>
            </a:r>
          </a:p>
          <a:p>
            <a:pPr>
              <a:buNone/>
            </a:pPr>
            <a:r>
              <a:rPr lang="sk-SK" dirty="0" smtClean="0">
                <a:latin typeface="Maiandra GD" pitchFamily="34" charset="0"/>
              </a:rPr>
              <a:t>    - Bobuľový výber - 250g až 290g na 1 l</a:t>
            </a:r>
          </a:p>
          <a:p>
            <a:pPr>
              <a:buNone/>
            </a:pPr>
            <a:r>
              <a:rPr lang="sk-SK" dirty="0" smtClean="0">
                <a:latin typeface="Maiandra GD" pitchFamily="34" charset="0"/>
              </a:rPr>
              <a:t>    - Hrozienkový výber - od 290g na 1 l</a:t>
            </a:r>
          </a:p>
          <a:p>
            <a:pPr>
              <a:buNone/>
            </a:pPr>
            <a:r>
              <a:rPr lang="sk-SK" dirty="0" smtClean="0">
                <a:latin typeface="Maiandra GD" pitchFamily="34" charset="0"/>
              </a:rPr>
              <a:t>    - Slamové víno - od 270g a viac na 1 l</a:t>
            </a:r>
          </a:p>
          <a:p>
            <a:pPr>
              <a:buNone/>
            </a:pPr>
            <a:r>
              <a:rPr lang="sk-SK" dirty="0" smtClean="0">
                <a:latin typeface="Maiandra GD" pitchFamily="34" charset="0"/>
              </a:rPr>
              <a:t>    - Ľadové víno - od 270g a viac na 1 l</a:t>
            </a:r>
          </a:p>
          <a:p>
            <a:pPr>
              <a:buNone/>
            </a:pPr>
            <a:r>
              <a:rPr lang="sk-SK" dirty="0" smtClean="0">
                <a:latin typeface="Maiandra GD" pitchFamily="34" charset="0"/>
              </a:rPr>
              <a:t>    - Výber z </a:t>
            </a:r>
            <a:r>
              <a:rPr lang="sk-SK" dirty="0" err="1" smtClean="0">
                <a:latin typeface="Maiandra GD" pitchFamily="34" charset="0"/>
              </a:rPr>
              <a:t>cibéb</a:t>
            </a:r>
            <a:r>
              <a:rPr lang="sk-SK" dirty="0" smtClean="0">
                <a:latin typeface="Maiandra GD" pitchFamily="34" charset="0"/>
              </a:rPr>
              <a:t> - od 320g a viac na 1 l</a:t>
            </a:r>
            <a:endParaRPr lang="sk-SK" dirty="0">
              <a:latin typeface="Maiandra GD" pitchFamily="34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sk-SK" sz="4000" b="1" dirty="0" smtClean="0">
                <a:latin typeface="Maiandra GD" pitchFamily="34" charset="0"/>
              </a:rPr>
              <a:t>Typy vín podľa cukornatosti hrozna</a:t>
            </a:r>
            <a:endParaRPr lang="sk-SK" sz="4000" b="1" dirty="0">
              <a:latin typeface="Maiandra G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457200" y="1524000"/>
            <a:ext cx="3466728" cy="4572000"/>
          </a:xfrm>
        </p:spPr>
        <p:txBody>
          <a:bodyPr/>
          <a:lstStyle/>
          <a:p>
            <a:r>
              <a:rPr lang="sk-SK" dirty="0" smtClean="0">
                <a:latin typeface="Maiandra GD" pitchFamily="34" charset="0"/>
              </a:rPr>
              <a:t>Suché vína – </a:t>
            </a:r>
          </a:p>
          <a:p>
            <a:pPr>
              <a:buNone/>
            </a:pPr>
            <a:r>
              <a:rPr lang="sk-SK" dirty="0" smtClean="0">
                <a:latin typeface="Maiandra GD" pitchFamily="34" charset="0"/>
              </a:rPr>
              <a:t>   od 0 do 4g na 1 l</a:t>
            </a:r>
          </a:p>
          <a:p>
            <a:r>
              <a:rPr lang="sk-SK" dirty="0" smtClean="0">
                <a:latin typeface="Maiandra GD" pitchFamily="34" charset="0"/>
              </a:rPr>
              <a:t>Polosuché vína – </a:t>
            </a:r>
          </a:p>
          <a:p>
            <a:pPr>
              <a:buNone/>
            </a:pPr>
            <a:r>
              <a:rPr lang="sk-SK" dirty="0" smtClean="0">
                <a:latin typeface="Maiandra GD" pitchFamily="34" charset="0"/>
              </a:rPr>
              <a:t>   5 až 12g na 1 l</a:t>
            </a:r>
          </a:p>
          <a:p>
            <a:r>
              <a:rPr lang="sk-SK" dirty="0" smtClean="0">
                <a:latin typeface="Maiandra GD" pitchFamily="34" charset="0"/>
              </a:rPr>
              <a:t>Polosladké vína –</a:t>
            </a:r>
          </a:p>
          <a:p>
            <a:pPr>
              <a:buNone/>
            </a:pPr>
            <a:r>
              <a:rPr lang="sk-SK" dirty="0" smtClean="0">
                <a:latin typeface="Maiandra GD" pitchFamily="34" charset="0"/>
              </a:rPr>
              <a:t>   13 až 45 na 1 l</a:t>
            </a:r>
          </a:p>
          <a:p>
            <a:r>
              <a:rPr lang="sk-SK" dirty="0" smtClean="0">
                <a:latin typeface="Maiandra GD" pitchFamily="34" charset="0"/>
              </a:rPr>
              <a:t>Sladké vína –</a:t>
            </a:r>
          </a:p>
          <a:p>
            <a:pPr>
              <a:buNone/>
            </a:pPr>
            <a:r>
              <a:rPr lang="sk-SK" dirty="0" smtClean="0">
                <a:latin typeface="Maiandra GD" pitchFamily="34" charset="0"/>
              </a:rPr>
              <a:t>   nad 45g na 1 l</a:t>
            </a:r>
          </a:p>
          <a:p>
            <a:endParaRPr lang="sk-SK" dirty="0">
              <a:latin typeface="Maiandra GD" pitchFamily="34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800" b="1" dirty="0" smtClean="0">
                <a:latin typeface="Maiandra GD" pitchFamily="34" charset="0"/>
              </a:rPr>
              <a:t>Zvyškový cukor vo víne</a:t>
            </a:r>
            <a:endParaRPr lang="sk-SK" sz="4800" b="1" dirty="0">
              <a:latin typeface="Maiandra GD" pitchFamily="34" charset="0"/>
            </a:endParaRPr>
          </a:p>
        </p:txBody>
      </p:sp>
      <p:pic>
        <p:nvPicPr>
          <p:cNvPr id="4" name="Obrázok 3" descr="IMG_29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1920" y="2204864"/>
            <a:ext cx="4608512" cy="30723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b="1" dirty="0" smtClean="0"/>
              <a:t>Základné zložky sú:</a:t>
            </a:r>
          </a:p>
          <a:p>
            <a:pPr>
              <a:buNone/>
            </a:pPr>
            <a:r>
              <a:rPr lang="sk-SK" dirty="0" smtClean="0"/>
              <a:t>    - etanol</a:t>
            </a:r>
          </a:p>
          <a:p>
            <a:pPr>
              <a:buNone/>
            </a:pPr>
            <a:r>
              <a:rPr lang="sk-SK" dirty="0" smtClean="0"/>
              <a:t>    - cukor</a:t>
            </a:r>
          </a:p>
          <a:p>
            <a:pPr>
              <a:buNone/>
            </a:pPr>
            <a:r>
              <a:rPr lang="sk-SK" dirty="0" smtClean="0"/>
              <a:t>    - kyseliny</a:t>
            </a:r>
          </a:p>
          <a:p>
            <a:r>
              <a:rPr lang="sk-SK" dirty="0" smtClean="0"/>
              <a:t>Čo sa týka cukrov, vyskytuje sa hlavne glukóza a fruktóza a malé množstvo sacharózy</a:t>
            </a:r>
          </a:p>
          <a:p>
            <a:r>
              <a:rPr lang="sk-SK" dirty="0" smtClean="0"/>
              <a:t>Ďalšia zložka vína sú organické kyseliny ako kyselina vínna, kyselina jablčná a </a:t>
            </a:r>
            <a:r>
              <a:rPr lang="sk-SK" dirty="0" err="1" smtClean="0"/>
              <a:t>nežiadúca</a:t>
            </a:r>
            <a:r>
              <a:rPr lang="sk-SK" dirty="0" smtClean="0"/>
              <a:t> kyselina octová</a:t>
            </a:r>
          </a:p>
          <a:p>
            <a:r>
              <a:rPr lang="sk-SK" dirty="0" smtClean="0"/>
              <a:t>Fenolové látky, ktoré majú vplyv na arómu, chuť a celkový charakter vína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5400" b="1" dirty="0" smtClean="0">
                <a:latin typeface="Maiandra GD" pitchFamily="34" charset="0"/>
              </a:rPr>
              <a:t>Analytika</a:t>
            </a:r>
            <a:endParaRPr lang="sk-SK" sz="5400" b="1" dirty="0">
              <a:latin typeface="Maiandra G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457200" y="1524000"/>
            <a:ext cx="7787208" cy="2697088"/>
          </a:xfrm>
        </p:spPr>
        <p:txBody>
          <a:bodyPr>
            <a:normAutofit/>
          </a:bodyPr>
          <a:lstStyle/>
          <a:p>
            <a:pPr algn="ctr"/>
            <a:r>
              <a:rPr lang="sk-SK" b="1" dirty="0" smtClean="0"/>
              <a:t>Na Slovensku poznáme 6 vinohradníckych oblastí: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800" b="1" dirty="0" smtClean="0">
                <a:latin typeface="Maiandra GD" pitchFamily="34" charset="0"/>
              </a:rPr>
              <a:t>Vinohradnícka oblasť</a:t>
            </a:r>
            <a:endParaRPr lang="sk-SK" sz="4800" b="1" dirty="0">
              <a:latin typeface="Maiandra GD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708920"/>
            <a:ext cx="6984776" cy="35086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600" b="1" dirty="0" smtClean="0">
                <a:latin typeface="Maiandra GD" pitchFamily="34" charset="0"/>
              </a:rPr>
              <a:t>Školská pivnička</a:t>
            </a:r>
            <a:endParaRPr lang="sk-SK" sz="3600" b="1" dirty="0">
              <a:latin typeface="Maiandra GD" pitchFamily="34" charset="0"/>
            </a:endParaRPr>
          </a:p>
        </p:txBody>
      </p:sp>
      <p:pic>
        <p:nvPicPr>
          <p:cNvPr id="5" name="Obrázok 4" descr="IMG_11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42428" y="2210780"/>
            <a:ext cx="4655840" cy="34918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Obrázok 5" descr="IMG_12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971933" y="716699"/>
            <a:ext cx="3072341" cy="23042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Obrázok 6" descr="IMG_12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422105" y="713783"/>
            <a:ext cx="3049016" cy="22867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Zástupný symbol obsahu 3" descr="IMG_2837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4355976" y="3356992"/>
            <a:ext cx="4416152" cy="33121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457200" y="3306192"/>
            <a:ext cx="8229600" cy="273900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sk-SK" sz="4000" dirty="0" smtClean="0">
                <a:latin typeface="Maiandra GD" pitchFamily="34" charset="0"/>
              </a:rPr>
              <a:t>3. DEŇ</a:t>
            </a:r>
            <a:endParaRPr lang="sk-SK" sz="4000" dirty="0">
              <a:latin typeface="Maiandra GD" pitchFamily="34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1" name="Obrázok 10" descr="IMG_28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4" y="4149080"/>
            <a:ext cx="3611894" cy="2708920"/>
          </a:xfrm>
          <a:prstGeom prst="rect">
            <a:avLst/>
          </a:prstGeom>
        </p:spPr>
      </p:pic>
      <p:pic>
        <p:nvPicPr>
          <p:cNvPr id="14" name="Obrázok 13" descr="IMG_13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485970" y="3456216"/>
            <a:ext cx="3887755" cy="2915816"/>
          </a:xfrm>
          <a:prstGeom prst="rect">
            <a:avLst/>
          </a:prstGeom>
        </p:spPr>
      </p:pic>
      <p:pic>
        <p:nvPicPr>
          <p:cNvPr id="17" name="Obrázok 16" descr="IMG_2883.JPG"/>
          <p:cNvPicPr>
            <a:picLocks noChangeAspect="1"/>
          </p:cNvPicPr>
          <p:nvPr/>
        </p:nvPicPr>
        <p:blipFill>
          <a:blip r:embed="rId4" cstate="print"/>
          <a:srcRect t="39500"/>
          <a:stretch>
            <a:fillRect/>
          </a:stretch>
        </p:blipFill>
        <p:spPr>
          <a:xfrm>
            <a:off x="971600" y="0"/>
            <a:ext cx="7092280" cy="3218114"/>
          </a:xfrm>
          <a:prstGeom prst="rect">
            <a:avLst/>
          </a:prstGeom>
        </p:spPr>
      </p:pic>
      <p:pic>
        <p:nvPicPr>
          <p:cNvPr id="16" name="Obrázok 15" descr="IMG_29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-401961" y="401960"/>
            <a:ext cx="3215681" cy="2411760"/>
          </a:xfrm>
          <a:prstGeom prst="rect">
            <a:avLst/>
          </a:prstGeom>
        </p:spPr>
      </p:pic>
      <p:pic>
        <p:nvPicPr>
          <p:cNvPr id="12" name="Obrázok 11" descr="IMG_1327.JPG"/>
          <p:cNvPicPr>
            <a:picLocks noChangeAspect="1"/>
          </p:cNvPicPr>
          <p:nvPr/>
        </p:nvPicPr>
        <p:blipFill>
          <a:blip r:embed="rId6" cstate="print"/>
          <a:srcRect r="12945"/>
          <a:stretch>
            <a:fillRect/>
          </a:stretch>
        </p:blipFill>
        <p:spPr>
          <a:xfrm>
            <a:off x="6012160" y="0"/>
            <a:ext cx="3131840" cy="2708920"/>
          </a:xfrm>
          <a:prstGeom prst="rect">
            <a:avLst/>
          </a:prstGeom>
        </p:spPr>
      </p:pic>
      <p:pic>
        <p:nvPicPr>
          <p:cNvPr id="15" name="Obrázok 14" descr="IMG_139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5513558" y="3227557"/>
            <a:ext cx="4149078" cy="31118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457200" y="1524000"/>
            <a:ext cx="4834880" cy="4572000"/>
          </a:xfrm>
        </p:spPr>
        <p:txBody>
          <a:bodyPr/>
          <a:lstStyle/>
          <a:p>
            <a:r>
              <a:rPr lang="sk-SK" dirty="0" smtClean="0"/>
              <a:t>Najstaršia pivnica na Slovensku, je zapísaná v UNESCU.</a:t>
            </a:r>
          </a:p>
          <a:p>
            <a:r>
              <a:rPr lang="sk-SK" dirty="0" smtClean="0"/>
              <a:t>Jej chodby dosahujú dĺžku cca 2,5km.</a:t>
            </a:r>
          </a:p>
          <a:p>
            <a:r>
              <a:rPr lang="sk-SK" dirty="0" smtClean="0"/>
              <a:t>Ich patrónom je Svätý Urban.</a:t>
            </a:r>
          </a:p>
          <a:p>
            <a:r>
              <a:rPr lang="sk-SK" dirty="0" smtClean="0"/>
              <a:t>V pivnici sa nachádza text, ktorý sa im doposiaľ nepodarilo rozlúštiť.</a:t>
            </a:r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800" b="1" dirty="0" smtClean="0">
                <a:latin typeface="Maiandra GD" pitchFamily="34" charset="0"/>
              </a:rPr>
              <a:t>Pivnica v Malej Tŕni</a:t>
            </a:r>
            <a:endParaRPr lang="sk-SK" sz="4800" b="1" dirty="0">
              <a:latin typeface="Maiandra GD" pitchFamily="34" charset="0"/>
            </a:endParaRPr>
          </a:p>
        </p:txBody>
      </p:sp>
      <p:pic>
        <p:nvPicPr>
          <p:cNvPr id="4" name="Obrázok 3" descr="IMG_13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632007" y="2216865"/>
            <a:ext cx="4704522" cy="35283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 descr="IMG_28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350658"/>
            <a:ext cx="4320480" cy="32403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Obrázok 4" descr="IMG_1291.JPG"/>
          <p:cNvPicPr>
            <a:picLocks noChangeAspect="1"/>
          </p:cNvPicPr>
          <p:nvPr/>
        </p:nvPicPr>
        <p:blipFill>
          <a:blip r:embed="rId3" cstate="print"/>
          <a:srcRect t="37400"/>
          <a:stretch>
            <a:fillRect/>
          </a:stretch>
        </p:blipFill>
        <p:spPr>
          <a:xfrm>
            <a:off x="1475656" y="3717032"/>
            <a:ext cx="6192688" cy="29074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Obrázok 5" descr="IMG_12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23520" y="285728"/>
            <a:ext cx="4320480" cy="32403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 descr="IMG_13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551553" y="1400775"/>
            <a:ext cx="3360373" cy="25202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8328"/>
          </a:xfrm>
        </p:spPr>
        <p:txBody>
          <a:bodyPr>
            <a:normAutofit/>
          </a:bodyPr>
          <a:lstStyle/>
          <a:p>
            <a:pPr algn="ctr"/>
            <a:r>
              <a:rPr lang="sk-SK" sz="4400" b="1" dirty="0" smtClean="0">
                <a:latin typeface="Maiandra GD" pitchFamily="34" charset="0"/>
              </a:rPr>
              <a:t>Vyhliadková veža Tokaj</a:t>
            </a:r>
            <a:endParaRPr lang="sk-SK" sz="4400" b="1" dirty="0">
              <a:latin typeface="Maiandra GD" pitchFamily="34" charset="0"/>
            </a:endParaRPr>
          </a:p>
        </p:txBody>
      </p:sp>
      <p:pic>
        <p:nvPicPr>
          <p:cNvPr id="5" name="Obrázok 4" descr="IMG_13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9912" y="980728"/>
            <a:ext cx="4536504" cy="34023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Obrázok 5" descr="IMG_288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4293096"/>
            <a:ext cx="8532440" cy="25649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k-SK" b="1" dirty="0" smtClean="0">
                <a:latin typeface="Maiandra GD" pitchFamily="34" charset="0"/>
              </a:rPr>
              <a:t>Múzeum a Kultúrne centrum južného Zemplína v Trebišove</a:t>
            </a:r>
            <a:endParaRPr lang="sk-SK" b="1" dirty="0">
              <a:latin typeface="Maiandra GD" pitchFamily="34" charset="0"/>
            </a:endParaRPr>
          </a:p>
        </p:txBody>
      </p:sp>
      <p:pic>
        <p:nvPicPr>
          <p:cNvPr id="6" name="Zástupný symbol obsahu 5" descr="IMG_27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1556792"/>
            <a:ext cx="6336704" cy="47525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 descr="IMG_28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4048" y="1772816"/>
            <a:ext cx="3024336" cy="22682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sk-SK" sz="4800" b="1" dirty="0" err="1" smtClean="0">
                <a:latin typeface="Maiandra GD" pitchFamily="34" charset="0"/>
              </a:rPr>
              <a:t>Grékokatolický</a:t>
            </a:r>
            <a:r>
              <a:rPr lang="sk-SK" sz="4800" b="1" dirty="0" smtClean="0">
                <a:latin typeface="Maiandra GD" pitchFamily="34" charset="0"/>
              </a:rPr>
              <a:t> kostol svätého Michala </a:t>
            </a:r>
            <a:r>
              <a:rPr lang="sk-SK" sz="4800" b="1" dirty="0" err="1" smtClean="0">
                <a:latin typeface="Maiandra GD" pitchFamily="34" charset="0"/>
              </a:rPr>
              <a:t>archaniela</a:t>
            </a:r>
            <a:endParaRPr lang="sk-SK" sz="4800" b="1" dirty="0">
              <a:latin typeface="Maiandra GD" pitchFamily="34" charset="0"/>
            </a:endParaRPr>
          </a:p>
        </p:txBody>
      </p:sp>
      <p:pic>
        <p:nvPicPr>
          <p:cNvPr id="5" name="Obrázok 4" descr="IMG_13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4293096"/>
            <a:ext cx="3024336" cy="22682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Obrázok 5" descr="IMG_13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167511" y="2407872"/>
            <a:ext cx="4704522" cy="35283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440160"/>
          </a:xfrm>
        </p:spPr>
        <p:txBody>
          <a:bodyPr>
            <a:noAutofit/>
          </a:bodyPr>
          <a:lstStyle/>
          <a:p>
            <a:pPr algn="ctr"/>
            <a:r>
              <a:rPr lang="sk-SK" sz="4400" b="1" dirty="0" smtClean="0">
                <a:latin typeface="Maiandra GD" pitchFamily="34" charset="0"/>
              </a:rPr>
              <a:t>Najnižšie položené miesto na Slovensku</a:t>
            </a:r>
            <a:endParaRPr lang="sk-SK" sz="4400" b="1" dirty="0">
              <a:latin typeface="Maiandra GD" pitchFamily="34" charset="0"/>
            </a:endParaRPr>
          </a:p>
        </p:txBody>
      </p:sp>
      <p:pic>
        <p:nvPicPr>
          <p:cNvPr id="6" name="Zástupný symbol obsahu 5" descr="IMG_28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2492896"/>
            <a:ext cx="4560168" cy="34201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Obrázok 6" descr="IMG_28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680139" y="2456765"/>
            <a:ext cx="4319464" cy="32395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 descr="IMG_139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5367130" y="2777886"/>
            <a:ext cx="4008107" cy="30060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800" b="1" dirty="0" smtClean="0">
                <a:latin typeface="Maiandra GD" pitchFamily="34" charset="0"/>
              </a:rPr>
              <a:t>Kaštieľ v Borši</a:t>
            </a:r>
            <a:endParaRPr lang="sk-SK" sz="4800" b="1" dirty="0">
              <a:latin typeface="Maiandra GD" pitchFamily="34" charset="0"/>
            </a:endParaRPr>
          </a:p>
        </p:txBody>
      </p:sp>
      <p:pic>
        <p:nvPicPr>
          <p:cNvPr id="5" name="Obrázok 4" descr="IMG_29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276872"/>
            <a:ext cx="5292080" cy="39690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BlokTextu 6"/>
          <p:cNvSpPr txBox="1"/>
          <p:nvPr/>
        </p:nvSpPr>
        <p:spPr>
          <a:xfrm>
            <a:off x="395536" y="1340768"/>
            <a:ext cx="68119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sz="2000" dirty="0" smtClean="0"/>
              <a:t> Renesančný hradný kaštieľ z polovice 16. storočia</a:t>
            </a:r>
          </a:p>
          <a:p>
            <a:pPr>
              <a:buFont typeface="Arial" pitchFamily="34" charset="0"/>
              <a:buChar char="•"/>
            </a:pPr>
            <a:r>
              <a:rPr lang="sk-SK" sz="2000" dirty="0" smtClean="0"/>
              <a:t> Postavený na starších základoch pôvodného vodného hrad</a:t>
            </a:r>
            <a:r>
              <a:rPr lang="sk-SK" dirty="0" smtClean="0"/>
              <a:t>u</a:t>
            </a:r>
          </a:p>
          <a:p>
            <a:endParaRPr lang="sk-SK" sz="20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sk-SK" sz="4400" b="1" dirty="0" smtClean="0">
                <a:latin typeface="Maiandra GD" pitchFamily="34" charset="0"/>
              </a:rPr>
              <a:t>4</a:t>
            </a:r>
            <a:r>
              <a:rPr lang="sk-SK" sz="4800" b="1" dirty="0" smtClean="0">
                <a:latin typeface="Maiandra GD" pitchFamily="34" charset="0"/>
              </a:rPr>
              <a:t>.DEŇ</a:t>
            </a:r>
            <a:endParaRPr lang="sk-SK" sz="4400" b="1" dirty="0">
              <a:latin typeface="Maiandra GD" pitchFamily="34" charset="0"/>
            </a:endParaRPr>
          </a:p>
        </p:txBody>
      </p:sp>
      <p:pic>
        <p:nvPicPr>
          <p:cNvPr id="5" name="Obrázok 4" descr="IMG_12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867011" y="374620"/>
            <a:ext cx="2996952" cy="2247714"/>
          </a:xfrm>
          <a:prstGeom prst="rect">
            <a:avLst/>
          </a:prstGeom>
        </p:spPr>
      </p:pic>
      <p:pic>
        <p:nvPicPr>
          <p:cNvPr id="6" name="Obrázok 5" descr="IMG_12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0"/>
            <a:ext cx="4032448" cy="3024336"/>
          </a:xfrm>
          <a:prstGeom prst="rect">
            <a:avLst/>
          </a:prstGeom>
        </p:spPr>
      </p:pic>
      <p:pic>
        <p:nvPicPr>
          <p:cNvPr id="7" name="Obrázok 6" descr="IMG_127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35696" y="3901172"/>
            <a:ext cx="5256584" cy="295682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sk-SK" sz="5400" b="1" dirty="0" smtClean="0">
                <a:latin typeface="Maiandra GD" pitchFamily="34" charset="0"/>
              </a:rPr>
              <a:t>Jedlé kvety</a:t>
            </a:r>
            <a:endParaRPr lang="sk-SK" sz="5400" b="1" dirty="0">
              <a:latin typeface="Maiandra GD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2438400" cy="1828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4286779"/>
            <a:ext cx="2664296" cy="25712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3" y="2132855"/>
            <a:ext cx="3094596" cy="19905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1304765"/>
            <a:ext cx="3888432" cy="48605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85720" y="357166"/>
            <a:ext cx="8445624" cy="1080120"/>
          </a:xfrm>
        </p:spPr>
        <p:txBody>
          <a:bodyPr>
            <a:noAutofit/>
          </a:bodyPr>
          <a:lstStyle/>
          <a:p>
            <a:pPr algn="ctr"/>
            <a:r>
              <a:rPr lang="sk-SK" sz="3600" b="1" dirty="0" smtClean="0">
                <a:latin typeface="Maiandra GD" pitchFamily="34" charset="0"/>
              </a:rPr>
              <a:t>Príprava  dnešného obedu a prezentácie </a:t>
            </a:r>
            <a:endParaRPr lang="sk-SK" sz="3600" b="1" dirty="0">
              <a:latin typeface="Maiandra GD" pitchFamily="34" charset="0"/>
            </a:endParaRPr>
          </a:p>
        </p:txBody>
      </p:sp>
      <p:pic>
        <p:nvPicPr>
          <p:cNvPr id="5" name="Obrázok 4" descr="IMG_30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27675" y="1556792"/>
            <a:ext cx="2916325" cy="3888432"/>
          </a:xfrm>
          <a:prstGeom prst="rect">
            <a:avLst/>
          </a:prstGeom>
        </p:spPr>
      </p:pic>
      <p:pic>
        <p:nvPicPr>
          <p:cNvPr id="7" name="Obrázok 6" descr="IMG_14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0" y="4293097"/>
            <a:ext cx="3419870" cy="2564903"/>
          </a:xfrm>
          <a:prstGeom prst="rect">
            <a:avLst/>
          </a:prstGeom>
        </p:spPr>
      </p:pic>
      <p:pic>
        <p:nvPicPr>
          <p:cNvPr id="9" name="Obrázok 8" descr="IMG_30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556792"/>
            <a:ext cx="3648405" cy="2736304"/>
          </a:xfrm>
          <a:prstGeom prst="rect">
            <a:avLst/>
          </a:prstGeom>
        </p:spPr>
      </p:pic>
      <p:pic>
        <p:nvPicPr>
          <p:cNvPr id="6" name="Obrázok 5" descr="IMG_304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47864" y="1556791"/>
            <a:ext cx="2880320" cy="3840427"/>
          </a:xfrm>
          <a:prstGeom prst="rect">
            <a:avLst/>
          </a:prstGeom>
        </p:spPr>
      </p:pic>
      <p:pic>
        <p:nvPicPr>
          <p:cNvPr id="4" name="Zástupný symbol obsahu 3" descr="IMG_3051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 rot="16200000">
            <a:off x="6340632" y="4054632"/>
            <a:ext cx="2402887" cy="3203849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 descr="IMG_30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214422"/>
            <a:ext cx="3321849" cy="4429132"/>
          </a:xfrm>
          <a:prstGeom prst="rect">
            <a:avLst/>
          </a:prstGeom>
        </p:spPr>
      </p:pic>
      <p:pic>
        <p:nvPicPr>
          <p:cNvPr id="7" name="Obrázok 6" descr="IMG_30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43570" y="1214422"/>
            <a:ext cx="3321867" cy="4429156"/>
          </a:xfrm>
          <a:prstGeom prst="rect">
            <a:avLst/>
          </a:prstGeom>
        </p:spPr>
      </p:pic>
      <p:pic>
        <p:nvPicPr>
          <p:cNvPr id="5" name="Obrázok 4" descr="IMG_30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86050" y="1214422"/>
            <a:ext cx="3321849" cy="4429132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23528" y="764704"/>
            <a:ext cx="8507288" cy="3672408"/>
          </a:xfrm>
        </p:spPr>
        <p:txBody>
          <a:bodyPr>
            <a:normAutofit/>
          </a:bodyPr>
          <a:lstStyle/>
          <a:p>
            <a:pPr algn="ctr"/>
            <a:r>
              <a:rPr lang="sk-SK" sz="7200" b="1" dirty="0" smtClean="0"/>
              <a:t>ĎAKUJEME ZA POZORNOSŤ</a:t>
            </a:r>
            <a:endParaRPr lang="sk-SK" sz="72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1932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sk-SK" sz="2400" b="1" dirty="0" smtClean="0">
                <a:latin typeface="Maiandra GD" pitchFamily="34" charset="0"/>
              </a:rPr>
              <a:t>Múzeum zhromažďuje a sprístupňuje predmety prezentujúce históriu Trebišovského okresu. Špecializuje sa pritom na dejiny poľnohospodárstva a tokajského vinohradníctva.</a:t>
            </a:r>
            <a:endParaRPr lang="sk-SK" sz="2400" b="1" dirty="0">
              <a:latin typeface="Maiandra GD" pitchFamily="34" charset="0"/>
            </a:endParaRPr>
          </a:p>
        </p:txBody>
      </p:sp>
      <p:pic>
        <p:nvPicPr>
          <p:cNvPr id="5" name="Obrázok 4" descr="IMG_26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132856"/>
            <a:ext cx="4032448" cy="30243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Obrázok 8" descr="IMG_26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2132856"/>
            <a:ext cx="4176464" cy="31323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Obrázok 6" descr="IMG_10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2060848"/>
            <a:ext cx="8496944" cy="42007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lokTextu 8"/>
          <p:cNvSpPr txBox="1"/>
          <p:nvPr/>
        </p:nvSpPr>
        <p:spPr>
          <a:xfrm>
            <a:off x="3923928" y="5229200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>
                <a:latin typeface="Maiandra GD" pitchFamily="34" charset="0"/>
              </a:rPr>
              <a:t>Spôsob obliekania ľudu južného Zemplína v prvej polovici 20. storočia</a:t>
            </a:r>
            <a:endParaRPr lang="sk-SK" dirty="0">
              <a:latin typeface="Maiandra GD" pitchFamily="34" charset="0"/>
            </a:endParaRPr>
          </a:p>
        </p:txBody>
      </p:sp>
      <p:sp>
        <p:nvSpPr>
          <p:cNvPr id="4" name="Zástupný symbol obsahu 3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69133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sk-SK" sz="3200" b="1" dirty="0" smtClean="0">
                <a:latin typeface="Maiandra GD" pitchFamily="34" charset="0"/>
              </a:rPr>
              <a:t>Expozícia ľudových odevov a drevorezieb</a:t>
            </a:r>
            <a:endParaRPr lang="sk-SK" sz="3200" b="1" dirty="0">
              <a:latin typeface="Maiandra GD" pitchFamily="34" charset="0"/>
            </a:endParaRPr>
          </a:p>
        </p:txBody>
      </p:sp>
      <p:pic>
        <p:nvPicPr>
          <p:cNvPr id="5" name="Obrázok 4" descr="IMG_27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39997" y="2172371"/>
            <a:ext cx="4106632" cy="28754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Obrázok 5" descr="IMG_27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9912" y="1556792"/>
            <a:ext cx="4668010" cy="35010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Obrázok 6" descr="IMG_27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1124744"/>
            <a:ext cx="7848872" cy="54774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BlokTextu 7"/>
          <p:cNvSpPr txBox="1"/>
          <p:nvPr/>
        </p:nvSpPr>
        <p:spPr>
          <a:xfrm>
            <a:off x="4211960" y="5157192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4732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sk-SK" sz="3600" b="1" dirty="0" smtClean="0">
                <a:latin typeface="Maiandra GD" pitchFamily="34" charset="0"/>
              </a:rPr>
              <a:t>Poľovníctvo a ochrana zveri</a:t>
            </a:r>
            <a:endParaRPr lang="sk-SK" sz="3600" b="1" dirty="0">
              <a:latin typeface="Maiandra GD" pitchFamily="34" charset="0"/>
            </a:endParaRPr>
          </a:p>
        </p:txBody>
      </p:sp>
      <p:pic>
        <p:nvPicPr>
          <p:cNvPr id="4" name="Obrázok 3" descr="IMG_26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611560" y="2060848"/>
            <a:ext cx="4320480" cy="34563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Obrázok 7" descr="IMG_26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175956" y="2168860"/>
            <a:ext cx="4320480" cy="32403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Obrázok 6" descr="IMG_268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1340768"/>
            <a:ext cx="7405955" cy="53524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561932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sk-SK" sz="2800" b="1" dirty="0" smtClean="0">
                <a:latin typeface="Maiandra GD" pitchFamily="34" charset="0"/>
              </a:rPr>
              <a:t>Výstava šľachtických rodov</a:t>
            </a:r>
          </a:p>
          <a:p>
            <a:pPr algn="ctr">
              <a:buNone/>
            </a:pPr>
            <a:r>
              <a:rPr lang="sk-SK" sz="2800" b="1" dirty="0" smtClean="0">
                <a:latin typeface="Maiandra GD" pitchFamily="34" charset="0"/>
              </a:rPr>
              <a:t>- </a:t>
            </a:r>
            <a:r>
              <a:rPr lang="sk-SK" sz="2800" b="1" dirty="0" err="1" smtClean="0">
                <a:latin typeface="Maiandra GD" pitchFamily="34" charset="0"/>
              </a:rPr>
              <a:t>Csáky</a:t>
            </a:r>
            <a:r>
              <a:rPr lang="sk-SK" sz="2800" b="1" dirty="0" smtClean="0">
                <a:latin typeface="Maiandra GD" pitchFamily="34" charset="0"/>
              </a:rPr>
              <a:t>, </a:t>
            </a:r>
            <a:r>
              <a:rPr lang="sk-SK" sz="2800" b="1" dirty="0" err="1" smtClean="0">
                <a:latin typeface="Maiandra GD" pitchFamily="34" charset="0"/>
              </a:rPr>
              <a:t>Szápary</a:t>
            </a:r>
            <a:r>
              <a:rPr lang="sk-SK" sz="2800" b="1" dirty="0" smtClean="0">
                <a:latin typeface="Maiandra GD" pitchFamily="34" charset="0"/>
              </a:rPr>
              <a:t>, </a:t>
            </a:r>
            <a:r>
              <a:rPr lang="sk-SK" sz="2800" b="1" dirty="0" err="1" smtClean="0">
                <a:latin typeface="Maiandra GD" pitchFamily="34" charset="0"/>
              </a:rPr>
              <a:t>Andrássy</a:t>
            </a:r>
            <a:endParaRPr lang="sk-SK" sz="2800" b="1" dirty="0">
              <a:latin typeface="Maiandra GD" pitchFamily="34" charset="0"/>
            </a:endParaRPr>
          </a:p>
        </p:txBody>
      </p:sp>
      <p:pic>
        <p:nvPicPr>
          <p:cNvPr id="4" name="Obrázok 3" descr="IMG_25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484784"/>
            <a:ext cx="3528392" cy="22973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Obrázok 7" descr="IMG_25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317211" y="2099613"/>
            <a:ext cx="4918629" cy="36889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Obrázok 9" descr="IMG_258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4005064"/>
            <a:ext cx="3960440" cy="24752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1224136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sk-SK" b="1" dirty="0" smtClean="0">
                <a:latin typeface="Maiandra GD" pitchFamily="34" charset="0"/>
              </a:rPr>
              <a:t>Klenotnica</a:t>
            </a:r>
          </a:p>
          <a:p>
            <a:pPr algn="ctr">
              <a:buNone/>
            </a:pPr>
            <a:r>
              <a:rPr lang="sk-SK" b="1" dirty="0" smtClean="0">
                <a:latin typeface="Maiandra GD" pitchFamily="34" charset="0"/>
              </a:rPr>
              <a:t>- príbeh </a:t>
            </a:r>
            <a:r>
              <a:rPr lang="sk-SK" b="1" dirty="0" err="1" smtClean="0">
                <a:latin typeface="Maiandra GD" pitchFamily="34" charset="0"/>
              </a:rPr>
              <a:t>protitureckého</a:t>
            </a:r>
            <a:r>
              <a:rPr lang="sk-SK" b="1" dirty="0" smtClean="0">
                <a:latin typeface="Maiandra GD" pitchFamily="34" charset="0"/>
              </a:rPr>
              <a:t> hrdinu Štefana</a:t>
            </a:r>
          </a:p>
          <a:p>
            <a:pPr algn="ctr">
              <a:buNone/>
            </a:pPr>
            <a:r>
              <a:rPr lang="sk-SK" b="1" dirty="0" err="1" smtClean="0">
                <a:latin typeface="Maiandra GD" pitchFamily="34" charset="0"/>
              </a:rPr>
              <a:t>Dobóa</a:t>
            </a:r>
            <a:r>
              <a:rPr lang="sk-SK" b="1" dirty="0" smtClean="0">
                <a:latin typeface="Maiandra GD" pitchFamily="34" charset="0"/>
              </a:rPr>
              <a:t> a Sáry </a:t>
            </a:r>
            <a:r>
              <a:rPr lang="sk-SK" b="1" dirty="0" err="1" smtClean="0">
                <a:latin typeface="Maiandra GD" pitchFamily="34" charset="0"/>
              </a:rPr>
              <a:t>Sulyokovej</a:t>
            </a:r>
            <a:r>
              <a:rPr lang="sk-SK" b="1" dirty="0" smtClean="0">
                <a:latin typeface="Maiandra GD" pitchFamily="34" charset="0"/>
              </a:rPr>
              <a:t> </a:t>
            </a:r>
            <a:endParaRPr lang="sk-SK" b="1" dirty="0">
              <a:latin typeface="Maiandra GD" pitchFamily="34" charset="0"/>
            </a:endParaRPr>
          </a:p>
        </p:txBody>
      </p:sp>
      <p:pic>
        <p:nvPicPr>
          <p:cNvPr id="9" name="Obrázok 8" descr="IMG_10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84517" y="2252869"/>
            <a:ext cx="4992554" cy="37444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Obrázok 9" descr="IMG_10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310971" y="2249869"/>
            <a:ext cx="4968552" cy="37264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3564632"/>
          </a:xfrm>
        </p:spPr>
        <p:txBody>
          <a:bodyPr/>
          <a:lstStyle/>
          <a:p>
            <a:pPr algn="ctr"/>
            <a:r>
              <a:rPr lang="sk-SK" b="1" dirty="0" smtClean="0">
                <a:latin typeface="Maiandra GD" pitchFamily="34" charset="0"/>
              </a:rPr>
              <a:t>2. DEŇ</a:t>
            </a:r>
            <a:endParaRPr lang="sk-SK" b="1" dirty="0">
              <a:latin typeface="Maiandra GD" pitchFamily="34" charset="0"/>
            </a:endParaRPr>
          </a:p>
        </p:txBody>
      </p:sp>
      <p:pic>
        <p:nvPicPr>
          <p:cNvPr id="5" name="Obrázok 4" descr="IMG_11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260648"/>
            <a:ext cx="3744416" cy="2808312"/>
          </a:xfrm>
          <a:prstGeom prst="rect">
            <a:avLst/>
          </a:prstGeom>
        </p:spPr>
      </p:pic>
      <p:pic>
        <p:nvPicPr>
          <p:cNvPr id="6" name="Obrázok 5" descr="IMG_11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6137205" y="711668"/>
            <a:ext cx="3457813" cy="2555774"/>
          </a:xfrm>
          <a:prstGeom prst="rect">
            <a:avLst/>
          </a:prstGeom>
        </p:spPr>
      </p:pic>
      <p:pic>
        <p:nvPicPr>
          <p:cNvPr id="4" name="Zástupný symbol obsahu 3" descr="IMG_1115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l="16875"/>
          <a:stretch>
            <a:fillRect/>
          </a:stretch>
        </p:blipFill>
        <p:spPr>
          <a:xfrm rot="5400000">
            <a:off x="-165402" y="426049"/>
            <a:ext cx="3384376" cy="3053573"/>
          </a:xfrm>
        </p:spPr>
      </p:pic>
      <p:pic>
        <p:nvPicPr>
          <p:cNvPr id="7" name="Obrázok 6" descr="IMG_12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9592" y="3645024"/>
            <a:ext cx="3816424" cy="2862318"/>
          </a:xfrm>
          <a:prstGeom prst="rect">
            <a:avLst/>
          </a:prstGeom>
        </p:spPr>
      </p:pic>
      <p:pic>
        <p:nvPicPr>
          <p:cNvPr id="8" name="Obrázok 7" descr="IMG_120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4008" y="3645024"/>
            <a:ext cx="3816424" cy="28623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er">
  <a:themeElements>
    <a:clrScheme name="Aspek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Papi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523</TotalTime>
  <Words>880</Words>
  <Application>Microsoft Office PowerPoint</Application>
  <PresentationFormat>Prezentácia na obrazovke (4:3)</PresentationFormat>
  <Paragraphs>141</Paragraphs>
  <Slides>37</Slides>
  <Notes>4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37</vt:i4>
      </vt:variant>
    </vt:vector>
  </HeadingPairs>
  <TitlesOfParts>
    <vt:vector size="38" baseType="lpstr">
      <vt:lpstr>Papier</vt:lpstr>
      <vt:lpstr>VINIČKY</vt:lpstr>
      <vt:lpstr>1. DEŇ</vt:lpstr>
      <vt:lpstr>Múzeum a Kultúrne centrum južného Zemplína v Trebišove</vt:lpstr>
      <vt:lpstr>Snímka 4</vt:lpstr>
      <vt:lpstr>Snímka 5</vt:lpstr>
      <vt:lpstr>Snímka 6</vt:lpstr>
      <vt:lpstr>Snímka 7</vt:lpstr>
      <vt:lpstr>Snímka 8</vt:lpstr>
      <vt:lpstr>2. DEŇ</vt:lpstr>
      <vt:lpstr>Gastronómia južného Slovenska</vt:lpstr>
      <vt:lpstr>Tradičné jedlá</vt:lpstr>
      <vt:lpstr>História vinohradníctva</vt:lpstr>
      <vt:lpstr>Vinárstvo v súčasnosti</vt:lpstr>
      <vt:lpstr>Snímka 14</vt:lpstr>
      <vt:lpstr>Základné delenie vína</vt:lpstr>
      <vt:lpstr>Farba vína</vt:lpstr>
      <vt:lpstr>Tiché, perlivé alebo šumivé víno</vt:lpstr>
      <vt:lpstr>Odroda</vt:lpstr>
      <vt:lpstr>Odrodové víno a Cuveé</vt:lpstr>
      <vt:lpstr>Ročník</vt:lpstr>
      <vt:lpstr>Typy vín podľa cukornatosti hrozna</vt:lpstr>
      <vt:lpstr>Zvyškový cukor vo víne</vt:lpstr>
      <vt:lpstr>Analytika</vt:lpstr>
      <vt:lpstr>Vinohradnícka oblasť</vt:lpstr>
      <vt:lpstr>Školská pivnička</vt:lpstr>
      <vt:lpstr>Snímka 26</vt:lpstr>
      <vt:lpstr>Pivnica v Malej Tŕni</vt:lpstr>
      <vt:lpstr>Snímka 28</vt:lpstr>
      <vt:lpstr>Vyhliadková veža Tokaj</vt:lpstr>
      <vt:lpstr>Grékokatolický kostol svätého Michala archaniela</vt:lpstr>
      <vt:lpstr>Najnižšie položené miesto na Slovensku</vt:lpstr>
      <vt:lpstr>Kaštieľ v Borši</vt:lpstr>
      <vt:lpstr>4.DEŇ</vt:lpstr>
      <vt:lpstr>Jedlé kvety</vt:lpstr>
      <vt:lpstr>Príprava  dnešného obedu a prezentácie </vt:lpstr>
      <vt:lpstr>Snímka 36</vt:lpstr>
      <vt:lpstr>ĎAKUJEME ZA POZORNOSŤ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Viničky</dc:title>
  <dc:creator>Y700</dc:creator>
  <cp:lastModifiedBy>Admin</cp:lastModifiedBy>
  <cp:revision>61</cp:revision>
  <dcterms:created xsi:type="dcterms:W3CDTF">2019-04-02T18:20:21Z</dcterms:created>
  <dcterms:modified xsi:type="dcterms:W3CDTF">2019-04-04T12:42:09Z</dcterms:modified>
</cp:coreProperties>
</file>