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4" r:id="rId25"/>
    <p:sldId id="296" r:id="rId26"/>
    <p:sldId id="285" r:id="rId27"/>
    <p:sldId id="286" r:id="rId28"/>
    <p:sldId id="297" r:id="rId29"/>
    <p:sldId id="277" r:id="rId30"/>
    <p:sldId id="278" r:id="rId31"/>
    <p:sldId id="279" r:id="rId32"/>
    <p:sldId id="280" r:id="rId33"/>
    <p:sldId id="290" r:id="rId34"/>
    <p:sldId id="281" r:id="rId35"/>
    <p:sldId id="287" r:id="rId36"/>
    <p:sldId id="288" r:id="rId37"/>
    <p:sldId id="289" r:id="rId38"/>
    <p:sldId id="291" r:id="rId39"/>
    <p:sldId id="292" r:id="rId40"/>
    <p:sldId id="293" r:id="rId41"/>
    <p:sldId id="294" r:id="rId42"/>
    <p:sldId id="298" r:id="rId43"/>
    <p:sldId id="299" r:id="rId44"/>
    <p:sldId id="295" r:id="rId45"/>
    <p:sldId id="305" r:id="rId46"/>
    <p:sldId id="306" r:id="rId47"/>
    <p:sldId id="300" r:id="rId48"/>
    <p:sldId id="311" r:id="rId49"/>
    <p:sldId id="335" r:id="rId50"/>
    <p:sldId id="336" r:id="rId51"/>
    <p:sldId id="312" r:id="rId52"/>
    <p:sldId id="356" r:id="rId53"/>
    <p:sldId id="313" r:id="rId54"/>
    <p:sldId id="314" r:id="rId55"/>
    <p:sldId id="317" r:id="rId56"/>
    <p:sldId id="315" r:id="rId57"/>
    <p:sldId id="353" r:id="rId58"/>
    <p:sldId id="355" r:id="rId59"/>
    <p:sldId id="354" r:id="rId60"/>
    <p:sldId id="339" r:id="rId61"/>
    <p:sldId id="342" r:id="rId62"/>
    <p:sldId id="340" r:id="rId63"/>
    <p:sldId id="308" r:id="rId64"/>
    <p:sldId id="325" r:id="rId65"/>
    <p:sldId id="341" r:id="rId66"/>
    <p:sldId id="310" r:id="rId67"/>
    <p:sldId id="318" r:id="rId68"/>
    <p:sldId id="370" r:id="rId69"/>
    <p:sldId id="338" r:id="rId70"/>
    <p:sldId id="319" r:id="rId71"/>
    <p:sldId id="320" r:id="rId72"/>
    <p:sldId id="321" r:id="rId73"/>
    <p:sldId id="322" r:id="rId74"/>
    <p:sldId id="323" r:id="rId75"/>
    <p:sldId id="324" r:id="rId76"/>
    <p:sldId id="302" r:id="rId77"/>
    <p:sldId id="328" r:id="rId78"/>
    <p:sldId id="327" r:id="rId79"/>
    <p:sldId id="330" r:id="rId80"/>
    <p:sldId id="331" r:id="rId81"/>
    <p:sldId id="332" r:id="rId82"/>
    <p:sldId id="333" r:id="rId83"/>
    <p:sldId id="329" r:id="rId84"/>
    <p:sldId id="343" r:id="rId85"/>
    <p:sldId id="344" r:id="rId86"/>
    <p:sldId id="345" r:id="rId87"/>
    <p:sldId id="346" r:id="rId88"/>
    <p:sldId id="347" r:id="rId89"/>
    <p:sldId id="371" r:id="rId90"/>
    <p:sldId id="372" r:id="rId91"/>
    <p:sldId id="348" r:id="rId92"/>
    <p:sldId id="376" r:id="rId93"/>
    <p:sldId id="375" r:id="rId94"/>
    <p:sldId id="374" r:id="rId95"/>
    <p:sldId id="349" r:id="rId96"/>
    <p:sldId id="377" r:id="rId97"/>
    <p:sldId id="373" r:id="rId98"/>
    <p:sldId id="398" r:id="rId99"/>
    <p:sldId id="399" r:id="rId100"/>
    <p:sldId id="334" r:id="rId101"/>
    <p:sldId id="381" r:id="rId102"/>
    <p:sldId id="380" r:id="rId103"/>
    <p:sldId id="359" r:id="rId104"/>
    <p:sldId id="382" r:id="rId105"/>
    <p:sldId id="394" r:id="rId106"/>
    <p:sldId id="400" r:id="rId107"/>
    <p:sldId id="386" r:id="rId108"/>
    <p:sldId id="385" r:id="rId109"/>
    <p:sldId id="361" r:id="rId110"/>
    <p:sldId id="387" r:id="rId111"/>
    <p:sldId id="395" r:id="rId112"/>
    <p:sldId id="364" r:id="rId113"/>
    <p:sldId id="388" r:id="rId114"/>
    <p:sldId id="363" r:id="rId115"/>
    <p:sldId id="389" r:id="rId116"/>
    <p:sldId id="396" r:id="rId117"/>
    <p:sldId id="368" r:id="rId118"/>
    <p:sldId id="365" r:id="rId119"/>
    <p:sldId id="390" r:id="rId120"/>
    <p:sldId id="391" r:id="rId121"/>
    <p:sldId id="369" r:id="rId122"/>
    <p:sldId id="367" r:id="rId123"/>
    <p:sldId id="366" r:id="rId124"/>
    <p:sldId id="392" r:id="rId125"/>
    <p:sldId id="303" r:id="rId126"/>
    <p:sldId id="393" r:id="rId127"/>
    <p:sldId id="350" r:id="rId128"/>
    <p:sldId id="397" r:id="rId129"/>
    <p:sldId id="351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35A0-F78D-47D7-9110-548BE0FBDD95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4DAC7-6C08-474B-A218-7064876E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DAC7-6C08-474B-A218-7064876EE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DAC7-6C08-474B-A218-7064876EE30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DAC7-6C08-474B-A218-7064876EE30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4DAC7-6C08-474B-A218-7064876EE308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7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1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BC2-1D70-4558-9914-D4F2D51B4FFC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DB2F-41BC-4255-B28F-9464DCC7B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priklady/zadanie%201-menu%20vertikalne/index.html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priklady/zadanie2-menu%20horizontalne/index.html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priklady/zadanie3-vertik&#225;lne%20menu%20s%20obr&#225;zkov/index.html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priklady/zadanie%204-horizontalna%20ponuka%20s%20obrazkami/index.html" TargetMode="Externa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priklady/zadanie5-horizont&#225;lne%20menu%20active%20s%20obr&#225;zkami/index.html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html_tables.asp" TargetMode="External"/><Relationship Id="rId2" Type="http://schemas.openxmlformats.org/officeDocument/2006/relationships/hyperlink" Target="!!!TUTORIAL%20HTML5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tabulky/priklad_zlu&#269;ovanie_stlpcov_riadkov.pptx" TargetMode="External"/><Relationship Id="rId4" Type="http://schemas.openxmlformats.org/officeDocument/2006/relationships/hyperlink" Target="../CSS/Pod&#317;A%20TOHOTO%20U&#268;&#205;M%20CSS.pptx" TargetMode="Externa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../javascipt%20a%20jquery+bootstrap/!!!POD&#317;A%20TOHOTO%20U&#268;&#205;M%20JAVASCRIPT.pptx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Webov%C3%BD_prehliada%C4%8D" TargetMode="External"/><Relationship Id="rId2" Type="http://schemas.openxmlformats.org/officeDocument/2006/relationships/hyperlink" Target="https://sk.wikipedia.org/wiki/UR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sk.wikipedia.org/wiki/Hypertextov%C3%BD_odkaz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World_Wide_Web" TargetMode="External"/><Relationship Id="rId7" Type="http://schemas.openxmlformats.org/officeDocument/2006/relationships/image" Target="../media/image4.gif"/><Relationship Id="rId2" Type="http://schemas.openxmlformats.org/officeDocument/2006/relationships/hyperlink" Target="https://sk.wikipedia.org/wiki/Webov%C3%BD_ser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HTTP" TargetMode="External"/><Relationship Id="rId5" Type="http://schemas.openxmlformats.org/officeDocument/2006/relationships/hyperlink" Target="https://sk.wikipedia.org/wiki/Webov%C3%BD_prehliada%C4%8D" TargetMode="External"/><Relationship Id="rId4" Type="http://schemas.openxmlformats.org/officeDocument/2006/relationships/hyperlink" Target="https://sk.wikipedia.org/wiki/Internet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kpsatweb.cz/html/text.html#b" TargetMode="External"/><Relationship Id="rId2" Type="http://schemas.openxmlformats.org/officeDocument/2006/relationships/hyperlink" Target="ZADANIE%20PRE%20PRVAKOV%20HTML5%20verzia%201.0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html/html_formatting.asp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priklady/priklad%20_na_formatoavanie_textu2%20pou&#382;i&#357;%20na%20v&#253;uke.html" TargetMode="External"/><Relationship Id="rId2" Type="http://schemas.openxmlformats.org/officeDocument/2006/relationships/hyperlink" Target="priklady/formatovanie_str&#225;nky%20pu&#382;i&#357;%20na%20v&#253;uke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!!!TUTORIAL%20HTML5.docx" TargetMode="External"/><Relationship Id="rId2" Type="http://schemas.openxmlformats.org/officeDocument/2006/relationships/hyperlink" Target="ZADANIE%20PRE%20PRVAKOV%20HTML5%20verzia%201.0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priklady/kotva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ZADANIE%20PRE%20PRVAKOV%20HTML5%20verzia%201.0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priklady/menuObrazok/index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priklady/menuObrazok/index.html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spsest.spsest.sk/~xarocx/zp/html/zoznam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46807"/>
            <a:ext cx="7772400" cy="1470025"/>
          </a:xfrm>
        </p:spPr>
        <p:txBody>
          <a:bodyPr/>
          <a:lstStyle/>
          <a:p>
            <a:r>
              <a:rPr lang="sk-SK" dirty="0" smtClean="0"/>
              <a:t>Úvod do elektronického publikovania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5589240"/>
            <a:ext cx="6400800" cy="1268760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Ing.Drgo</a:t>
            </a:r>
            <a:r>
              <a:rPr lang="sk-S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Pavel,10.september 2017,20:20,nedeľa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Výsledok vyhľadávania obrázkov pre dopyt 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38" y="1916832"/>
            <a:ext cx="3619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sk-SK" dirty="0" smtClean="0"/>
              <a:t>HTML jazyk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752600"/>
          </a:xfrm>
        </p:spPr>
        <p:txBody>
          <a:bodyPr>
            <a:normAutofit/>
          </a:bodyPr>
          <a:lstStyle/>
          <a:p>
            <a:r>
              <a:rPr lang="sk-SK" sz="2000" b="1" dirty="0" err="1" smtClean="0">
                <a:solidFill>
                  <a:schemeClr val="tx1"/>
                </a:solidFill>
              </a:rPr>
              <a:t>Ing:Drgo</a:t>
            </a:r>
            <a:r>
              <a:rPr lang="sk-SK" sz="2000" b="1" dirty="0" smtClean="0">
                <a:solidFill>
                  <a:schemeClr val="tx1"/>
                </a:solidFill>
              </a:rPr>
              <a:t> Pavel,10.september 2017,nedeľa 19:51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Výsledok vyhľadávania obrázkov pre dopyt html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ýsledok vyhľadávania obrázkov pre dopyt html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Súvisiaci obráz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Súvisiaci obráz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362200"/>
            <a:ext cx="1733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2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k-SK" dirty="0" smtClean="0"/>
              <a:t>ZADANIA Z HTML5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Príklady tvorby menu pomocou zoznamov</a:t>
            </a:r>
          </a:p>
          <a:p>
            <a:r>
              <a:rPr lang="sk-SK" dirty="0" smtClean="0"/>
              <a:t>Tvorba </a:t>
            </a:r>
            <a:r>
              <a:rPr lang="sk-SK" dirty="0" err="1" smtClean="0"/>
              <a:t>vertilálneho</a:t>
            </a:r>
            <a:r>
              <a:rPr lang="sk-SK" dirty="0" smtClean="0"/>
              <a:t> menu:zadanie1,zadanie3</a:t>
            </a:r>
          </a:p>
          <a:p>
            <a:r>
              <a:rPr lang="sk-SK" dirty="0" smtClean="0"/>
              <a:t>Tvorba horizontálneho menu:zanie2,zadanie4 a 5</a:t>
            </a:r>
          </a:p>
        </p:txBody>
      </p:sp>
    </p:spTree>
    <p:extLst>
      <p:ext uri="{BB962C8B-B14F-4D97-AF65-F5344CB8AC3E}">
        <p14:creationId xmlns:p14="http://schemas.microsoft.com/office/powerpoint/2010/main" val="6176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586" y="897678"/>
            <a:ext cx="8229600" cy="1143000"/>
          </a:xfrm>
        </p:spPr>
        <p:txBody>
          <a:bodyPr/>
          <a:lstStyle/>
          <a:p>
            <a:r>
              <a:rPr lang="sk-SK" dirty="0" err="1" smtClean="0"/>
              <a:t>VZOR:browser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88840"/>
            <a:ext cx="6415509" cy="358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03648" y="351413"/>
            <a:ext cx="67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ZADANIE1:vertikálne menu</a:t>
            </a:r>
            <a:endParaRPr lang="en-US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2123728" y="5805264"/>
            <a:ext cx="41764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ONLINE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4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5219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99592" y="514556"/>
            <a:ext cx="740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ZADANIE1-vertikálne </a:t>
            </a:r>
            <a:r>
              <a:rPr lang="sk-SK" sz="2800" dirty="0" err="1" smtClean="0"/>
              <a:t>menu:zoznam</a:t>
            </a:r>
            <a:r>
              <a:rPr lang="sk-SK" sz="2800" dirty="0" smtClean="0"/>
              <a:t> súborov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7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9712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VERTIKÁLNA PONUKA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899592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ZADANIE1</a:t>
            </a:r>
            <a:r>
              <a:rPr lang="en-GB" sz="3600" dirty="0" smtClean="0"/>
              <a:t> menu </a:t>
            </a:r>
            <a:r>
              <a:rPr lang="en-GB" sz="3600" dirty="0" err="1" smtClean="0"/>
              <a:t>vertikalne</a:t>
            </a:r>
            <a:endParaRPr lang="sk-SK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00138"/>
            <a:ext cx="89630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9712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VERTIKÁLNA PONUKA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899592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ZADANIE1</a:t>
            </a:r>
            <a:r>
              <a:rPr lang="en-GB" sz="3600" dirty="0" smtClean="0"/>
              <a:t> menu </a:t>
            </a:r>
            <a:r>
              <a:rPr lang="en-GB" sz="3600" dirty="0" err="1" smtClean="0"/>
              <a:t>vertikalne</a:t>
            </a:r>
            <a:endParaRPr lang="sk-SK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951077"/>
            <a:ext cx="8388423" cy="523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9712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VERTIKÁLNA PONUKA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99592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ZADANIE1</a:t>
            </a:r>
            <a:r>
              <a:rPr lang="en-GB" sz="3600" dirty="0" smtClean="0"/>
              <a:t> menu </a:t>
            </a:r>
            <a:r>
              <a:rPr lang="en-GB" sz="3600" dirty="0" err="1" smtClean="0"/>
              <a:t>vertikalne</a:t>
            </a:r>
            <a:r>
              <a:rPr lang="sk-SK" sz="3600" dirty="0" smtClean="0"/>
              <a:t>-výsledok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38313"/>
            <a:ext cx="8258175" cy="338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79712" y="61653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VERTIKÁLNA PONUKA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899592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ZADANIE1</a:t>
            </a:r>
            <a:r>
              <a:rPr lang="en-GB" sz="3600" dirty="0" smtClean="0"/>
              <a:t> menu </a:t>
            </a:r>
            <a:r>
              <a:rPr lang="en-GB" sz="3600" dirty="0" err="1" smtClean="0"/>
              <a:t>vertikalne</a:t>
            </a:r>
            <a:r>
              <a:rPr lang="sk-SK" sz="3600" dirty="0" smtClean="0"/>
              <a:t>-iné zadanie</a:t>
            </a:r>
            <a:endParaRPr lang="sk-SK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7" y="978987"/>
            <a:ext cx="8891089" cy="24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15" y="3284984"/>
            <a:ext cx="4919506" cy="267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Zadanie2:horizontálne menu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123"/>
            <a:ext cx="8616892" cy="2129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347864" y="1613765"/>
            <a:ext cx="331236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VZOR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2483768" y="5157192"/>
            <a:ext cx="345638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hlinkClick r:id="rId3" action="ppaction://hlinkfile"/>
              </a:rPr>
              <a:t>INLINE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8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60" y="1556792"/>
            <a:ext cx="7655206" cy="3569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979712" y="4766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smtClean="0"/>
              <a:t>ZADANIE 2</a:t>
            </a:r>
            <a:endParaRPr lang="sk-SK" sz="2800"/>
          </a:p>
        </p:txBody>
      </p:sp>
    </p:spTree>
    <p:extLst>
      <p:ext uri="{BB962C8B-B14F-4D97-AF65-F5344CB8AC3E}">
        <p14:creationId xmlns:p14="http://schemas.microsoft.com/office/powerpoint/2010/main" val="15200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91440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HORIZONTÁLNA PONUKA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2483768" y="25445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ZADANIE2 </a:t>
            </a:r>
            <a:endParaRPr lang="sk-SK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77670"/>
            <a:ext cx="889248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jazyka HTML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HTML jazyk je značkovací jazyk, </a:t>
            </a:r>
            <a:r>
              <a:rPr lang="cs-CZ" dirty="0" err="1"/>
              <a:t>ktorý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primárne</a:t>
            </a:r>
            <a:r>
              <a:rPr lang="cs-CZ" dirty="0"/>
              <a:t> </a:t>
            </a:r>
            <a:r>
              <a:rPr lang="cs-CZ" dirty="0" err="1"/>
              <a:t>používa</a:t>
            </a:r>
            <a:r>
              <a:rPr lang="cs-CZ" dirty="0"/>
              <a:t> na </a:t>
            </a:r>
            <a:r>
              <a:rPr lang="cs-CZ" dirty="0" err="1"/>
              <a:t>vytváranie</a:t>
            </a:r>
            <a:r>
              <a:rPr lang="cs-CZ" dirty="0"/>
              <a:t> webových </a:t>
            </a:r>
            <a:r>
              <a:rPr lang="cs-CZ" dirty="0" err="1"/>
              <a:t>stránok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O jeho </a:t>
            </a:r>
            <a:r>
              <a:rPr lang="cs-CZ" dirty="0" err="1"/>
              <a:t>špecifikáciu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stará W3C </a:t>
            </a:r>
            <a:r>
              <a:rPr lang="cs-CZ" dirty="0" err="1"/>
              <a:t>konzorcium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aj </a:t>
            </a:r>
            <a:r>
              <a:rPr lang="cs-CZ" dirty="0" err="1"/>
              <a:t>vydáva</a:t>
            </a:r>
            <a:r>
              <a:rPr lang="cs-CZ" dirty="0"/>
              <a:t> jeho nové </a:t>
            </a:r>
            <a:r>
              <a:rPr lang="cs-CZ" dirty="0" err="1"/>
              <a:t>verzie</a:t>
            </a:r>
            <a:r>
              <a:rPr lang="cs-CZ" dirty="0"/>
              <a:t>, 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Vývojovo už uzavretá verzia </a:t>
            </a:r>
            <a:r>
              <a:rPr lang="cs-CZ" dirty="0"/>
              <a:t>HTML </a:t>
            </a:r>
            <a:r>
              <a:rPr lang="cs-CZ" dirty="0" smtClean="0"/>
              <a:t>4.01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Otvorená</a:t>
            </a:r>
            <a:r>
              <a:rPr lang="cs-CZ" dirty="0" smtClean="0"/>
              <a:t> </a:t>
            </a:r>
            <a:r>
              <a:rPr lang="cs-CZ" dirty="0" err="1" smtClean="0"/>
              <a:t>verzia</a:t>
            </a:r>
            <a:r>
              <a:rPr lang="cs-CZ" dirty="0" smtClean="0"/>
              <a:t> </a:t>
            </a:r>
            <a:r>
              <a:rPr lang="cs-CZ" dirty="0" err="1" smtClean="0"/>
              <a:t>html</a:t>
            </a:r>
            <a:r>
              <a:rPr lang="cs-CZ" dirty="0" smtClean="0"/>
              <a:t> 5 od roku 2014</a:t>
            </a: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733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37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1560" y="26064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Zadanie 2:horizontálne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Zadanie2:horizontálne menu výsledok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250"/>
            <a:ext cx="86201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64" y="1484784"/>
            <a:ext cx="5817840" cy="3917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116632"/>
            <a:ext cx="6537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ZADANIE3-menu z obrázkov</a:t>
            </a:r>
          </a:p>
          <a:p>
            <a:r>
              <a:rPr lang="sk-SK" sz="3200" dirty="0" smtClean="0"/>
              <a:t>		</a:t>
            </a:r>
            <a:r>
              <a:rPr lang="sk-SK" sz="3200" dirty="0" smtClean="0">
                <a:solidFill>
                  <a:srgbClr val="00B050"/>
                </a:solidFill>
              </a:rPr>
              <a:t>predloha</a:t>
            </a:r>
            <a:endParaRPr lang="sk-SK" sz="3200" dirty="0">
              <a:solidFill>
                <a:srgbClr val="00B05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619672" y="5661248"/>
            <a:ext cx="410445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hlinkClick r:id="rId3" action="ppaction://hlinkfile"/>
              </a:rPr>
              <a:t>ONLINE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Subory</a:t>
            </a:r>
            <a:r>
              <a:rPr lang="sk-SK" dirty="0" smtClean="0"/>
              <a:t> zadania 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65" y="1628801"/>
            <a:ext cx="750664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112" y="5949280"/>
            <a:ext cx="8229600" cy="1143000"/>
          </a:xfrm>
        </p:spPr>
        <p:txBody>
          <a:bodyPr/>
          <a:lstStyle/>
          <a:p>
            <a:r>
              <a:rPr lang="sk-SK" smtClean="0"/>
              <a:t>Ponuka vertikálna-zoznam</a:t>
            </a:r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" y="1340768"/>
            <a:ext cx="903649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619672" y="33265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smtClean="0"/>
              <a:t>ZADANIE3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29444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" y="736852"/>
            <a:ext cx="91440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331640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ZADANIE 3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8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112" y="5949280"/>
            <a:ext cx="8229600" cy="1143000"/>
          </a:xfrm>
        </p:spPr>
        <p:txBody>
          <a:bodyPr/>
          <a:lstStyle/>
          <a:p>
            <a:r>
              <a:rPr lang="sk-SK" smtClean="0"/>
              <a:t>Ponuka vertikálna-zoznam</a:t>
            </a:r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619672" y="33265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smtClean="0">
                <a:solidFill>
                  <a:prstClr val="black"/>
                </a:solidFill>
              </a:rPr>
              <a:t>ZADANIE3</a:t>
            </a:r>
            <a:endParaRPr lang="sk-SK" sz="320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65531" cy="46476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737"/>
            <a:ext cx="8753252" cy="648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419872" y="27581"/>
            <a:ext cx="37444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</a:rPr>
              <a:t>ZADANIE4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43808" y="5949280"/>
            <a:ext cx="3744416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file"/>
              </a:rPr>
              <a:t>ONLINE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Ponuka horizontálna-zoznam</a:t>
            </a:r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938"/>
            <a:ext cx="9144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403648" y="636106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smtClean="0"/>
              <a:t>ZADANIE4</a:t>
            </a:r>
            <a:endParaRPr lang="sk-SK" sz="2800"/>
          </a:p>
        </p:txBody>
      </p:sp>
    </p:spTree>
    <p:extLst>
      <p:ext uri="{BB962C8B-B14F-4D97-AF65-F5344CB8AC3E}">
        <p14:creationId xmlns:p14="http://schemas.microsoft.com/office/powerpoint/2010/main" val="2908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 zadanie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80693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jazyka HTML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i="1" dirty="0" err="1"/>
              <a:t>Čo</a:t>
            </a:r>
            <a:r>
              <a:rPr lang="cs-CZ" i="1" dirty="0"/>
              <a:t> je to HTML?</a:t>
            </a:r>
            <a:endParaRPr lang="en-US" dirty="0"/>
          </a:p>
          <a:p>
            <a:pPr lvl="0"/>
            <a:r>
              <a:rPr lang="cs-CZ" dirty="0"/>
              <a:t>HTML je </a:t>
            </a:r>
            <a:r>
              <a:rPr lang="cs-CZ" dirty="0" err="1"/>
              <a:t>skratka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 </a:t>
            </a:r>
            <a:r>
              <a:rPr lang="cs-CZ" b="1" dirty="0" smtClean="0"/>
              <a:t>H</a:t>
            </a:r>
            <a:r>
              <a:rPr lang="cs-CZ" dirty="0" smtClean="0"/>
              <a:t>yper</a:t>
            </a:r>
            <a:r>
              <a:rPr lang="cs-CZ" dirty="0"/>
              <a:t> </a:t>
            </a:r>
            <a:r>
              <a:rPr lang="cs-CZ" b="1" dirty="0" smtClean="0"/>
              <a:t>T</a:t>
            </a:r>
            <a:r>
              <a:rPr lang="cs-CZ" dirty="0" smtClean="0"/>
              <a:t>ext</a:t>
            </a:r>
            <a:r>
              <a:rPr lang="cs-CZ" dirty="0"/>
              <a:t> </a:t>
            </a:r>
            <a:r>
              <a:rPr lang="cs-CZ" b="1" dirty="0" err="1" smtClean="0"/>
              <a:t>M</a:t>
            </a:r>
            <a:r>
              <a:rPr lang="cs-CZ" dirty="0" err="1" smtClean="0"/>
              <a:t>arkup</a:t>
            </a:r>
            <a:r>
              <a:rPr lang="cs-CZ" dirty="0"/>
              <a:t> </a:t>
            </a:r>
            <a:r>
              <a:rPr lang="cs-CZ" b="1" dirty="0" err="1" smtClean="0"/>
              <a:t>La</a:t>
            </a:r>
            <a:r>
              <a:rPr lang="cs-CZ" dirty="0" err="1" smtClean="0"/>
              <a:t>nguage</a:t>
            </a:r>
            <a:endParaRPr lang="en-US" dirty="0"/>
          </a:p>
          <a:p>
            <a:pPr lvl="0"/>
            <a:r>
              <a:rPr lang="cs-CZ" dirty="0"/>
              <a:t>Značkovací jazyk je sada </a:t>
            </a:r>
            <a:r>
              <a:rPr lang="cs-CZ" b="1" dirty="0"/>
              <a:t>značkovacích </a:t>
            </a:r>
            <a:r>
              <a:rPr lang="cs-CZ" b="1" dirty="0" err="1"/>
              <a:t>tagov</a:t>
            </a:r>
            <a:endParaRPr lang="en-US" dirty="0"/>
          </a:p>
          <a:p>
            <a:pPr lvl="0"/>
            <a:r>
              <a:rPr lang="cs-CZ" dirty="0"/>
              <a:t>HTML dokumenty sú </a:t>
            </a:r>
            <a:r>
              <a:rPr lang="cs-CZ" dirty="0" err="1" smtClean="0"/>
              <a:t>popísané</a:t>
            </a:r>
            <a:r>
              <a:rPr lang="cs-CZ" dirty="0" smtClean="0"/>
              <a:t> </a:t>
            </a:r>
            <a:r>
              <a:rPr lang="cs-CZ" dirty="0"/>
              <a:t> </a:t>
            </a:r>
            <a:r>
              <a:rPr lang="cs-CZ" b="1" dirty="0"/>
              <a:t>HTML </a:t>
            </a:r>
            <a:r>
              <a:rPr lang="cs-CZ" b="1" dirty="0" err="1" smtClean="0"/>
              <a:t>tagmi</a:t>
            </a:r>
            <a:endParaRPr lang="en-US" dirty="0"/>
          </a:p>
          <a:p>
            <a:pPr lvl="0"/>
            <a:r>
              <a:rPr lang="cs-CZ" dirty="0"/>
              <a:t>Každá značka HTML </a:t>
            </a:r>
            <a:r>
              <a:rPr lang="cs-CZ" b="1" dirty="0"/>
              <a:t>opisuje</a:t>
            </a:r>
            <a:r>
              <a:rPr lang="cs-CZ" dirty="0"/>
              <a:t> </a:t>
            </a:r>
            <a:r>
              <a:rPr lang="cs-CZ" dirty="0" err="1"/>
              <a:t>iný</a:t>
            </a:r>
            <a:r>
              <a:rPr lang="cs-CZ" dirty="0"/>
              <a:t> obsah dokumentu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733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48463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403648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ZADANIE 4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85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9491"/>
            <a:ext cx="8172399" cy="591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563888" y="3853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ZADANIE5 s </a:t>
            </a:r>
            <a:r>
              <a:rPr lang="sk-SK" sz="2800" dirty="0" err="1" smtClean="0"/>
              <a:t>active</a:t>
            </a:r>
            <a:endParaRPr lang="sk-SK" sz="2800" dirty="0"/>
          </a:p>
        </p:txBody>
      </p:sp>
      <p:sp>
        <p:nvSpPr>
          <p:cNvPr id="2" name="BlokTextu 1"/>
          <p:cNvSpPr txBox="1"/>
          <p:nvPr/>
        </p:nvSpPr>
        <p:spPr>
          <a:xfrm>
            <a:off x="2843808" y="5517232"/>
            <a:ext cx="2808312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  <a:hlinkClick r:id="rId3" action="ppaction://hlinkfile"/>
              </a:rPr>
              <a:t>ONLINE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Ešte vyriešiť ponuku </a:t>
            </a:r>
            <a:r>
              <a:rPr lang="sk-SK" smtClean="0">
                <a:solidFill>
                  <a:srgbClr val="FF0000"/>
                </a:solidFill>
              </a:rPr>
              <a:t>active</a:t>
            </a:r>
            <a:endParaRPr lang="sk-SK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619672" y="61653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smtClean="0">
                <a:solidFill>
                  <a:schemeClr val="bg1"/>
                </a:solidFill>
              </a:rPr>
              <a:t>ZADANIE5</a:t>
            </a:r>
            <a:endParaRPr lang="sk-SK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341"/>
            <a:ext cx="8100392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195736" y="3326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ZADANIE5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0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3862"/>
            <a:ext cx="889248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TABUĽKY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755576" y="1700808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err="1" smtClean="0">
                <a:hlinkClick r:id="rId2" action="ppaction://hlinkfile"/>
              </a:rPr>
              <a:t>Tutorial</a:t>
            </a:r>
            <a:r>
              <a:rPr lang="sk-SK" sz="2800" dirty="0" smtClean="0">
                <a:hlinkClick r:id="rId2" action="ppaction://hlinkfile"/>
              </a:rPr>
              <a:t> html5.docx </a:t>
            </a:r>
            <a:r>
              <a:rPr lang="sk-SK" sz="2800" smtClean="0">
                <a:hlinkClick r:id="rId2" action="ppaction://hlinkfile"/>
              </a:rPr>
              <a:t>strana 74</a:t>
            </a:r>
            <a:endParaRPr lang="sk-SK" sz="2800" smtClean="0"/>
          </a:p>
          <a:p>
            <a:pPr algn="ctr"/>
            <a:endParaRPr lang="sk-SK" sz="2800" smtClean="0"/>
          </a:p>
          <a:p>
            <a:pPr algn="ctr"/>
            <a:r>
              <a:rPr lang="sk-SK" sz="2800" smtClean="0">
                <a:hlinkClick r:id="rId3"/>
              </a:rPr>
              <a:t>Tabuľky podla w3school</a:t>
            </a:r>
            <a:endParaRPr lang="sk-SK" sz="2800" smtClean="0"/>
          </a:p>
          <a:p>
            <a:pPr algn="ctr"/>
            <a:endParaRPr lang="sk-SK" sz="2800"/>
          </a:p>
          <a:p>
            <a:pPr algn="ctr"/>
            <a:r>
              <a:rPr lang="sk-SK" sz="2800" smtClean="0">
                <a:hlinkClick r:id="rId4" action="ppaction://hlinkpres?slideindex=1&amp;slidetitle="/>
              </a:rPr>
              <a:t>Čo takto dať sem spôsoby zápisu css</a:t>
            </a:r>
            <a:endParaRPr lang="en-US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1403648" y="436510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hlinkClick r:id="rId5" action="ppaction://hlinkpres?slideindex=1&amp;slidetitle="/>
              </a:rPr>
              <a:t>Cvičenia na zlučovanie tabuliek </a:t>
            </a:r>
            <a:r>
              <a:rPr lang="sk-SK" dirty="0" err="1" smtClean="0">
                <a:hlinkClick r:id="rId5" action="ppaction://hlinkpres?slideindex=1&amp;slidetitle="/>
              </a:rPr>
              <a:t>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/>
          <a:lstStyle/>
          <a:p>
            <a:r>
              <a:rPr lang="sk-SK" dirty="0" smtClean="0"/>
              <a:t>Zhrnutie kapitoly tabuľky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HTML</a:t>
            </a:r>
            <a:r>
              <a:rPr lang="en-US" sz="4400" dirty="0"/>
              <a:t> </a:t>
            </a:r>
            <a:r>
              <a:rPr lang="sk-SK" sz="4400" dirty="0" smtClean="0"/>
              <a:t> prvok </a:t>
            </a:r>
            <a:r>
              <a:rPr lang="en-US" sz="4400" b="1" dirty="0" smtClean="0"/>
              <a:t>&lt;table</a:t>
            </a:r>
            <a:r>
              <a:rPr lang="en-US" sz="4400" b="1" dirty="0"/>
              <a:t>&gt;</a:t>
            </a:r>
            <a:r>
              <a:rPr lang="en-US" sz="4400" dirty="0"/>
              <a:t> </a:t>
            </a:r>
            <a:r>
              <a:rPr lang="sk-SK" sz="4400" dirty="0" smtClean="0"/>
              <a:t>definovanie tabuľky</a:t>
            </a:r>
            <a:endParaRPr lang="en-US" sz="4400" dirty="0"/>
          </a:p>
          <a:p>
            <a:r>
              <a:rPr lang="en-US" sz="4400" dirty="0" smtClean="0"/>
              <a:t>HTML</a:t>
            </a:r>
            <a:r>
              <a:rPr lang="sk-SK" sz="4400" dirty="0" smtClean="0"/>
              <a:t> prvok </a:t>
            </a:r>
            <a:r>
              <a:rPr lang="en-US" sz="4400" dirty="0"/>
              <a:t> </a:t>
            </a:r>
            <a:r>
              <a:rPr lang="en-US" sz="4400" b="1" dirty="0"/>
              <a:t>&lt;</a:t>
            </a:r>
            <a:r>
              <a:rPr lang="en-US" sz="4400" b="1" dirty="0" err="1"/>
              <a:t>tr</a:t>
            </a:r>
            <a:r>
              <a:rPr lang="en-US" sz="4400" b="1" dirty="0"/>
              <a:t>&gt;</a:t>
            </a:r>
            <a:r>
              <a:rPr lang="en-US" sz="4400" dirty="0"/>
              <a:t> </a:t>
            </a:r>
            <a:r>
              <a:rPr lang="sk-SK" sz="4400" dirty="0" smtClean="0"/>
              <a:t>d</a:t>
            </a:r>
            <a:r>
              <a:rPr lang="en-US" sz="4400" dirty="0" err="1" smtClean="0"/>
              <a:t>efinovanie</a:t>
            </a:r>
            <a:r>
              <a:rPr lang="en-US" sz="4400" dirty="0" smtClean="0"/>
              <a:t> </a:t>
            </a:r>
            <a:r>
              <a:rPr lang="en-US" sz="4400" dirty="0" err="1"/>
              <a:t>riadku</a:t>
            </a:r>
            <a:r>
              <a:rPr lang="en-US" sz="4400" dirty="0"/>
              <a:t> </a:t>
            </a:r>
            <a:r>
              <a:rPr lang="en-US" sz="4400" dirty="0" err="1"/>
              <a:t>tabuľky</a:t>
            </a:r>
            <a:endParaRPr lang="en-US" sz="4400" dirty="0"/>
          </a:p>
          <a:p>
            <a:r>
              <a:rPr lang="sk-SK" sz="4400" dirty="0" smtClean="0"/>
              <a:t>HTML prvok </a:t>
            </a:r>
            <a:r>
              <a:rPr lang="en-US" sz="4400" dirty="0"/>
              <a:t> </a:t>
            </a:r>
            <a:r>
              <a:rPr lang="en-US" sz="4400" b="1" dirty="0"/>
              <a:t>&lt;td&gt;</a:t>
            </a:r>
            <a:r>
              <a:rPr lang="en-US" sz="4400" dirty="0"/>
              <a:t> </a:t>
            </a:r>
            <a:r>
              <a:rPr lang="sk-SK" sz="4400" dirty="0" smtClean="0"/>
              <a:t>d</a:t>
            </a:r>
            <a:r>
              <a:rPr lang="en-US" sz="4400" dirty="0" err="1" smtClean="0"/>
              <a:t>efinovanie</a:t>
            </a:r>
            <a:r>
              <a:rPr lang="en-US" sz="4400" dirty="0" smtClean="0"/>
              <a:t> </a:t>
            </a:r>
            <a:r>
              <a:rPr lang="en-US" sz="4400" dirty="0" err="1"/>
              <a:t>údajov</a:t>
            </a:r>
            <a:r>
              <a:rPr lang="en-US" sz="4400" dirty="0"/>
              <a:t> </a:t>
            </a:r>
            <a:r>
              <a:rPr lang="en-US" sz="4400" dirty="0" err="1"/>
              <a:t>tabuľky</a:t>
            </a:r>
            <a:endParaRPr lang="en-US" sz="4400" dirty="0"/>
          </a:p>
          <a:p>
            <a:r>
              <a:rPr lang="en-US" sz="4400" dirty="0" smtClean="0"/>
              <a:t>HTML</a:t>
            </a:r>
            <a:r>
              <a:rPr lang="en-US" sz="4400" dirty="0"/>
              <a:t> </a:t>
            </a:r>
            <a:r>
              <a:rPr lang="sk-SK" sz="4400" dirty="0" smtClean="0"/>
              <a:t> prvok </a:t>
            </a:r>
            <a:r>
              <a:rPr lang="en-US" sz="4400" b="1" dirty="0" smtClean="0"/>
              <a:t>&lt;</a:t>
            </a:r>
            <a:r>
              <a:rPr lang="en-US" sz="4400" b="1" dirty="0" err="1" smtClean="0"/>
              <a:t>th</a:t>
            </a:r>
            <a:r>
              <a:rPr lang="en-US" sz="4400" b="1" dirty="0"/>
              <a:t>&gt;</a:t>
            </a:r>
            <a:r>
              <a:rPr lang="en-US" sz="4400" dirty="0"/>
              <a:t> </a:t>
            </a:r>
            <a:r>
              <a:rPr lang="sk-SK" sz="4400" dirty="0" smtClean="0"/>
              <a:t>d</a:t>
            </a:r>
            <a:r>
              <a:rPr lang="en-US" sz="4400" dirty="0" err="1" smtClean="0"/>
              <a:t>efinujte</a:t>
            </a:r>
            <a:r>
              <a:rPr lang="en-US" sz="4400" dirty="0" smtClean="0"/>
              <a:t> </a:t>
            </a:r>
            <a:r>
              <a:rPr lang="en-US" sz="4400" dirty="0" err="1"/>
              <a:t>hlavičku</a:t>
            </a:r>
            <a:r>
              <a:rPr lang="en-US" sz="4400" dirty="0"/>
              <a:t> </a:t>
            </a:r>
            <a:r>
              <a:rPr lang="en-US" sz="4400" dirty="0" err="1" smtClean="0"/>
              <a:t>tabuľky</a:t>
            </a:r>
            <a:endParaRPr lang="sk-SK" sz="4400" dirty="0" smtClean="0"/>
          </a:p>
          <a:p>
            <a:r>
              <a:rPr lang="sk-SK" sz="4400" dirty="0" smtClean="0"/>
              <a:t>HTML prvok</a:t>
            </a:r>
            <a:r>
              <a:rPr lang="en-US" sz="4400" dirty="0"/>
              <a:t> </a:t>
            </a:r>
            <a:r>
              <a:rPr lang="en-US" sz="4400" b="1" dirty="0"/>
              <a:t>&lt;caption&gt;</a:t>
            </a:r>
            <a:r>
              <a:rPr lang="en-US" sz="4400" dirty="0"/>
              <a:t> </a:t>
            </a:r>
            <a:r>
              <a:rPr lang="sk-SK" sz="4400" dirty="0" smtClean="0"/>
              <a:t>d</a:t>
            </a:r>
            <a:r>
              <a:rPr lang="en-US" sz="4400" dirty="0" err="1" smtClean="0"/>
              <a:t>efinovanie</a:t>
            </a:r>
            <a:r>
              <a:rPr lang="sk-SK" sz="4400" dirty="0" smtClean="0"/>
              <a:t> nadpisu</a:t>
            </a:r>
            <a:r>
              <a:rPr lang="en-US" sz="4400" dirty="0" smtClean="0"/>
              <a:t> </a:t>
            </a:r>
            <a:r>
              <a:rPr lang="en-US" sz="4400" dirty="0" err="1"/>
              <a:t>tabuľky</a:t>
            </a:r>
            <a:endParaRPr lang="en-US" sz="4400" dirty="0"/>
          </a:p>
          <a:p>
            <a:r>
              <a:rPr lang="sk-SK" sz="4400" dirty="0" smtClean="0"/>
              <a:t>CSS vlastnosť </a:t>
            </a:r>
            <a:r>
              <a:rPr lang="en-US" sz="4400" dirty="0"/>
              <a:t> </a:t>
            </a:r>
            <a:r>
              <a:rPr lang="sk-SK" sz="4400" b="1" dirty="0" smtClean="0"/>
              <a:t>&lt;</a:t>
            </a:r>
            <a:r>
              <a:rPr lang="sk-SK" sz="4400" b="1" dirty="0" err="1" smtClean="0"/>
              <a:t>border</a:t>
            </a:r>
            <a:r>
              <a:rPr lang="sk-SK" sz="4400" b="1" dirty="0" smtClean="0"/>
              <a:t>&gt;</a:t>
            </a:r>
            <a:r>
              <a:rPr lang="en-US" sz="4400" dirty="0"/>
              <a:t> </a:t>
            </a:r>
            <a:r>
              <a:rPr lang="en-US" sz="4400" dirty="0" err="1" smtClean="0"/>
              <a:t>definovanie</a:t>
            </a:r>
            <a:r>
              <a:rPr lang="en-US" sz="4400" dirty="0" smtClean="0"/>
              <a:t> </a:t>
            </a:r>
            <a:r>
              <a:rPr lang="en-US" sz="4400" dirty="0" err="1" smtClean="0"/>
              <a:t>ohraničenia</a:t>
            </a:r>
            <a:r>
              <a:rPr lang="sk-SK" sz="4400" dirty="0" smtClean="0"/>
              <a:t> tabuľky</a:t>
            </a:r>
            <a:endParaRPr lang="en-US" sz="4400" dirty="0"/>
          </a:p>
          <a:p>
            <a:r>
              <a:rPr lang="en-US" sz="4400" dirty="0" smtClean="0"/>
              <a:t>CSS</a:t>
            </a:r>
            <a:r>
              <a:rPr lang="sk-SK" sz="4400" dirty="0" smtClean="0"/>
              <a:t> vlastnosť </a:t>
            </a:r>
            <a:r>
              <a:rPr lang="sk-SK" sz="4400" b="1" dirty="0" smtClean="0"/>
              <a:t>&lt;</a:t>
            </a:r>
            <a:r>
              <a:rPr lang="sk-SK" sz="4400" b="1" dirty="0" err="1" smtClean="0"/>
              <a:t>border</a:t>
            </a:r>
            <a:r>
              <a:rPr lang="sk-SK" sz="4400" b="1" dirty="0" smtClean="0"/>
              <a:t> –</a:t>
            </a:r>
            <a:r>
              <a:rPr lang="sk-SK" sz="4400" b="1" dirty="0" err="1" smtClean="0"/>
              <a:t>collapse</a:t>
            </a:r>
            <a:r>
              <a:rPr lang="sk-SK" sz="4400" b="1" dirty="0" smtClean="0"/>
              <a:t>&gt;z</a:t>
            </a:r>
            <a:r>
              <a:rPr lang="sk-SK" sz="4400" dirty="0" smtClean="0"/>
              <a:t>rušenie </a:t>
            </a:r>
            <a:r>
              <a:rPr lang="en-US" sz="4400" dirty="0"/>
              <a:t> </a:t>
            </a:r>
            <a:r>
              <a:rPr lang="en-US" sz="4400" dirty="0" err="1" smtClean="0"/>
              <a:t>ohraničeni</a:t>
            </a:r>
            <a:r>
              <a:rPr lang="sk-SK" sz="4400" dirty="0" smtClean="0"/>
              <a:t>a</a:t>
            </a:r>
            <a:r>
              <a:rPr lang="en-US" sz="4400" dirty="0"/>
              <a:t> </a:t>
            </a:r>
            <a:r>
              <a:rPr lang="sk-SK" sz="4400" dirty="0" smtClean="0"/>
              <a:t>tabuľky</a:t>
            </a:r>
            <a:endParaRPr lang="en-US" sz="4400" dirty="0"/>
          </a:p>
          <a:p>
            <a:r>
              <a:rPr lang="sk-SK" sz="4400" dirty="0" smtClean="0"/>
              <a:t>CSS </a:t>
            </a:r>
            <a:r>
              <a:rPr lang="en-US" sz="4400" dirty="0" smtClean="0"/>
              <a:t> </a:t>
            </a:r>
            <a:r>
              <a:rPr lang="en-US" sz="4400" dirty="0" err="1"/>
              <a:t>vlastnosť</a:t>
            </a:r>
            <a:r>
              <a:rPr lang="en-US" sz="4400" b="1" dirty="0"/>
              <a:t> </a:t>
            </a:r>
            <a:r>
              <a:rPr lang="sk-SK" sz="4400" b="1" dirty="0" smtClean="0"/>
              <a:t>&lt;</a:t>
            </a:r>
            <a:r>
              <a:rPr lang="sk-SK" sz="4400" b="1" dirty="0" err="1" smtClean="0"/>
              <a:t>padding</a:t>
            </a:r>
            <a:r>
              <a:rPr lang="sk-SK" sz="4400" b="1" dirty="0" smtClean="0"/>
              <a:t>&gt;</a:t>
            </a:r>
            <a:r>
              <a:rPr lang="en-US" sz="4400" dirty="0"/>
              <a:t> </a:t>
            </a:r>
            <a:r>
              <a:rPr lang="sk-SK" sz="4400" dirty="0" smtClean="0"/>
              <a:t>p</a:t>
            </a:r>
            <a:r>
              <a:rPr lang="en-US" sz="4400" dirty="0" err="1" smtClean="0"/>
              <a:t>ridanie</a:t>
            </a:r>
            <a:r>
              <a:rPr lang="en-US" sz="4400" dirty="0" smtClean="0"/>
              <a:t> </a:t>
            </a:r>
            <a:r>
              <a:rPr lang="en-US" sz="4400" dirty="0" err="1"/>
              <a:t>výplne</a:t>
            </a:r>
            <a:r>
              <a:rPr lang="en-US" sz="4400" dirty="0"/>
              <a:t> do </a:t>
            </a:r>
            <a:r>
              <a:rPr lang="en-US" sz="4400" dirty="0" err="1"/>
              <a:t>buniek</a:t>
            </a:r>
            <a:endParaRPr lang="en-US" sz="4400" dirty="0"/>
          </a:p>
          <a:p>
            <a:r>
              <a:rPr lang="en-US" sz="4400" dirty="0" smtClean="0"/>
              <a:t>CSS</a:t>
            </a:r>
            <a:r>
              <a:rPr lang="sk-SK" sz="4400" dirty="0" smtClean="0"/>
              <a:t> vlastnosť</a:t>
            </a:r>
            <a:r>
              <a:rPr lang="en-US" sz="4400" dirty="0"/>
              <a:t> </a:t>
            </a:r>
            <a:r>
              <a:rPr lang="sk-SK" sz="4400" dirty="0" smtClean="0"/>
              <a:t>&lt;</a:t>
            </a:r>
            <a:r>
              <a:rPr lang="en-US" sz="4400" b="1" dirty="0" smtClean="0"/>
              <a:t>text-align</a:t>
            </a:r>
            <a:r>
              <a:rPr lang="sk-SK" sz="4400" b="1" dirty="0" smtClean="0"/>
              <a:t>&gt;</a:t>
            </a:r>
            <a:r>
              <a:rPr lang="en-US" sz="4400" dirty="0"/>
              <a:t> </a:t>
            </a:r>
            <a:r>
              <a:rPr lang="en-US" sz="4400" dirty="0" err="1" smtClean="0"/>
              <a:t>zarovnanie</a:t>
            </a:r>
            <a:r>
              <a:rPr lang="en-US" sz="4400" dirty="0" smtClean="0"/>
              <a:t> </a:t>
            </a:r>
            <a:r>
              <a:rPr lang="sk-SK" sz="4400" dirty="0" smtClean="0"/>
              <a:t>textu v bunke</a:t>
            </a:r>
          </a:p>
          <a:p>
            <a:r>
              <a:rPr lang="en-US" sz="4400" dirty="0" smtClean="0"/>
              <a:t>CSS</a:t>
            </a:r>
            <a:r>
              <a:rPr lang="sk-SK" sz="4400" dirty="0" smtClean="0"/>
              <a:t> vlastnosť</a:t>
            </a:r>
            <a:r>
              <a:rPr lang="en-US" sz="4400" b="1" dirty="0"/>
              <a:t> </a:t>
            </a:r>
            <a:r>
              <a:rPr lang="sk-SK" sz="4400" b="1" dirty="0" smtClean="0"/>
              <a:t>&lt;</a:t>
            </a:r>
            <a:r>
              <a:rPr lang="sk-SK" sz="4400" b="1" dirty="0" err="1" smtClean="0"/>
              <a:t>border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spacing</a:t>
            </a:r>
            <a:r>
              <a:rPr lang="sk-SK" sz="4400" b="1" dirty="0" smtClean="0"/>
              <a:t>&gt;</a:t>
            </a:r>
            <a:r>
              <a:rPr lang="sk-SK" sz="4400" dirty="0" smtClean="0"/>
              <a:t>vytvorenie </a:t>
            </a:r>
            <a:r>
              <a:rPr lang="en-US" sz="4400" dirty="0" smtClean="0"/>
              <a:t> </a:t>
            </a:r>
            <a:r>
              <a:rPr lang="en-US" sz="4400" dirty="0" err="1"/>
              <a:t>medzery</a:t>
            </a:r>
            <a:r>
              <a:rPr lang="en-US" sz="4400" dirty="0"/>
              <a:t> </a:t>
            </a:r>
            <a:r>
              <a:rPr lang="en-US" sz="4400" dirty="0" err="1"/>
              <a:t>medzi</a:t>
            </a:r>
            <a:r>
              <a:rPr lang="en-US" sz="4400" dirty="0"/>
              <a:t> </a:t>
            </a:r>
            <a:r>
              <a:rPr lang="en-US" sz="4400" dirty="0" smtClean="0"/>
              <a:t> </a:t>
            </a:r>
            <a:r>
              <a:rPr lang="en-US" sz="4400" dirty="0" err="1"/>
              <a:t>medzi</a:t>
            </a:r>
            <a:r>
              <a:rPr lang="en-US" sz="4400" dirty="0"/>
              <a:t> </a:t>
            </a:r>
            <a:r>
              <a:rPr lang="en-US" sz="4400" dirty="0" err="1"/>
              <a:t>bunkami</a:t>
            </a:r>
            <a:endParaRPr lang="en-US" sz="4400" dirty="0"/>
          </a:p>
          <a:p>
            <a:r>
              <a:rPr lang="sk-SK" sz="4400" dirty="0" smtClean="0"/>
              <a:t>HTML prvok</a:t>
            </a:r>
            <a:r>
              <a:rPr lang="en-US" sz="4400" dirty="0"/>
              <a:t> </a:t>
            </a:r>
            <a:r>
              <a:rPr lang="sk-SK" sz="4400" dirty="0" smtClean="0"/>
              <a:t>&lt;</a:t>
            </a:r>
            <a:r>
              <a:rPr lang="en-US" sz="4400" b="1" dirty="0" err="1" smtClean="0"/>
              <a:t>colspan</a:t>
            </a:r>
            <a:r>
              <a:rPr lang="sk-SK" sz="4400" b="1" dirty="0" smtClean="0"/>
              <a:t>&gt;</a:t>
            </a:r>
            <a:r>
              <a:rPr lang="en-US" sz="4400" dirty="0"/>
              <a:t> </a:t>
            </a:r>
            <a:r>
              <a:rPr lang="sk-SK" sz="4400" dirty="0" smtClean="0"/>
              <a:t>zlučovanie buniek v </a:t>
            </a:r>
            <a:r>
              <a:rPr lang="en-US" sz="4400" dirty="0" err="1" smtClean="0"/>
              <a:t>stĺpcoch</a:t>
            </a:r>
            <a:endParaRPr lang="en-US" sz="4400" dirty="0"/>
          </a:p>
          <a:p>
            <a:r>
              <a:rPr lang="sk-SK" sz="4400" dirty="0" smtClean="0"/>
              <a:t>HTML prvok&lt;</a:t>
            </a:r>
            <a:r>
              <a:rPr lang="en-US" sz="4400" dirty="0"/>
              <a:t> </a:t>
            </a:r>
            <a:r>
              <a:rPr lang="en-US" sz="4400" b="1" dirty="0" err="1" smtClean="0"/>
              <a:t>rowspan</a:t>
            </a:r>
            <a:r>
              <a:rPr lang="sk-SK" sz="4400" dirty="0" smtClean="0"/>
              <a:t>&gt;zlučovanie buniek </a:t>
            </a:r>
            <a:r>
              <a:rPr lang="en-US" sz="4400" dirty="0" smtClean="0"/>
              <a:t> v </a:t>
            </a:r>
            <a:r>
              <a:rPr lang="en-US" sz="4400" dirty="0" err="1"/>
              <a:t>riadkoch</a:t>
            </a:r>
            <a:endParaRPr lang="en-US" sz="4400" dirty="0"/>
          </a:p>
          <a:p>
            <a:r>
              <a:rPr lang="en-US" sz="4400" dirty="0" err="1"/>
              <a:t>Pomocou</a:t>
            </a:r>
            <a:r>
              <a:rPr lang="en-US" sz="4400" dirty="0"/>
              <a:t> </a:t>
            </a:r>
            <a:r>
              <a:rPr lang="en-US" sz="4400" dirty="0" err="1"/>
              <a:t>atribútu</a:t>
            </a:r>
            <a:r>
              <a:rPr lang="en-US" sz="4400" dirty="0"/>
              <a:t> </a:t>
            </a:r>
            <a:r>
              <a:rPr lang="sk-SK" sz="4400" dirty="0" smtClean="0"/>
              <a:t>&lt;</a:t>
            </a:r>
            <a:r>
              <a:rPr lang="en-US" sz="4400" b="1" dirty="0" smtClean="0"/>
              <a:t>id</a:t>
            </a:r>
            <a:r>
              <a:rPr lang="en-US" sz="4400" dirty="0"/>
              <a:t> </a:t>
            </a:r>
            <a:r>
              <a:rPr lang="sk-SK" sz="4400" dirty="0" smtClean="0"/>
              <a:t>&gt;</a:t>
            </a:r>
            <a:r>
              <a:rPr lang="en-US" sz="4400" dirty="0" err="1" smtClean="0"/>
              <a:t>jednoznačne</a:t>
            </a:r>
            <a:r>
              <a:rPr lang="en-US" sz="4400" dirty="0" smtClean="0"/>
              <a:t> </a:t>
            </a:r>
            <a:r>
              <a:rPr lang="en-US" sz="4400" dirty="0" err="1" smtClean="0"/>
              <a:t>definuj</a:t>
            </a:r>
            <a:r>
              <a:rPr lang="sk-SK" sz="4400" dirty="0" smtClean="0"/>
              <a:t>e</a:t>
            </a:r>
            <a:r>
              <a:rPr lang="en-US" sz="4400" dirty="0" err="1" smtClean="0"/>
              <a:t>te</a:t>
            </a:r>
            <a:r>
              <a:rPr lang="en-US" sz="4400" dirty="0" smtClean="0"/>
              <a:t> </a:t>
            </a:r>
            <a:r>
              <a:rPr lang="en-US" sz="4400" dirty="0" err="1"/>
              <a:t>jednu</a:t>
            </a:r>
            <a:r>
              <a:rPr lang="en-US" sz="4400" dirty="0"/>
              <a:t> </a:t>
            </a:r>
            <a:r>
              <a:rPr lang="en-US" sz="4400" dirty="0" err="1"/>
              <a:t>tabuľku</a:t>
            </a:r>
            <a:endParaRPr lang="en-US" sz="4400" dirty="0"/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Grafika</a:t>
            </a:r>
            <a:endParaRPr lang="en-US" dirty="0"/>
          </a:p>
        </p:txBody>
      </p:sp>
      <p:pic>
        <p:nvPicPr>
          <p:cNvPr id="15362" name="Picture 2" descr="http://books.fs.vsb.cz/HTML/images/earthro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168352" cy="33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15616" y="53012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Str.92 </a:t>
            </a:r>
            <a:r>
              <a:rPr lang="sk-SK" dirty="0" err="1" smtClean="0"/>
              <a:t>manual</a:t>
            </a:r>
            <a:r>
              <a:rPr lang="sk-SK" dirty="0" smtClean="0"/>
              <a:t>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sk-SK" dirty="0" smtClean="0">
                <a:hlinkClick r:id="rId2" action="ppaction://hlinkpres?slideindex=1&amp;slidetitle="/>
              </a:rPr>
              <a:t>Formuláre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151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Koncoročné zadanie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jazyka HTML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u="sng" dirty="0"/>
              <a:t>HTML </a:t>
            </a:r>
            <a:r>
              <a:rPr lang="cs-CZ" i="1" u="sng" dirty="0" err="1" smtClean="0"/>
              <a:t>tagy</a:t>
            </a:r>
            <a:endParaRPr lang="cs-CZ" i="1" u="sng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HTML </a:t>
            </a:r>
            <a:r>
              <a:rPr lang="cs-CZ" dirty="0" err="1"/>
              <a:t>tagy</a:t>
            </a:r>
            <a:r>
              <a:rPr lang="cs-CZ" dirty="0"/>
              <a:t> </a:t>
            </a:r>
            <a:r>
              <a:rPr lang="cs-CZ" b="1" dirty="0"/>
              <a:t>sú</a:t>
            </a:r>
            <a:r>
              <a:rPr lang="cs-CZ" dirty="0"/>
              <a:t> </a:t>
            </a:r>
            <a:r>
              <a:rPr lang="cs-CZ" dirty="0" err="1"/>
              <a:t>kľúčové</a:t>
            </a:r>
            <a:r>
              <a:rPr lang="cs-CZ" dirty="0"/>
              <a:t> </a:t>
            </a:r>
            <a:r>
              <a:rPr lang="cs-CZ" dirty="0" err="1"/>
              <a:t>slová</a:t>
            </a:r>
            <a:r>
              <a:rPr lang="cs-CZ" dirty="0"/>
              <a:t> </a:t>
            </a:r>
            <a:r>
              <a:rPr lang="cs-CZ" b="1" dirty="0"/>
              <a:t>(názvy</a:t>
            </a:r>
            <a:r>
              <a:rPr lang="cs-CZ" dirty="0"/>
              <a:t> </a:t>
            </a:r>
            <a:r>
              <a:rPr lang="cs-CZ" dirty="0" err="1"/>
              <a:t>tagov</a:t>
            </a:r>
            <a:r>
              <a:rPr lang="cs-CZ" dirty="0"/>
              <a:t>) obklopené </a:t>
            </a:r>
            <a:r>
              <a:rPr lang="cs-CZ" b="1" dirty="0"/>
              <a:t>lomenými </a:t>
            </a:r>
            <a:r>
              <a:rPr lang="cs-CZ" b="1" dirty="0" err="1"/>
              <a:t>zátvorkami</a:t>
            </a:r>
            <a:r>
              <a:rPr lang="cs-CZ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	&lt;</a:t>
            </a:r>
            <a:r>
              <a:rPr lang="cs-CZ" dirty="0" err="1">
                <a:solidFill>
                  <a:srgbClr val="FF0000"/>
                </a:solidFill>
              </a:rPr>
              <a:t>tagname</a:t>
            </a:r>
            <a:r>
              <a:rPr lang="cs-CZ" dirty="0"/>
              <a:t>&gt; Obsah </a:t>
            </a:r>
            <a:r>
              <a:rPr lang="cs-CZ" dirty="0">
                <a:solidFill>
                  <a:srgbClr val="FF0000"/>
                </a:solidFill>
              </a:rPr>
              <a:t>&lt;/ </a:t>
            </a:r>
            <a:r>
              <a:rPr lang="cs-CZ" dirty="0" err="1">
                <a:solidFill>
                  <a:srgbClr val="FF0000"/>
                </a:solidFill>
              </a:rPr>
              <a:t>tagname</a:t>
            </a:r>
            <a:r>
              <a:rPr lang="cs-CZ" dirty="0" smtClean="0"/>
              <a:t>&gt;</a:t>
            </a:r>
          </a:p>
          <a:p>
            <a:pPr lvl="0"/>
            <a:r>
              <a:rPr lang="cs-CZ" dirty="0"/>
              <a:t>HTML </a:t>
            </a:r>
            <a:r>
              <a:rPr lang="cs-CZ" dirty="0" err="1"/>
              <a:t>tagy</a:t>
            </a:r>
            <a:r>
              <a:rPr lang="cs-CZ" dirty="0"/>
              <a:t> </a:t>
            </a:r>
            <a:r>
              <a:rPr lang="cs-CZ" dirty="0" err="1"/>
              <a:t>bežne</a:t>
            </a:r>
            <a:r>
              <a:rPr lang="cs-CZ" dirty="0"/>
              <a:t> </a:t>
            </a:r>
            <a:r>
              <a:rPr lang="cs-CZ" dirty="0" err="1"/>
              <a:t>prichádzajú</a:t>
            </a:r>
            <a:r>
              <a:rPr lang="cs-CZ" dirty="0"/>
              <a:t> </a:t>
            </a:r>
            <a:r>
              <a:rPr lang="cs-CZ" b="1" dirty="0"/>
              <a:t>v </a:t>
            </a:r>
            <a:r>
              <a:rPr lang="cs-CZ" b="1" dirty="0" err="1"/>
              <a:t>pároch</a:t>
            </a:r>
            <a:r>
              <a:rPr lang="cs-CZ" b="1" dirty="0"/>
              <a:t>,</a:t>
            </a:r>
            <a:r>
              <a:rPr lang="cs-CZ" dirty="0"/>
              <a:t> </a:t>
            </a:r>
            <a:r>
              <a:rPr lang="cs-CZ" dirty="0" err="1"/>
              <a:t>ako</a:t>
            </a:r>
            <a:r>
              <a:rPr lang="cs-CZ" dirty="0"/>
              <a:t> &lt;p&gt; a </a:t>
            </a:r>
            <a:r>
              <a:rPr lang="cs-CZ" err="1"/>
              <a:t>koniec</a:t>
            </a:r>
            <a:r>
              <a:rPr lang="cs-CZ"/>
              <a:t> </a:t>
            </a:r>
            <a:r>
              <a:rPr lang="cs-CZ" smtClean="0"/>
              <a:t>&lt;/p</a:t>
            </a:r>
            <a:r>
              <a:rPr lang="cs-CZ" dirty="0"/>
              <a:t>&gt;</a:t>
            </a:r>
            <a:endParaRPr lang="en-US" dirty="0"/>
          </a:p>
          <a:p>
            <a:pPr lvl="0"/>
            <a:r>
              <a:rPr lang="cs-CZ" dirty="0"/>
              <a:t>Prvá značka v páre je </a:t>
            </a:r>
            <a:r>
              <a:rPr lang="cs-CZ" b="1" dirty="0" err="1"/>
              <a:t>počiatočná</a:t>
            </a:r>
            <a:r>
              <a:rPr lang="cs-CZ" b="1" dirty="0"/>
              <a:t> značka,</a:t>
            </a:r>
            <a:r>
              <a:rPr lang="cs-CZ" dirty="0"/>
              <a:t> druhá značka je </a:t>
            </a:r>
            <a:r>
              <a:rPr lang="cs-CZ" b="1" dirty="0"/>
              <a:t>koncová značka</a:t>
            </a:r>
            <a:endParaRPr lang="en-US" dirty="0"/>
          </a:p>
          <a:p>
            <a:pPr lvl="0"/>
            <a:r>
              <a:rPr lang="cs-CZ" dirty="0" err="1"/>
              <a:t>Koniec</a:t>
            </a:r>
            <a:r>
              <a:rPr lang="cs-CZ" dirty="0"/>
              <a:t> </a:t>
            </a:r>
            <a:r>
              <a:rPr lang="cs-CZ" dirty="0" err="1"/>
              <a:t>tag</a:t>
            </a:r>
            <a:r>
              <a:rPr lang="cs-CZ" dirty="0"/>
              <a:t> je </a:t>
            </a:r>
            <a:r>
              <a:rPr lang="cs-CZ" dirty="0" err="1"/>
              <a:t>napísaný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počiatočný</a:t>
            </a:r>
            <a:r>
              <a:rPr lang="cs-CZ" dirty="0"/>
              <a:t> značkou, ale s </a:t>
            </a:r>
            <a:r>
              <a:rPr lang="cs-CZ" b="1" dirty="0" err="1"/>
              <a:t>lomítkom</a:t>
            </a:r>
            <a:r>
              <a:rPr lang="cs-CZ" dirty="0"/>
              <a:t> </a:t>
            </a:r>
            <a:r>
              <a:rPr lang="cs-CZ" dirty="0" err="1"/>
              <a:t>pred</a:t>
            </a:r>
            <a:r>
              <a:rPr lang="cs-CZ" dirty="0"/>
              <a:t> </a:t>
            </a:r>
            <a:r>
              <a:rPr lang="cs-CZ" dirty="0" err="1"/>
              <a:t>názvom</a:t>
            </a:r>
            <a:r>
              <a:rPr lang="cs-CZ" dirty="0"/>
              <a:t> </a:t>
            </a:r>
            <a:r>
              <a:rPr lang="cs-CZ" dirty="0" err="1"/>
              <a:t>tagu</a:t>
            </a:r>
            <a:endParaRPr lang="en-US" dirty="0"/>
          </a:p>
          <a:p>
            <a:pPr lvl="0"/>
            <a:r>
              <a:rPr lang="cs-CZ" dirty="0"/>
              <a:t>Nepárový </a:t>
            </a:r>
            <a:r>
              <a:rPr lang="cs-CZ" dirty="0" err="1"/>
              <a:t>tag</a:t>
            </a:r>
            <a:r>
              <a:rPr lang="cs-CZ" dirty="0"/>
              <a:t> obsahuje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err="1"/>
              <a:t>počiatočnú</a:t>
            </a:r>
            <a:r>
              <a:rPr lang="cs-CZ"/>
              <a:t> </a:t>
            </a:r>
            <a:r>
              <a:rPr lang="cs-CZ" smtClean="0"/>
              <a:t>.  Napr.tag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vykreslenie</a:t>
            </a:r>
            <a:r>
              <a:rPr lang="cs-CZ" dirty="0"/>
              <a:t> </a:t>
            </a:r>
            <a:r>
              <a:rPr lang="cs-CZ" dirty="0" err="1"/>
              <a:t>horizontálnej</a:t>
            </a:r>
            <a:r>
              <a:rPr lang="cs-CZ" dirty="0"/>
              <a:t> </a:t>
            </a:r>
            <a:r>
              <a:rPr lang="cs-CZ" dirty="0" err="1"/>
              <a:t>čiary,alebo</a:t>
            </a:r>
            <a:r>
              <a:rPr lang="cs-CZ" dirty="0"/>
              <a:t> </a:t>
            </a:r>
            <a:r>
              <a:rPr lang="cs-CZ" dirty="0" err="1"/>
              <a:t>zalomenie</a:t>
            </a:r>
            <a:r>
              <a:rPr lang="cs-CZ" dirty="0"/>
              <a:t> </a:t>
            </a:r>
            <a:r>
              <a:rPr lang="cs-CZ" dirty="0" err="1"/>
              <a:t>riadku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    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</a:t>
            </a:r>
            <a:r>
              <a:rPr lang="cs-CZ" dirty="0" err="1" smtClean="0"/>
              <a:t>Napr</a:t>
            </a:r>
            <a:r>
              <a:rPr lang="cs-CZ" dirty="0" smtClean="0"/>
              <a:t>.&lt;</a:t>
            </a:r>
            <a:r>
              <a:rPr lang="cs-CZ" dirty="0" smtClean="0">
                <a:solidFill>
                  <a:srgbClr val="FF0000"/>
                </a:solidFill>
              </a:rPr>
              <a:t>hr</a:t>
            </a:r>
            <a:r>
              <a:rPr lang="cs-CZ" dirty="0" smtClean="0"/>
              <a:t> </a:t>
            </a:r>
            <a:r>
              <a:rPr lang="cs-CZ" err="1"/>
              <a:t>parameter</a:t>
            </a:r>
            <a:r>
              <a:rPr lang="cs-CZ"/>
              <a:t> </a:t>
            </a:r>
            <a:r>
              <a:rPr lang="cs-CZ" smtClean="0"/>
              <a:t>&gt; </a:t>
            </a:r>
            <a:r>
              <a:rPr lang="cs-CZ" dirty="0"/>
              <a:t>; </a:t>
            </a:r>
            <a:r>
              <a:rPr lang="cs-CZ"/>
              <a:t>&lt;</a:t>
            </a:r>
            <a:r>
              <a:rPr lang="cs-CZ" smtClean="0">
                <a:solidFill>
                  <a:srgbClr val="FF0000"/>
                </a:solidFill>
              </a:rPr>
              <a:t>br</a:t>
            </a:r>
            <a:r>
              <a:rPr lang="cs-CZ" smtClean="0"/>
              <a:t>&gt;</a:t>
            </a:r>
            <a:endParaRPr lang="en-US" dirty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79" y="0"/>
            <a:ext cx="1733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Úvod do jazyka HTML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59260"/>
            <a:ext cx="8686800" cy="748680"/>
          </a:xfrm>
        </p:spPr>
        <p:txBody>
          <a:bodyPr>
            <a:noAutofit/>
          </a:bodyPr>
          <a:lstStyle/>
          <a:p>
            <a:r>
              <a:rPr lang="cs-CZ" sz="2400" i="1" u="sng" dirty="0" smtClean="0"/>
              <a:t>Webové </a:t>
            </a:r>
            <a:r>
              <a:rPr lang="cs-CZ" sz="2400" i="1" u="sng" dirty="0" err="1"/>
              <a:t>prehliadače</a:t>
            </a:r>
            <a:endParaRPr lang="en-US" sz="2400" b="1" u="sng" dirty="0"/>
          </a:p>
          <a:p>
            <a:pPr lvl="0"/>
            <a:endParaRPr lang="en-US" sz="1600" u="sng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Účelom </a:t>
            </a:r>
            <a:r>
              <a:rPr lang="cs-CZ" sz="2400" dirty="0"/>
              <a:t>webového </a:t>
            </a:r>
            <a:r>
              <a:rPr lang="cs-CZ" sz="2400" dirty="0" err="1"/>
              <a:t>prehliadača</a:t>
            </a:r>
            <a:r>
              <a:rPr lang="cs-CZ" sz="2400" dirty="0"/>
              <a:t> (Chrome, IE,  </a:t>
            </a:r>
            <a:r>
              <a:rPr lang="cs-CZ" sz="2400" dirty="0" err="1"/>
              <a:t>Safari,Opera,Mozzila</a:t>
            </a:r>
            <a:r>
              <a:rPr lang="cs-CZ" sz="2400" dirty="0"/>
              <a:t>), je </a:t>
            </a:r>
            <a:r>
              <a:rPr lang="cs-CZ" sz="2400" dirty="0" err="1"/>
              <a:t>načítanie</a:t>
            </a:r>
            <a:r>
              <a:rPr lang="cs-CZ" sz="2400" dirty="0"/>
              <a:t> </a:t>
            </a:r>
            <a:r>
              <a:rPr lang="cs-CZ" sz="2400" dirty="0" err="1"/>
              <a:t>dokumentov</a:t>
            </a:r>
            <a:r>
              <a:rPr lang="cs-CZ" sz="2400" dirty="0"/>
              <a:t> HTML a </a:t>
            </a:r>
            <a:r>
              <a:rPr lang="cs-CZ" sz="2400" dirty="0" err="1"/>
              <a:t>ich</a:t>
            </a:r>
            <a:r>
              <a:rPr lang="cs-CZ" sz="2400" dirty="0"/>
              <a:t> </a:t>
            </a:r>
            <a:r>
              <a:rPr lang="cs-CZ" sz="2400" dirty="0" err="1"/>
              <a:t>zobrazenie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/>
              <a:t>Prehliadač</a:t>
            </a:r>
            <a:r>
              <a:rPr lang="cs-CZ" sz="2400" dirty="0"/>
              <a:t> nezobrazuje HTML </a:t>
            </a:r>
            <a:r>
              <a:rPr lang="cs-CZ" sz="2400" dirty="0" err="1"/>
              <a:t>tagy</a:t>
            </a:r>
            <a:r>
              <a:rPr lang="cs-CZ" sz="2400" dirty="0"/>
              <a:t>, ale </a:t>
            </a:r>
            <a:r>
              <a:rPr lang="cs-CZ" sz="2400" dirty="0" err="1"/>
              <a:t>používa</a:t>
            </a:r>
            <a:r>
              <a:rPr lang="cs-CZ" sz="2400" dirty="0"/>
              <a:t> </a:t>
            </a:r>
            <a:r>
              <a:rPr lang="cs-CZ" sz="2400" dirty="0" err="1"/>
              <a:t>ich</a:t>
            </a:r>
            <a:r>
              <a:rPr lang="cs-CZ" sz="2400" dirty="0"/>
              <a:t>  na </a:t>
            </a:r>
            <a:r>
              <a:rPr lang="cs-CZ" sz="2400" dirty="0" err="1"/>
              <a:t>určenie</a:t>
            </a:r>
            <a:r>
              <a:rPr lang="cs-CZ" sz="2400" dirty="0"/>
              <a:t>, </a:t>
            </a:r>
            <a:r>
              <a:rPr lang="cs-CZ" sz="2400" dirty="0" err="1"/>
              <a:t>ako</a:t>
            </a:r>
            <a:r>
              <a:rPr lang="cs-CZ" sz="2400" dirty="0"/>
              <a:t> </a:t>
            </a:r>
            <a:r>
              <a:rPr lang="cs-CZ" sz="2400" dirty="0" err="1"/>
              <a:t>zobraziť</a:t>
            </a:r>
            <a:r>
              <a:rPr lang="cs-CZ" sz="2400" dirty="0"/>
              <a:t> dokument.</a:t>
            </a: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79" y="0"/>
            <a:ext cx="1733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7264233" cy="1200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 editory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HTML stránky  možno </a:t>
            </a:r>
            <a:r>
              <a:rPr lang="cs-CZ" dirty="0" err="1"/>
              <a:t>upravovať</a:t>
            </a:r>
            <a:r>
              <a:rPr lang="cs-CZ" dirty="0"/>
              <a:t> </a:t>
            </a:r>
            <a:r>
              <a:rPr lang="cs-CZ" dirty="0" err="1"/>
              <a:t>pomocou</a:t>
            </a:r>
            <a:r>
              <a:rPr lang="cs-CZ" dirty="0"/>
              <a:t> </a:t>
            </a:r>
            <a:r>
              <a:rPr lang="cs-CZ" dirty="0" err="1"/>
              <a:t>profesionálnych</a:t>
            </a:r>
            <a:r>
              <a:rPr lang="cs-CZ" dirty="0"/>
              <a:t> </a:t>
            </a:r>
            <a:r>
              <a:rPr lang="cs-CZ" dirty="0" err="1"/>
              <a:t>editorov</a:t>
            </a:r>
            <a:r>
              <a:rPr lang="cs-CZ" dirty="0"/>
              <a:t> HTML, </a:t>
            </a:r>
            <a:r>
              <a:rPr lang="cs-CZ" dirty="0" err="1"/>
              <a:t>ako</a:t>
            </a:r>
            <a:r>
              <a:rPr lang="cs-CZ" dirty="0"/>
              <a:t> je: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Microsoft </a:t>
            </a:r>
            <a:r>
              <a:rPr lang="cs-CZ" dirty="0" err="1"/>
              <a:t>WebMatrix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 err="1"/>
              <a:t>Sublime</a:t>
            </a:r>
            <a:r>
              <a:rPr lang="cs-CZ" dirty="0"/>
              <a:t> Text3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PSPAD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DREAMWEAVER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NOTEPAD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Notepad++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/>
              <a:t>Atom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dirty="0" err="1"/>
              <a:t>Netbeans</a:t>
            </a:r>
            <a:r>
              <a:rPr lang="cs-CZ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s://encrypted-tbn0.gstatic.com/images?q=tbn:ANd9GcRVaSycXoXEVkx9dX0ZH3UsBcg_8tEIYyC8a1d6AYQsiMg3Q9wjUbLdw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Dokumenty </a:t>
            </a:r>
            <a:r>
              <a:rPr lang="cs-CZ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</a:t>
            </a:r>
            <a:r>
              <a:rPr lang="cs-CZ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formáte HTML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Všetky</a:t>
            </a:r>
            <a:r>
              <a:rPr lang="cs-CZ" dirty="0"/>
              <a:t> dokumenty </a:t>
            </a:r>
            <a:r>
              <a:rPr lang="cs-CZ"/>
              <a:t>HTML </a:t>
            </a:r>
            <a:r>
              <a:rPr lang="cs-CZ" smtClean="0"/>
              <a:t>musia začínať </a:t>
            </a:r>
            <a:r>
              <a:rPr lang="cs-CZ"/>
              <a:t>s </a:t>
            </a:r>
            <a:r>
              <a:rPr lang="cs-CZ" smtClean="0"/>
              <a:t>typovou </a:t>
            </a:r>
            <a:r>
              <a:rPr lang="cs-CZ" dirty="0" err="1"/>
              <a:t>deklaráciou</a:t>
            </a:r>
            <a:r>
              <a:rPr lang="cs-CZ" dirty="0"/>
              <a:t>: </a:t>
            </a:r>
            <a:r>
              <a:rPr lang="cs-CZ" b="1" dirty="0">
                <a:solidFill>
                  <a:srgbClr val="FF0000"/>
                </a:solidFill>
              </a:rPr>
              <a:t>&lt;! DOCTYPE </a:t>
            </a:r>
            <a:r>
              <a:rPr lang="cs-CZ" b="1" dirty="0" err="1">
                <a:solidFill>
                  <a:srgbClr val="FF0000"/>
                </a:solidFill>
              </a:rPr>
              <a:t>html</a:t>
            </a:r>
            <a:r>
              <a:rPr lang="cs-CZ" b="1" dirty="0">
                <a:solidFill>
                  <a:srgbClr val="FF0000"/>
                </a:solidFill>
              </a:rPr>
              <a:t>&gt;.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cs-CZ" dirty="0"/>
              <a:t>HTML samotný dokument </a:t>
            </a:r>
            <a:r>
              <a:rPr lang="cs-CZ" dirty="0" err="1"/>
              <a:t>začína</a:t>
            </a:r>
            <a:r>
              <a:rPr lang="cs-CZ" dirty="0"/>
              <a:t> </a:t>
            </a:r>
            <a:r>
              <a:rPr lang="cs-CZ" b="1" dirty="0">
                <a:solidFill>
                  <a:srgbClr val="FF0000"/>
                </a:solidFill>
              </a:rPr>
              <a:t>&lt;</a:t>
            </a:r>
            <a:r>
              <a:rPr lang="cs-CZ" b="1" dirty="0" err="1">
                <a:solidFill>
                  <a:srgbClr val="FF0000"/>
                </a:solidFill>
              </a:rPr>
              <a:t>html</a:t>
            </a:r>
            <a:r>
              <a:rPr lang="cs-CZ" b="1" dirty="0">
                <a:solidFill>
                  <a:srgbClr val="FF0000"/>
                </a:solidFill>
              </a:rPr>
              <a:t>&gt;</a:t>
            </a:r>
            <a:r>
              <a:rPr lang="cs-CZ" dirty="0"/>
              <a:t> a končí</a:t>
            </a:r>
            <a:r>
              <a:rPr lang="cs-CZ"/>
              <a:t> </a:t>
            </a:r>
            <a:r>
              <a:rPr lang="cs-CZ" b="1" smtClean="0">
                <a:solidFill>
                  <a:srgbClr val="FF0000"/>
                </a:solidFill>
              </a:rPr>
              <a:t>&lt;/html</a:t>
            </a:r>
            <a:r>
              <a:rPr lang="cs-CZ" b="1" dirty="0" smtClean="0">
                <a:solidFill>
                  <a:srgbClr val="FF0000"/>
                </a:solidFill>
              </a:rPr>
              <a:t>&gt;.</a:t>
            </a:r>
          </a:p>
          <a:p>
            <a:r>
              <a:rPr lang="cs-CZ" dirty="0" err="1"/>
              <a:t>Viditeľná</a:t>
            </a:r>
            <a:r>
              <a:rPr lang="cs-CZ" dirty="0"/>
              <a:t> </a:t>
            </a:r>
            <a:r>
              <a:rPr lang="cs-CZ" dirty="0" err="1"/>
              <a:t>časť</a:t>
            </a:r>
            <a:r>
              <a:rPr lang="cs-CZ" dirty="0"/>
              <a:t> dokumentu HTML je </a:t>
            </a:r>
            <a:r>
              <a:rPr lang="cs-CZ" dirty="0" err="1"/>
              <a:t>medzi</a:t>
            </a:r>
            <a:r>
              <a:rPr lang="cs-CZ" dirty="0"/>
              <a:t> </a:t>
            </a:r>
            <a:r>
              <a:rPr lang="cs-CZ" b="1" dirty="0">
                <a:solidFill>
                  <a:srgbClr val="FF0000"/>
                </a:solidFill>
              </a:rPr>
              <a:t>&lt;body&gt; </a:t>
            </a:r>
            <a:r>
              <a:rPr lang="cs-CZ" b="1"/>
              <a:t>a </a:t>
            </a:r>
            <a:r>
              <a:rPr lang="cs-CZ" b="1" smtClean="0">
                <a:solidFill>
                  <a:srgbClr val="FF0000"/>
                </a:solidFill>
              </a:rPr>
              <a:t>&lt;/body</a:t>
            </a:r>
            <a:r>
              <a:rPr lang="cs-CZ" b="1" dirty="0">
                <a:solidFill>
                  <a:srgbClr val="FF0000"/>
                </a:solidFill>
              </a:rPr>
              <a:t>&gt;.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Základný tvar HTML dokumentu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568952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Popis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tagov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1</a:t>
            </a:r>
            <a:r>
              <a:rPr lang="cs-CZ" sz="5100" dirty="0">
                <a:solidFill>
                  <a:srgbClr val="FF0000"/>
                </a:solidFill>
              </a:rPr>
              <a:t>.&lt;!</a:t>
            </a:r>
            <a:r>
              <a:rPr lang="cs-CZ" sz="5100" dirty="0" smtClean="0">
                <a:solidFill>
                  <a:srgbClr val="FF0000"/>
                </a:solidFill>
              </a:rPr>
              <a:t>DOCTYPE </a:t>
            </a:r>
            <a:r>
              <a:rPr lang="cs-CZ" sz="5100" dirty="0" err="1" smtClean="0">
                <a:solidFill>
                  <a:srgbClr val="FF0000"/>
                </a:solidFill>
              </a:rPr>
              <a:t>html</a:t>
            </a:r>
            <a:r>
              <a:rPr lang="cs-CZ" sz="5100" dirty="0" smtClean="0">
                <a:solidFill>
                  <a:srgbClr val="FF0000"/>
                </a:solidFill>
              </a:rPr>
              <a:t>&gt;</a:t>
            </a:r>
            <a:endParaRPr lang="en-US" sz="5100" b="1" dirty="0">
              <a:solidFill>
                <a:srgbClr val="FF0000"/>
              </a:solidFill>
            </a:endParaRPr>
          </a:p>
          <a:p>
            <a:r>
              <a:rPr lang="cs-CZ" dirty="0"/>
              <a:t>Deklaruje typ HTML dokumentu a </a:t>
            </a:r>
            <a:r>
              <a:rPr lang="cs-CZ" dirty="0" err="1"/>
              <a:t>hovorí</a:t>
            </a:r>
            <a:r>
              <a:rPr lang="cs-CZ" dirty="0"/>
              <a:t> </a:t>
            </a:r>
            <a:r>
              <a:rPr lang="cs-CZ" dirty="0" err="1"/>
              <a:t>prehliadaču</a:t>
            </a:r>
            <a:r>
              <a:rPr lang="cs-CZ" dirty="0"/>
              <a:t>, </a:t>
            </a:r>
            <a:r>
              <a:rPr lang="cs-CZ" dirty="0" err="1"/>
              <a:t>ako</a:t>
            </a:r>
            <a:r>
              <a:rPr lang="cs-CZ" dirty="0"/>
              <a:t> má dokument </a:t>
            </a:r>
            <a:r>
              <a:rPr lang="cs-CZ" dirty="0" err="1"/>
              <a:t>spracovať</a:t>
            </a:r>
            <a:r>
              <a:rPr lang="cs-CZ" dirty="0"/>
              <a:t>. </a:t>
            </a:r>
            <a:r>
              <a:rPr lang="cs-CZ" dirty="0" smtClean="0"/>
              <a:t>Táto </a:t>
            </a:r>
            <a:r>
              <a:rPr lang="cs-CZ" dirty="0" err="1"/>
              <a:t>deklarácia</a:t>
            </a:r>
            <a:r>
              <a:rPr lang="cs-CZ" dirty="0"/>
              <a:t> musí byť uvedená na </a:t>
            </a:r>
            <a:r>
              <a:rPr lang="cs-CZ" dirty="0" err="1"/>
              <a:t>prvom</a:t>
            </a:r>
            <a:r>
              <a:rPr lang="cs-CZ" dirty="0"/>
              <a:t> </a:t>
            </a:r>
            <a:r>
              <a:rPr lang="cs-CZ" dirty="0" err="1"/>
              <a:t>riadkov</a:t>
            </a:r>
            <a:r>
              <a:rPr lang="cs-CZ" dirty="0"/>
              <a:t> každého HTML dokumentu</a:t>
            </a:r>
            <a:r>
              <a:rPr lang="cs-CZ" dirty="0" smtClean="0"/>
              <a:t>.</a:t>
            </a:r>
          </a:p>
          <a:p>
            <a:endParaRPr lang="en-US" dirty="0"/>
          </a:p>
          <a:p>
            <a:r>
              <a:rPr lang="cs-CZ" dirty="0"/>
              <a:t>2</a:t>
            </a:r>
            <a:r>
              <a:rPr lang="cs-CZ" sz="5100" dirty="0">
                <a:solidFill>
                  <a:srgbClr val="FF0000"/>
                </a:solidFill>
              </a:rPr>
              <a:t>.&lt;</a:t>
            </a:r>
            <a:r>
              <a:rPr lang="cs-CZ" sz="5100" dirty="0" err="1">
                <a:solidFill>
                  <a:srgbClr val="FF0000"/>
                </a:solidFill>
              </a:rPr>
              <a:t>html</a:t>
            </a:r>
            <a:r>
              <a:rPr lang="cs-CZ" sz="5100" dirty="0">
                <a:solidFill>
                  <a:srgbClr val="FF0000"/>
                </a:solidFill>
              </a:rPr>
              <a:t>&gt;</a:t>
            </a:r>
            <a:endParaRPr lang="en-US" sz="5100" b="1" dirty="0">
              <a:solidFill>
                <a:srgbClr val="FF0000"/>
              </a:solidFill>
            </a:endParaRPr>
          </a:p>
          <a:p>
            <a:r>
              <a:rPr lang="cs-CZ" dirty="0" err="1"/>
              <a:t>Tag</a:t>
            </a:r>
            <a:r>
              <a:rPr lang="cs-CZ" dirty="0"/>
              <a:t> &lt;</a:t>
            </a:r>
            <a:r>
              <a:rPr lang="cs-CZ" dirty="0" err="1"/>
              <a:t>html</a:t>
            </a:r>
            <a:r>
              <a:rPr lang="cs-CZ" dirty="0"/>
              <a:t>&gt; je základným </a:t>
            </a:r>
            <a:r>
              <a:rPr lang="cs-CZ" dirty="0" err="1"/>
              <a:t>tagom</a:t>
            </a:r>
            <a:r>
              <a:rPr lang="cs-CZ" dirty="0"/>
              <a:t>. Píše </a:t>
            </a:r>
            <a:r>
              <a:rPr lang="cs-CZ" dirty="0" err="1"/>
              <a:t>sa</a:t>
            </a:r>
            <a:r>
              <a:rPr lang="cs-CZ" dirty="0"/>
              <a:t> na </a:t>
            </a:r>
            <a:r>
              <a:rPr lang="cs-CZ" dirty="0" err="1"/>
              <a:t>začiatok</a:t>
            </a:r>
            <a:r>
              <a:rPr lang="cs-CZ" dirty="0"/>
              <a:t> </a:t>
            </a:r>
            <a:r>
              <a:rPr lang="cs-CZ" dirty="0" smtClean="0"/>
              <a:t> a </a:t>
            </a:r>
            <a:r>
              <a:rPr lang="cs-CZ" dirty="0" err="1" smtClean="0"/>
              <a:t>koniec</a:t>
            </a:r>
            <a:r>
              <a:rPr lang="cs-CZ" dirty="0" smtClean="0"/>
              <a:t> HTML </a:t>
            </a:r>
            <a:r>
              <a:rPr lang="cs-CZ" dirty="0"/>
              <a:t>dokumentu</a:t>
            </a:r>
            <a:endParaRPr lang="en-US" b="1" dirty="0"/>
          </a:p>
          <a:p>
            <a:r>
              <a:rPr lang="cs-CZ" dirty="0"/>
              <a:t> </a:t>
            </a:r>
            <a:endParaRPr lang="en-US" b="1" dirty="0"/>
          </a:p>
          <a:p>
            <a:r>
              <a:rPr lang="cs-CZ" dirty="0"/>
              <a:t>3</a:t>
            </a:r>
            <a:r>
              <a:rPr lang="cs-CZ" sz="5100" dirty="0">
                <a:solidFill>
                  <a:srgbClr val="FF0000"/>
                </a:solidFill>
              </a:rPr>
              <a:t>.&lt;</a:t>
            </a:r>
            <a:r>
              <a:rPr lang="cs-CZ" sz="5100" dirty="0" err="1">
                <a:solidFill>
                  <a:srgbClr val="FF0000"/>
                </a:solidFill>
              </a:rPr>
              <a:t>head</a:t>
            </a:r>
            <a:r>
              <a:rPr lang="cs-CZ" sz="5100" dirty="0">
                <a:solidFill>
                  <a:srgbClr val="FF0000"/>
                </a:solidFill>
              </a:rPr>
              <a:t>&gt;</a:t>
            </a:r>
            <a:endParaRPr lang="en-US" sz="5100" b="1" dirty="0">
              <a:solidFill>
                <a:srgbClr val="FF0000"/>
              </a:solidFill>
            </a:endParaRPr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dirty="0"/>
              <a:t>Hlavička HTML stránky, </a:t>
            </a:r>
            <a:r>
              <a:rPr lang="cs-CZ" dirty="0" err="1"/>
              <a:t>ktorá</a:t>
            </a:r>
            <a:r>
              <a:rPr lang="cs-CZ" dirty="0"/>
              <a:t> s </a:t>
            </a:r>
            <a:r>
              <a:rPr lang="cs-CZ" dirty="0" err="1"/>
              <a:t>sa</a:t>
            </a:r>
            <a:r>
              <a:rPr lang="cs-CZ" dirty="0"/>
              <a:t> nezobrazuje. Obsahuje </a:t>
            </a:r>
            <a:r>
              <a:rPr lang="cs-CZ" dirty="0" err="1"/>
              <a:t>nepovinne</a:t>
            </a:r>
            <a:r>
              <a:rPr lang="cs-CZ" dirty="0"/>
              <a:t> </a:t>
            </a:r>
            <a:r>
              <a:rPr lang="cs-CZ" dirty="0" err="1"/>
              <a:t>ďalšie</a:t>
            </a:r>
            <a:r>
              <a:rPr lang="cs-CZ" dirty="0"/>
              <a:t> </a:t>
            </a:r>
            <a:r>
              <a:rPr lang="cs-CZ" dirty="0" err="1"/>
              <a:t>tagy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title</a:t>
            </a:r>
            <a:r>
              <a:rPr lang="cs-CZ" dirty="0"/>
              <a:t>,, meta, link, style, </a:t>
            </a:r>
            <a:r>
              <a:rPr lang="cs-CZ" dirty="0" err="1"/>
              <a:t>script</a:t>
            </a:r>
            <a:r>
              <a:rPr lang="cs-CZ" dirty="0"/>
              <a:t> </a:t>
            </a:r>
            <a:r>
              <a:rPr lang="cs-CZ" dirty="0" err="1"/>
              <a:t>atď</a:t>
            </a:r>
            <a:r>
              <a:rPr lang="cs-CZ" dirty="0"/>
              <a:t>.).</a:t>
            </a:r>
            <a:endParaRPr lang="en-US" dirty="0"/>
          </a:p>
          <a:p>
            <a:r>
              <a:rPr lang="cs-CZ" dirty="0" err="1"/>
              <a:t>Tag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nemá atributy a je </a:t>
            </a:r>
            <a:r>
              <a:rPr lang="cs-CZ" dirty="0" err="1"/>
              <a:t>tagom</a:t>
            </a:r>
            <a:r>
              <a:rPr lang="cs-CZ" dirty="0"/>
              <a:t> párovým.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19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Popis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tagov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4</a:t>
            </a:r>
            <a:r>
              <a:rPr lang="cs-CZ" sz="4400" dirty="0">
                <a:solidFill>
                  <a:srgbClr val="FF0000"/>
                </a:solidFill>
              </a:rPr>
              <a:t>.&lt;meta&gt;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cs-CZ" dirty="0"/>
              <a:t> </a:t>
            </a:r>
            <a:endParaRPr lang="en-US" dirty="0"/>
          </a:p>
          <a:p>
            <a:r>
              <a:rPr lang="cs-CZ" dirty="0"/>
              <a:t>Meta </a:t>
            </a:r>
            <a:r>
              <a:rPr lang="cs-CZ" dirty="0" err="1"/>
              <a:t>tagy</a:t>
            </a:r>
            <a:r>
              <a:rPr lang="cs-CZ" dirty="0"/>
              <a:t> sú </a:t>
            </a:r>
            <a:r>
              <a:rPr lang="cs-CZ" dirty="0" err="1"/>
              <a:t>značky,ktoré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píšu do hlavičky &lt;</a:t>
            </a:r>
            <a:r>
              <a:rPr lang="cs-CZ" dirty="0" err="1"/>
              <a:t>head</a:t>
            </a:r>
            <a:r>
              <a:rPr lang="cs-CZ" dirty="0"/>
              <a:t>&gt; stránky</a:t>
            </a:r>
            <a:r>
              <a:rPr lang="cs-CZ"/>
              <a:t>. </a:t>
            </a:r>
            <a:endParaRPr lang="cs-CZ" smtClean="0"/>
          </a:p>
          <a:p>
            <a:r>
              <a:rPr lang="cs-CZ" smtClean="0"/>
              <a:t>V </a:t>
            </a:r>
            <a:r>
              <a:rPr lang="cs-CZ" dirty="0" err="1"/>
              <a:t>každej</a:t>
            </a:r>
            <a:r>
              <a:rPr lang="cs-CZ" dirty="0"/>
              <a:t> </a:t>
            </a:r>
            <a:r>
              <a:rPr lang="cs-CZ" dirty="0" err="1"/>
              <a:t>stránke</a:t>
            </a:r>
            <a:r>
              <a:rPr lang="cs-CZ" dirty="0"/>
              <a:t> </a:t>
            </a:r>
            <a:r>
              <a:rPr lang="cs-CZ" dirty="0" err="1"/>
              <a:t>musi</a:t>
            </a:r>
            <a:r>
              <a:rPr lang="cs-CZ" dirty="0"/>
              <a:t> byť </a:t>
            </a:r>
            <a:r>
              <a:rPr lang="cs-CZ" dirty="0" err="1"/>
              <a:t>tag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 smtClean="0"/>
              <a:t>kódovanie.stránky</a:t>
            </a:r>
            <a:r>
              <a:rPr lang="cs-CZ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cs-CZ" sz="3600" dirty="0">
                <a:solidFill>
                  <a:srgbClr val="FF0000"/>
                </a:solidFill>
              </a:rPr>
              <a:t>&lt;meta </a:t>
            </a:r>
            <a:r>
              <a:rPr lang="cs-CZ" sz="3600" dirty="0" err="1">
                <a:solidFill>
                  <a:srgbClr val="FF0000"/>
                </a:solidFill>
              </a:rPr>
              <a:t>charset</a:t>
            </a:r>
            <a:r>
              <a:rPr lang="cs-CZ" sz="3600" dirty="0">
                <a:solidFill>
                  <a:srgbClr val="FF0000"/>
                </a:solidFill>
              </a:rPr>
              <a:t>="UTF-8</a:t>
            </a:r>
            <a:r>
              <a:rPr lang="cs-CZ" sz="3600" dirty="0" smtClean="0">
                <a:solidFill>
                  <a:srgbClr val="FF0000"/>
                </a:solidFill>
              </a:rPr>
              <a:t>"&gt;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19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002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Základné znalosti </a:t>
            </a:r>
            <a:r>
              <a:rPr lang="cs-CZ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tvorbu webu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cs-CZ" b="1" dirty="0"/>
              <a:t>HTML-hypertextový značkovací jazyk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dirty="0"/>
              <a:t>CSS-kaskádové </a:t>
            </a:r>
            <a:r>
              <a:rPr lang="cs-CZ" b="1" dirty="0" err="1"/>
              <a:t>štýly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err="1"/>
              <a:t>Javascript-scriptovací</a:t>
            </a:r>
            <a:r>
              <a:rPr lang="cs-CZ" b="1"/>
              <a:t> </a:t>
            </a:r>
            <a:r>
              <a:rPr lang="cs-CZ" b="1" smtClean="0"/>
              <a:t>jazyk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err="1"/>
              <a:t>Jquery-knižnica</a:t>
            </a:r>
            <a:r>
              <a:rPr lang="cs-CZ" b="1"/>
              <a:t> </a:t>
            </a:r>
            <a:endParaRPr lang="cs-CZ" b="1" smtClean="0"/>
          </a:p>
          <a:p>
            <a:pPr lvl="0">
              <a:buFont typeface="Wingdings" pitchFamily="2" charset="2"/>
              <a:buChar char="Ø"/>
            </a:pPr>
            <a:r>
              <a:rPr lang="cs-CZ" b="1" smtClean="0"/>
              <a:t>Bootstrap-knižnica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dirty="0"/>
              <a:t>PHP-hypertextový preprocesor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dirty="0" err="1"/>
              <a:t>MySQL</a:t>
            </a:r>
            <a:r>
              <a:rPr lang="cs-CZ" b="1" dirty="0"/>
              <a:t>-Databázový jazyk</a:t>
            </a:r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cs-CZ" b="1" dirty="0"/>
              <a:t>Java-programovací jazyk </a:t>
            </a:r>
            <a:r>
              <a:rPr lang="cs-CZ" b="1" dirty="0" err="1"/>
              <a:t>pre</a:t>
            </a:r>
            <a:r>
              <a:rPr lang="cs-CZ" b="1" dirty="0"/>
              <a:t> web </a:t>
            </a:r>
            <a:r>
              <a:rPr lang="cs-CZ" b="1" dirty="0" err="1"/>
              <a:t>aplikácie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7527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Popis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tagov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5.</a:t>
            </a:r>
            <a:r>
              <a:rPr lang="cs-CZ" dirty="0"/>
              <a:t> </a:t>
            </a:r>
            <a:r>
              <a:rPr lang="cs-CZ" sz="5700" dirty="0">
                <a:solidFill>
                  <a:srgbClr val="FF0000"/>
                </a:solidFill>
              </a:rPr>
              <a:t>&lt;</a:t>
            </a:r>
            <a:r>
              <a:rPr lang="cs-CZ" sz="5700" dirty="0" err="1">
                <a:solidFill>
                  <a:srgbClr val="FF0000"/>
                </a:solidFill>
              </a:rPr>
              <a:t>title</a:t>
            </a:r>
            <a:r>
              <a:rPr lang="cs-CZ" sz="5700" dirty="0">
                <a:solidFill>
                  <a:srgbClr val="FF0000"/>
                </a:solidFill>
              </a:rPr>
              <a:t>&gt;</a:t>
            </a:r>
            <a:endParaRPr lang="en-US" sz="5700" b="1" dirty="0">
              <a:solidFill>
                <a:srgbClr val="FF0000"/>
              </a:solidFill>
            </a:endParaRPr>
          </a:p>
          <a:p>
            <a:r>
              <a:rPr lang="cs-CZ" dirty="0" err="1"/>
              <a:t>Titulok</a:t>
            </a:r>
            <a:r>
              <a:rPr lang="cs-CZ" dirty="0"/>
              <a:t> HTML stránky. Párový </a:t>
            </a:r>
            <a:r>
              <a:rPr lang="cs-CZ" dirty="0" err="1"/>
              <a:t>tag</a:t>
            </a:r>
            <a:r>
              <a:rPr lang="cs-CZ" dirty="0"/>
              <a:t>. Titulek má </a:t>
            </a:r>
            <a:r>
              <a:rPr lang="cs-CZ" dirty="0" err="1"/>
              <a:t>niekoľko</a:t>
            </a:r>
            <a:r>
              <a:rPr lang="cs-CZ" dirty="0"/>
              <a:t>  málo známých </a:t>
            </a:r>
            <a:r>
              <a:rPr lang="cs-CZ" dirty="0" err="1"/>
              <a:t>funkcií</a:t>
            </a:r>
            <a:r>
              <a:rPr lang="cs-CZ" dirty="0"/>
              <a:t>, </a:t>
            </a:r>
            <a:r>
              <a:rPr lang="cs-CZ" dirty="0" err="1"/>
              <a:t>napríklad</a:t>
            </a:r>
            <a:r>
              <a:rPr lang="cs-CZ" dirty="0"/>
              <a:t>:</a:t>
            </a:r>
            <a:endParaRPr lang="en-US" dirty="0"/>
          </a:p>
          <a:p>
            <a:pPr lvl="0"/>
            <a:r>
              <a:rPr lang="cs-CZ" dirty="0"/>
              <a:t>zobrazuje </a:t>
            </a:r>
            <a:r>
              <a:rPr lang="cs-CZ" dirty="0" err="1"/>
              <a:t>sa</a:t>
            </a:r>
            <a:r>
              <a:rPr lang="cs-CZ" dirty="0"/>
              <a:t> v záhlaví okna a na </a:t>
            </a:r>
            <a:r>
              <a:rPr lang="cs-CZ" dirty="0" err="1"/>
              <a:t>hlavnom</a:t>
            </a:r>
            <a:r>
              <a:rPr lang="cs-CZ" dirty="0"/>
              <a:t> panely </a:t>
            </a:r>
            <a:r>
              <a:rPr lang="cs-CZ" dirty="0" err="1"/>
              <a:t>ako</a:t>
            </a:r>
            <a:r>
              <a:rPr lang="cs-CZ" dirty="0"/>
              <a:t> nadpis </a:t>
            </a:r>
            <a:r>
              <a:rPr lang="cs-CZ" dirty="0" err="1"/>
              <a:t>aplikácie</a:t>
            </a:r>
            <a:endParaRPr lang="en-US" dirty="0"/>
          </a:p>
          <a:p>
            <a:pPr lvl="0"/>
            <a:r>
              <a:rPr lang="cs-CZ" dirty="0"/>
              <a:t>zobrazuje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nadpis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vyhľadávačoch</a:t>
            </a:r>
            <a:endParaRPr lang="en-US" dirty="0"/>
          </a:p>
          <a:p>
            <a:pPr lvl="0"/>
            <a:r>
              <a:rPr lang="cs-CZ" dirty="0"/>
              <a:t>je </a:t>
            </a:r>
            <a:r>
              <a:rPr lang="cs-CZ" dirty="0" err="1"/>
              <a:t>prioritný</a:t>
            </a:r>
            <a:r>
              <a:rPr lang="cs-CZ" dirty="0"/>
              <a:t> </a:t>
            </a:r>
            <a:r>
              <a:rPr lang="cs-CZ" dirty="0" err="1"/>
              <a:t>pri</a:t>
            </a:r>
            <a:r>
              <a:rPr lang="cs-CZ" dirty="0"/>
              <a:t> indexovaní stránky </a:t>
            </a:r>
            <a:r>
              <a:rPr lang="cs-CZ" dirty="0" err="1"/>
              <a:t>robotmi</a:t>
            </a:r>
            <a:r>
              <a:rPr lang="cs-CZ" dirty="0"/>
              <a:t> </a:t>
            </a:r>
            <a:r>
              <a:rPr lang="cs-CZ" dirty="0" err="1"/>
              <a:t>vyhľadávačov</a:t>
            </a:r>
            <a:endParaRPr lang="en-US" dirty="0"/>
          </a:p>
          <a:p>
            <a:r>
              <a:rPr lang="cs-CZ" dirty="0"/>
              <a:t>6</a:t>
            </a:r>
            <a:r>
              <a:rPr lang="cs-CZ" sz="4600" dirty="0">
                <a:solidFill>
                  <a:srgbClr val="FF0000"/>
                </a:solidFill>
              </a:rPr>
              <a:t>.&lt;link&gt;</a:t>
            </a:r>
            <a:endParaRPr lang="en-US" sz="4600" b="1" dirty="0">
              <a:solidFill>
                <a:srgbClr val="FF0000"/>
              </a:solidFill>
            </a:endParaRPr>
          </a:p>
          <a:p>
            <a:r>
              <a:rPr lang="cs-CZ" dirty="0"/>
              <a:t>Zabezpečuje </a:t>
            </a:r>
            <a:r>
              <a:rPr lang="cs-CZ" dirty="0" err="1"/>
              <a:t>spojenie</a:t>
            </a:r>
            <a:r>
              <a:rPr lang="cs-CZ" dirty="0"/>
              <a:t> s </a:t>
            </a:r>
            <a:r>
              <a:rPr lang="cs-CZ" dirty="0" err="1"/>
              <a:t>iným</a:t>
            </a:r>
            <a:r>
              <a:rPr lang="cs-CZ" dirty="0"/>
              <a:t> </a:t>
            </a:r>
            <a:r>
              <a:rPr lang="cs-CZ" dirty="0" err="1"/>
              <a:t>súborom</a:t>
            </a:r>
            <a:r>
              <a:rPr lang="cs-CZ" dirty="0"/>
              <a:t>. </a:t>
            </a:r>
            <a:r>
              <a:rPr lang="cs-CZ" dirty="0" err="1"/>
              <a:t>Najčastejšie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používa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prepojenie</a:t>
            </a:r>
            <a:r>
              <a:rPr lang="cs-CZ" dirty="0"/>
              <a:t> s </a:t>
            </a:r>
            <a:r>
              <a:rPr lang="cs-CZ" dirty="0" err="1"/>
              <a:t>externým</a:t>
            </a:r>
            <a:r>
              <a:rPr lang="cs-CZ" dirty="0"/>
              <a:t> </a:t>
            </a:r>
            <a:r>
              <a:rPr lang="cs-CZ" dirty="0" err="1"/>
              <a:t>súborom</a:t>
            </a:r>
            <a:r>
              <a:rPr lang="cs-CZ" dirty="0"/>
              <a:t>.  Vyskytuje </a:t>
            </a:r>
            <a:r>
              <a:rPr lang="cs-CZ" dirty="0" err="1"/>
              <a:t>sa</a:t>
            </a:r>
            <a:r>
              <a:rPr lang="cs-CZ" dirty="0"/>
              <a:t> len v </a:t>
            </a:r>
            <a:r>
              <a:rPr lang="cs-CZ" dirty="0" err="1"/>
              <a:t>hlavičke</a:t>
            </a:r>
            <a:r>
              <a:rPr lang="cs-CZ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19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Stavebné prvky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html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dokumentuPopis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1.Hlavička&lt;hi&gt;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2.Odstavec&lt;p&gt;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3.Oddiel&lt;div&gt;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4.Span&lt;span&gt;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5.Obrazok&lt;img&gt;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dirty="0" smtClean="0"/>
              <a:t>6.Link&lt;a&gt;</a:t>
            </a:r>
            <a:endParaRPr lang="en-US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document html gif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72" y="242088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Blokové a </a:t>
            </a:r>
            <a:r>
              <a:rPr lang="cs-CZ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inline</a:t>
            </a:r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elementynty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prvok</a:t>
            </a:r>
            <a:r>
              <a:rPr lang="en-US" dirty="0"/>
              <a:t> HTML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predvolenú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zobrazenia</a:t>
            </a:r>
            <a:r>
              <a:rPr lang="en-US" dirty="0"/>
              <a:t> v </a:t>
            </a:r>
            <a:r>
              <a:rPr lang="en-US" dirty="0" err="1"/>
              <a:t>závislosti</a:t>
            </a:r>
            <a:r>
              <a:rPr lang="en-US" dirty="0"/>
              <a:t> od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aký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prvku</a:t>
            </a:r>
            <a:r>
              <a:rPr lang="en-US" dirty="0"/>
              <a:t> je. </a:t>
            </a:r>
            <a:endParaRPr lang="sk-SK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err="1" smtClean="0"/>
              <a:t>Predvolená</a:t>
            </a:r>
            <a:r>
              <a:rPr lang="en-US" dirty="0" smtClean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zobrazenia</a:t>
            </a:r>
            <a:r>
              <a:rPr lang="en-US" dirty="0"/>
              <a:t> pre </a:t>
            </a:r>
            <a:r>
              <a:rPr lang="en-US" dirty="0" err="1"/>
              <a:t>väčšinu</a:t>
            </a:r>
            <a:r>
              <a:rPr lang="en-US" dirty="0"/>
              <a:t> </a:t>
            </a:r>
            <a:r>
              <a:rPr lang="en-US" dirty="0" err="1"/>
              <a:t>prvkov</a:t>
            </a:r>
            <a:r>
              <a:rPr lang="en-US" dirty="0"/>
              <a:t> je </a:t>
            </a:r>
            <a:r>
              <a:rPr lang="en-US" dirty="0" err="1"/>
              <a:t>bloková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inline.</a:t>
            </a:r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Blokové  elementy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err="1"/>
              <a:t>Prvok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úrovni</a:t>
            </a:r>
            <a:r>
              <a:rPr lang="en-US" sz="2400" dirty="0"/>
              <a:t> </a:t>
            </a:r>
            <a:r>
              <a:rPr lang="en-US" sz="2400" dirty="0" err="1"/>
              <a:t>bloku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vždy</a:t>
            </a:r>
            <a:r>
              <a:rPr lang="en-US" sz="2400" dirty="0"/>
              <a:t> </a:t>
            </a:r>
            <a:r>
              <a:rPr lang="en-US" sz="2400" dirty="0" err="1"/>
              <a:t>začína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novom</a:t>
            </a:r>
            <a:r>
              <a:rPr lang="en-US" sz="2400" dirty="0"/>
              <a:t> </a:t>
            </a:r>
            <a:r>
              <a:rPr lang="en-US" sz="2400" dirty="0" err="1"/>
              <a:t>riadku</a:t>
            </a:r>
            <a:r>
              <a:rPr lang="en-US" sz="2400" dirty="0"/>
              <a:t> a </a:t>
            </a:r>
            <a:r>
              <a:rPr lang="en-US" sz="2400" dirty="0" err="1"/>
              <a:t>zaberá</a:t>
            </a:r>
            <a:r>
              <a:rPr lang="en-US" sz="2400" dirty="0"/>
              <a:t> </a:t>
            </a:r>
            <a:r>
              <a:rPr lang="en-US" sz="2400" dirty="0" err="1"/>
              <a:t>celú</a:t>
            </a:r>
            <a:r>
              <a:rPr lang="en-US" sz="2400" dirty="0"/>
              <a:t> </a:t>
            </a:r>
            <a:r>
              <a:rPr lang="en-US" sz="2400" dirty="0" err="1"/>
              <a:t>šírku</a:t>
            </a:r>
            <a:r>
              <a:rPr lang="en-US" sz="2400" dirty="0"/>
              <a:t>, </a:t>
            </a:r>
            <a:r>
              <a:rPr lang="en-US" sz="2400" dirty="0" err="1"/>
              <a:t>ktorá</a:t>
            </a:r>
            <a:r>
              <a:rPr lang="en-US" sz="2400" dirty="0"/>
              <a:t> je k </a:t>
            </a:r>
            <a:r>
              <a:rPr lang="en-US" sz="2400" dirty="0" err="1"/>
              <a:t>dispozícii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r>
              <a:rPr lang="sk-SK" sz="2400" dirty="0" smtClean="0"/>
              <a:t>,ide mu nastaviť šírku a výšku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sz="2400" dirty="0" smtClean="0"/>
              <a:t>Medzi blokové prvky patria:</a:t>
            </a:r>
          </a:p>
          <a:p>
            <a:r>
              <a:rPr lang="pt-BR" sz="2400" dirty="0" smtClean="0"/>
              <a:t>&lt;</a:t>
            </a:r>
            <a:r>
              <a:rPr lang="sk-SK" sz="2400" dirty="0" smtClean="0"/>
              <a:t>d</a:t>
            </a:r>
            <a:r>
              <a:rPr lang="pt-BR" sz="2400" dirty="0" smtClean="0"/>
              <a:t>iv</a:t>
            </a:r>
            <a:r>
              <a:rPr lang="pt-BR" sz="2400" dirty="0"/>
              <a:t>&gt;</a:t>
            </a:r>
          </a:p>
          <a:p>
            <a:r>
              <a:rPr lang="pt-BR" sz="2400" dirty="0"/>
              <a:t>&lt;h1&gt; - &lt;h6&gt;</a:t>
            </a:r>
          </a:p>
          <a:p>
            <a:r>
              <a:rPr lang="pt-BR" sz="2400" dirty="0" smtClean="0"/>
              <a:t>&lt;</a:t>
            </a:r>
            <a:r>
              <a:rPr lang="sk-SK" sz="2400" dirty="0" smtClean="0"/>
              <a:t>p</a:t>
            </a:r>
            <a:r>
              <a:rPr lang="pt-BR" sz="2400" dirty="0" smtClean="0"/>
              <a:t>&gt;</a:t>
            </a:r>
            <a:endParaRPr lang="pt-BR" sz="2400" dirty="0"/>
          </a:p>
          <a:p>
            <a:r>
              <a:rPr lang="pt-BR" sz="2400" dirty="0" smtClean="0"/>
              <a:t>&lt;</a:t>
            </a:r>
            <a:r>
              <a:rPr lang="sk-SK" sz="2400" dirty="0" err="1" smtClean="0"/>
              <a:t>form</a:t>
            </a:r>
            <a:r>
              <a:rPr lang="pt-BR" sz="2400" dirty="0" smtClean="0"/>
              <a:t>&gt;</a:t>
            </a:r>
            <a:endParaRPr lang="sk-SK" sz="2400" dirty="0" smtClean="0"/>
          </a:p>
          <a:p>
            <a:r>
              <a:rPr lang="sk-SK" sz="2400" dirty="0" smtClean="0"/>
              <a:t>&lt;</a:t>
            </a:r>
            <a:r>
              <a:rPr lang="sk-SK" sz="2400" dirty="0" err="1" smtClean="0"/>
              <a:t>ul</a:t>
            </a:r>
            <a:r>
              <a:rPr lang="sk-SK" sz="2400" dirty="0" smtClean="0"/>
              <a:t>&gt;,&lt;</a:t>
            </a:r>
            <a:r>
              <a:rPr lang="sk-SK" sz="2400" dirty="0" err="1" smtClean="0"/>
              <a:t>ol</a:t>
            </a:r>
            <a:r>
              <a:rPr lang="sk-SK" sz="2400" dirty="0" smtClean="0"/>
              <a:t>&gt;</a:t>
            </a:r>
            <a:endParaRPr lang="pt-BR" sz="2400" dirty="0"/>
          </a:p>
          <a:p>
            <a:pPr marL="0" indent="0">
              <a:lnSpc>
                <a:spcPct val="200000"/>
              </a:lnSpc>
              <a:buNone/>
            </a:pPr>
            <a:endParaRPr lang="en-US" sz="2400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24340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Riadkové-Inline</a:t>
            </a:r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elementy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Inline element</a:t>
            </a:r>
            <a:r>
              <a:rPr lang="sk-SK" sz="2400" dirty="0" smtClean="0"/>
              <a:t> sa </a:t>
            </a:r>
            <a:r>
              <a:rPr lang="en-US" sz="2400" dirty="0" smtClean="0"/>
              <a:t> </a:t>
            </a:r>
            <a:r>
              <a:rPr lang="en-US" sz="2400" dirty="0" err="1"/>
              <a:t>nezačína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novom</a:t>
            </a:r>
            <a:r>
              <a:rPr lang="en-US" sz="2400" dirty="0"/>
              <a:t> </a:t>
            </a:r>
            <a:r>
              <a:rPr lang="en-US" sz="2400" dirty="0" err="1"/>
              <a:t>riadku</a:t>
            </a:r>
            <a:r>
              <a:rPr lang="en-US" sz="2400" dirty="0"/>
              <a:t> a </a:t>
            </a:r>
            <a:r>
              <a:rPr lang="en-US" sz="2400" dirty="0" err="1"/>
              <a:t>zaberá</a:t>
            </a:r>
            <a:r>
              <a:rPr lang="en-US" sz="2400" dirty="0"/>
              <a:t> </a:t>
            </a:r>
            <a:r>
              <a:rPr lang="en-US" sz="2400" dirty="0" err="1"/>
              <a:t>len</a:t>
            </a:r>
            <a:r>
              <a:rPr lang="en-US" sz="2400" dirty="0"/>
              <a:t> </a:t>
            </a:r>
            <a:r>
              <a:rPr lang="en-US" sz="2400" dirty="0" err="1"/>
              <a:t>toľko</a:t>
            </a:r>
            <a:r>
              <a:rPr lang="en-US" sz="2400" dirty="0"/>
              <a:t> </a:t>
            </a:r>
            <a:r>
              <a:rPr lang="en-US" sz="2400" dirty="0" err="1"/>
              <a:t>šírky</a:t>
            </a:r>
            <a:r>
              <a:rPr lang="en-US" sz="2400" dirty="0"/>
              <a:t>, </a:t>
            </a:r>
            <a:r>
              <a:rPr lang="en-US" sz="2400" dirty="0" err="1"/>
              <a:t>koľko</a:t>
            </a:r>
            <a:r>
              <a:rPr lang="en-US" sz="2400" dirty="0"/>
              <a:t> je </a:t>
            </a:r>
            <a:r>
              <a:rPr lang="en-US" sz="2400" dirty="0" err="1"/>
              <a:t>potrebné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Príklady</a:t>
            </a:r>
            <a:r>
              <a:rPr lang="en-US" sz="2400" dirty="0" smtClean="0"/>
              <a:t> </a:t>
            </a:r>
            <a:r>
              <a:rPr lang="en-US" sz="2400" dirty="0" err="1"/>
              <a:t>vložených</a:t>
            </a:r>
            <a:r>
              <a:rPr lang="en-US" sz="2400" dirty="0"/>
              <a:t> </a:t>
            </a:r>
            <a:r>
              <a:rPr lang="en-US" sz="2400" dirty="0" err="1"/>
              <a:t>prvkov</a:t>
            </a:r>
            <a:r>
              <a:rPr lang="en-US" sz="2400" dirty="0"/>
              <a:t>:</a:t>
            </a:r>
          </a:p>
          <a:p>
            <a:r>
              <a:rPr lang="en-US" sz="2400" dirty="0" smtClean="0"/>
              <a:t>&lt;</a:t>
            </a:r>
            <a:r>
              <a:rPr lang="sk-SK" sz="2400" dirty="0" smtClean="0"/>
              <a:t>s</a:t>
            </a:r>
            <a:r>
              <a:rPr lang="en-US" sz="2400" dirty="0" smtClean="0"/>
              <a:t>pan</a:t>
            </a:r>
            <a:r>
              <a:rPr lang="en-US" sz="2400" dirty="0"/>
              <a:t>&gt;</a:t>
            </a:r>
          </a:p>
          <a:p>
            <a:r>
              <a:rPr lang="en-US" sz="2400" dirty="0"/>
              <a:t>&lt;a&gt;</a:t>
            </a:r>
          </a:p>
          <a:p>
            <a:r>
              <a:rPr lang="en-US" sz="2400" dirty="0" smtClean="0"/>
              <a:t>&lt;</a:t>
            </a:r>
            <a:r>
              <a:rPr lang="sk-SK" sz="2400" dirty="0" smtClean="0"/>
              <a:t>i</a:t>
            </a:r>
            <a:r>
              <a:rPr lang="en-US" sz="2400" dirty="0" smtClean="0"/>
              <a:t>mg</a:t>
            </a:r>
            <a:r>
              <a:rPr lang="en-US" sz="2400" dirty="0"/>
              <a:t>&gt;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Inline-block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7141" y="1274275"/>
            <a:ext cx="8229600" cy="144271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sk-SK" sz="2400" dirty="0" smtClean="0"/>
              <a:t>Tieto bloky  </a:t>
            </a:r>
            <a:r>
              <a:rPr lang="sk-SK" sz="2400" dirty="0"/>
              <a:t>sú ako </a:t>
            </a:r>
            <a:r>
              <a:rPr lang="sk-SK" sz="2400" dirty="0" err="1"/>
              <a:t>inline</a:t>
            </a:r>
            <a:r>
              <a:rPr lang="sk-SK" sz="2400" dirty="0"/>
              <a:t> prvky, ale môžu mať šírku a výšku</a:t>
            </a:r>
            <a:r>
              <a:rPr lang="sk-SK" sz="2400" dirty="0" smtClean="0"/>
              <a:t>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50" y="-99867"/>
            <a:ext cx="1584650" cy="15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77" y="2341438"/>
            <a:ext cx="456437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6324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ok vyhľadávania obrázkov pre dopyt block 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32848" cy="45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Zhrnutie</a:t>
            </a:r>
            <a:endParaRPr lang="en-US" dirty="0"/>
          </a:p>
        </p:txBody>
      </p:sp>
      <p:pic>
        <p:nvPicPr>
          <p:cNvPr id="1026" name="Picture 2" descr="Výsledok vyhľadávania obrázkov pre dopyt inline element 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5" y="1700808"/>
            <a:ext cx="7620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Doplnenie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3" y="1988840"/>
            <a:ext cx="8536437" cy="218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11560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Aj tieto fomátovacie  elementy by mali byť  inline-riadkové elementy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2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1.Hlavička dokumentu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697627"/>
            <a:ext cx="8229600" cy="4133056"/>
          </a:xfrm>
        </p:spPr>
        <p:txBody>
          <a:bodyPr>
            <a:noAutofit/>
          </a:bodyPr>
          <a:lstStyle/>
          <a:p>
            <a:r>
              <a:rPr lang="cs-CZ" sz="2800" dirty="0" smtClean="0"/>
              <a:t>Hlavička </a:t>
            </a:r>
            <a:r>
              <a:rPr lang="cs-CZ" sz="2800" dirty="0"/>
              <a:t>je párová značka </a:t>
            </a:r>
            <a:r>
              <a:rPr lang="cs-CZ" sz="2800" dirty="0" err="1"/>
              <a:t>označujúca</a:t>
            </a:r>
            <a:r>
              <a:rPr lang="cs-CZ" sz="2800" dirty="0"/>
              <a:t> určitý nadpis </a:t>
            </a:r>
            <a:r>
              <a:rPr lang="cs-CZ" sz="2800" dirty="0" err="1"/>
              <a:t>alebo</a:t>
            </a:r>
            <a:r>
              <a:rPr lang="cs-CZ" sz="2800" dirty="0"/>
              <a:t> podnadpis textu. </a:t>
            </a:r>
            <a:endParaRPr lang="cs-CZ" sz="2800" dirty="0" smtClean="0"/>
          </a:p>
          <a:p>
            <a:r>
              <a:rPr lang="cs-CZ" sz="2800" dirty="0" smtClean="0"/>
              <a:t>Hlavičku </a:t>
            </a:r>
            <a:r>
              <a:rPr lang="cs-CZ" sz="2800" dirty="0"/>
              <a:t>označuje 6 </a:t>
            </a:r>
            <a:r>
              <a:rPr lang="cs-CZ" sz="2800" dirty="0" err="1"/>
              <a:t>značiek</a:t>
            </a:r>
            <a:r>
              <a:rPr lang="cs-CZ" sz="2800" dirty="0"/>
              <a:t>, odstupňovaných o </a:t>
            </a:r>
            <a:r>
              <a:rPr lang="cs-CZ" sz="2800" dirty="0" err="1"/>
              <a:t>jednú</a:t>
            </a:r>
            <a:r>
              <a:rPr lang="cs-CZ" sz="2800" dirty="0"/>
              <a:t> podúroveň </a:t>
            </a:r>
            <a:r>
              <a:rPr lang="cs-CZ" sz="2800" dirty="0">
                <a:solidFill>
                  <a:srgbClr val="FF0000"/>
                </a:solidFill>
              </a:rPr>
              <a:t>&lt;H1&gt;</a:t>
            </a:r>
            <a:r>
              <a:rPr lang="cs-CZ" sz="2800" dirty="0"/>
              <a:t> až </a:t>
            </a:r>
            <a:r>
              <a:rPr lang="cs-CZ" sz="2800" dirty="0">
                <a:solidFill>
                  <a:srgbClr val="FF0000"/>
                </a:solidFill>
              </a:rPr>
              <a:t>&lt;H6</a:t>
            </a:r>
            <a:r>
              <a:rPr lang="cs-CZ" sz="2800" dirty="0" smtClean="0">
                <a:solidFill>
                  <a:srgbClr val="FF0000"/>
                </a:solidFill>
              </a:rPr>
              <a:t>&gt;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 &lt;H1&gt; je </a:t>
            </a:r>
            <a:r>
              <a:rPr lang="cs-CZ" sz="2800" dirty="0" err="1"/>
              <a:t>hlavná</a:t>
            </a:r>
            <a:r>
              <a:rPr lang="cs-CZ" sz="2800" dirty="0"/>
              <a:t> a </a:t>
            </a:r>
            <a:r>
              <a:rPr lang="cs-CZ" sz="2800" dirty="0" err="1"/>
              <a:t>najväčšia</a:t>
            </a:r>
            <a:r>
              <a:rPr lang="cs-CZ" sz="2800" dirty="0"/>
              <a:t> hlavička, hlavička &lt;H2&gt; je jej podnadpis, </a:t>
            </a:r>
            <a:r>
              <a:rPr lang="cs-CZ" sz="2800" dirty="0" err="1"/>
              <a:t>čiže</a:t>
            </a:r>
            <a:r>
              <a:rPr lang="cs-CZ" sz="2800" dirty="0"/>
              <a:t> nadpis </a:t>
            </a:r>
            <a:r>
              <a:rPr lang="cs-CZ" sz="2800" dirty="0" err="1"/>
              <a:t>druhej</a:t>
            </a:r>
            <a:r>
              <a:rPr lang="cs-CZ" sz="2800" dirty="0"/>
              <a:t> </a:t>
            </a:r>
            <a:r>
              <a:rPr lang="cs-CZ" sz="2800" dirty="0" err="1"/>
              <a:t>úrovne</a:t>
            </a:r>
            <a:r>
              <a:rPr lang="cs-CZ" sz="2800" dirty="0"/>
              <a:t>. </a:t>
            </a:r>
            <a:endParaRPr lang="cs-CZ" sz="2800" dirty="0" smtClean="0"/>
          </a:p>
          <a:p>
            <a:r>
              <a:rPr lang="cs-CZ" sz="2800" dirty="0" smtClean="0"/>
              <a:t>&lt;</a:t>
            </a:r>
            <a:r>
              <a:rPr lang="cs-CZ" sz="2800" dirty="0"/>
              <a:t>H3&gt; je podnadpis </a:t>
            </a:r>
            <a:r>
              <a:rPr lang="cs-CZ" sz="2800" dirty="0" err="1"/>
              <a:t>tretej</a:t>
            </a:r>
            <a:r>
              <a:rPr lang="cs-CZ" sz="2800" dirty="0"/>
              <a:t> </a:t>
            </a:r>
            <a:r>
              <a:rPr lang="cs-CZ" sz="2800" dirty="0" err="1" smtClean="0"/>
              <a:t>úrovne</a:t>
            </a:r>
            <a:r>
              <a:rPr lang="cs-CZ" sz="2800" dirty="0" smtClean="0"/>
              <a:t> </a:t>
            </a:r>
            <a:r>
              <a:rPr lang="cs-CZ" sz="2800" dirty="0"/>
              <a:t>a je to podnadpis </a:t>
            </a:r>
            <a:r>
              <a:rPr lang="cs-CZ" sz="2800" dirty="0" err="1"/>
              <a:t>pre</a:t>
            </a:r>
            <a:r>
              <a:rPr lang="cs-CZ" sz="2800" dirty="0"/>
              <a:t> hlavičku &lt;H2&gt; a tak </a:t>
            </a:r>
            <a:r>
              <a:rPr lang="cs-CZ" sz="2800" dirty="0" err="1"/>
              <a:t>ďalej</a:t>
            </a:r>
            <a:r>
              <a:rPr lang="cs-CZ" sz="2800" dirty="0"/>
              <a:t>. </a:t>
            </a:r>
            <a:endParaRPr lang="cs-CZ" sz="2800" dirty="0" smtClean="0"/>
          </a:p>
          <a:p>
            <a:r>
              <a:rPr lang="cs-CZ" sz="2800" dirty="0" err="1" smtClean="0"/>
              <a:t>Hi</a:t>
            </a:r>
            <a:r>
              <a:rPr lang="cs-CZ" sz="2800" dirty="0" smtClean="0"/>
              <a:t> je blokový prvok</a:t>
            </a:r>
          </a:p>
        </p:txBody>
      </p:sp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21" y="-38742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u="sng" dirty="0" err="1"/>
              <a:t>World</a:t>
            </a:r>
            <a:r>
              <a:rPr lang="sk-SK" u="sng" dirty="0"/>
              <a:t> </a:t>
            </a:r>
            <a:r>
              <a:rPr lang="sk-SK" u="sng" dirty="0" err="1"/>
              <a:t>Wide</a:t>
            </a:r>
            <a:r>
              <a:rPr lang="sk-SK" u="sng" dirty="0"/>
              <a:t> </a:t>
            </a:r>
            <a:r>
              <a:rPr lang="sk-SK" u="sng" dirty="0" smtClean="0"/>
              <a:t>Web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800" dirty="0" smtClean="0"/>
              <a:t>Je distribuovaný</a:t>
            </a:r>
            <a:r>
              <a:rPr lang="cs-CZ" sz="2800" dirty="0"/>
              <a:t> </a:t>
            </a:r>
            <a:r>
              <a:rPr lang="cs-CZ" sz="2800" dirty="0" smtClean="0"/>
              <a:t>hypertextový internetový </a:t>
            </a:r>
            <a:r>
              <a:rPr lang="cs-CZ" sz="2800" dirty="0" err="1" smtClean="0"/>
              <a:t>informačný</a:t>
            </a:r>
            <a:r>
              <a:rPr lang="cs-CZ" sz="2800" dirty="0" smtClean="0"/>
              <a:t> systém  </a:t>
            </a:r>
            <a:r>
              <a:rPr lang="cs-CZ" sz="2800" dirty="0" err="1" smtClean="0"/>
              <a:t>dokumentov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Dokumenty </a:t>
            </a:r>
            <a:r>
              <a:rPr lang="cs-CZ" sz="2800" dirty="0" err="1"/>
              <a:t>obsahujú</a:t>
            </a:r>
            <a:r>
              <a:rPr lang="cs-CZ" sz="2800" dirty="0"/>
              <a:t> odkazy na </a:t>
            </a:r>
            <a:r>
              <a:rPr lang="cs-CZ" sz="2800" dirty="0" err="1"/>
              <a:t>iné</a:t>
            </a:r>
            <a:r>
              <a:rPr lang="cs-CZ" sz="2800" dirty="0"/>
              <a:t> </a:t>
            </a:r>
            <a:r>
              <a:rPr lang="cs-CZ" sz="2800" dirty="0" err="1"/>
              <a:t>miestne</a:t>
            </a:r>
            <a:r>
              <a:rPr lang="cs-CZ" sz="2800" dirty="0"/>
              <a:t> </a:t>
            </a:r>
            <a:r>
              <a:rPr lang="cs-CZ" sz="2800" dirty="0" err="1"/>
              <a:t>alebo</a:t>
            </a:r>
            <a:r>
              <a:rPr lang="cs-CZ" sz="2800" dirty="0"/>
              <a:t> </a:t>
            </a:r>
            <a:r>
              <a:rPr lang="cs-CZ" sz="2800" dirty="0" err="1"/>
              <a:t>vzdialené</a:t>
            </a:r>
            <a:r>
              <a:rPr lang="cs-CZ" sz="2800" dirty="0"/>
              <a:t> dokumenty.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/>
              <a:t>Každý dokument má </a:t>
            </a:r>
            <a:r>
              <a:rPr lang="cs-CZ" sz="2800" dirty="0" err="1"/>
              <a:t>svoju</a:t>
            </a:r>
            <a:r>
              <a:rPr lang="cs-CZ" sz="2800" dirty="0"/>
              <a:t> </a:t>
            </a:r>
            <a:r>
              <a:rPr lang="cs-CZ" sz="2800" dirty="0" err="1"/>
              <a:t>špecifickú</a:t>
            </a:r>
            <a:r>
              <a:rPr lang="cs-CZ" sz="2800" dirty="0"/>
              <a:t> adresu – </a:t>
            </a:r>
            <a:r>
              <a:rPr lang="cs-CZ" sz="2800" dirty="0">
                <a:hlinkClick r:id="rId2" tooltip="URL"/>
              </a:rPr>
              <a:t>URL</a:t>
            </a:r>
            <a:r>
              <a:rPr lang="cs-CZ" sz="28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err="1"/>
              <a:t>pomocou</a:t>
            </a:r>
            <a:r>
              <a:rPr lang="cs-CZ" sz="2800" dirty="0"/>
              <a:t> </a:t>
            </a:r>
            <a:r>
              <a:rPr lang="cs-CZ" sz="2800" dirty="0" err="1"/>
              <a:t>nej</a:t>
            </a:r>
            <a:r>
              <a:rPr lang="cs-CZ" sz="2800" dirty="0"/>
              <a:t>  je  </a:t>
            </a:r>
            <a:r>
              <a:rPr lang="cs-CZ" sz="2800" dirty="0" err="1"/>
              <a:t>nájdený</a:t>
            </a:r>
            <a:r>
              <a:rPr lang="cs-CZ" sz="2800" dirty="0"/>
              <a:t> a zobrazený v </a:t>
            </a:r>
            <a:r>
              <a:rPr lang="cs-CZ" sz="2800" dirty="0" err="1"/>
              <a:t>programoch</a:t>
            </a:r>
            <a:r>
              <a:rPr lang="cs-CZ" sz="2800" dirty="0"/>
              <a:t> nazývaných </a:t>
            </a:r>
            <a:r>
              <a:rPr lang="cs-CZ" sz="2800" dirty="0">
                <a:hlinkClick r:id="rId3" tooltip="Webový prehliadač"/>
              </a:rPr>
              <a:t>webový </a:t>
            </a:r>
            <a:r>
              <a:rPr lang="cs-CZ" sz="2800" dirty="0" err="1">
                <a:hlinkClick r:id="rId3" tooltip="Webový prehliadač"/>
              </a:rPr>
              <a:t>prehliadač</a:t>
            </a:r>
            <a:endParaRPr lang="cs-CZ" sz="2800" dirty="0"/>
          </a:p>
          <a:p>
            <a:pPr>
              <a:buFont typeface="Wingdings" pitchFamily="2" charset="2"/>
              <a:buChar char="Ø"/>
            </a:pPr>
            <a:r>
              <a:rPr lang="cs-CZ" sz="2900" dirty="0"/>
              <a:t>Dokumenty nazývané webové stránky </a:t>
            </a:r>
            <a:r>
              <a:rPr lang="cs-CZ" sz="2900" dirty="0" err="1"/>
              <a:t>môžu</a:t>
            </a:r>
            <a:r>
              <a:rPr lang="cs-CZ" sz="2900" dirty="0"/>
              <a:t> </a:t>
            </a:r>
            <a:r>
              <a:rPr lang="cs-CZ" sz="2900" dirty="0" err="1"/>
              <a:t>obsahovať</a:t>
            </a:r>
            <a:r>
              <a:rPr lang="cs-CZ" sz="2900" dirty="0"/>
              <a:t> </a:t>
            </a:r>
            <a:r>
              <a:rPr lang="cs-CZ" sz="2900" dirty="0">
                <a:hlinkClick r:id="rId4" tooltip="Hypertextový odkaz"/>
              </a:rPr>
              <a:t>hypertextové odkazy</a:t>
            </a:r>
            <a:r>
              <a:rPr lang="cs-CZ" sz="3800" dirty="0"/>
              <a:t>. </a:t>
            </a:r>
            <a:endParaRPr lang="cs-CZ" sz="3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err="1"/>
              <a:t>Vďaka</a:t>
            </a:r>
            <a:r>
              <a:rPr lang="cs-CZ" sz="2800" dirty="0"/>
              <a:t> </a:t>
            </a:r>
            <a:r>
              <a:rPr lang="cs-CZ" sz="2800" dirty="0" err="1"/>
              <a:t>týmto</a:t>
            </a:r>
            <a:r>
              <a:rPr lang="cs-CZ" sz="2800" dirty="0"/>
              <a:t> </a:t>
            </a:r>
            <a:r>
              <a:rPr lang="cs-CZ" sz="2800" dirty="0" err="1"/>
              <a:t>odkazom</a:t>
            </a:r>
            <a:r>
              <a:rPr lang="cs-CZ" sz="2800" dirty="0"/>
              <a:t>, sú dokumenty </a:t>
            </a:r>
            <a:r>
              <a:rPr lang="cs-CZ" sz="2800" dirty="0" err="1"/>
              <a:t>navzájom</a:t>
            </a:r>
            <a:r>
              <a:rPr lang="cs-CZ" sz="2800" dirty="0"/>
              <a:t> </a:t>
            </a:r>
            <a:r>
              <a:rPr lang="cs-CZ" sz="2800" dirty="0" err="1"/>
              <a:t>poprepájané</a:t>
            </a:r>
            <a:r>
              <a:rPr lang="cs-CZ" sz="2800" dirty="0"/>
              <a:t> a </a:t>
            </a:r>
            <a:r>
              <a:rPr lang="cs-CZ" sz="2800" dirty="0" err="1"/>
              <a:t>vytvárajú</a:t>
            </a:r>
            <a:r>
              <a:rPr lang="cs-CZ" sz="2800" dirty="0"/>
              <a:t> </a:t>
            </a:r>
            <a:r>
              <a:rPr lang="cs-CZ" sz="2800" dirty="0" err="1"/>
              <a:t>sieť</a:t>
            </a:r>
            <a:r>
              <a:rPr lang="cs-CZ" sz="3800" dirty="0"/>
              <a:t>.</a:t>
            </a:r>
            <a:endParaRPr lang="en-US" sz="38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pojmy</a:t>
            </a:r>
            <a:endParaRPr lang="en-US" dirty="0"/>
          </a:p>
        </p:txBody>
      </p:sp>
      <p:pic>
        <p:nvPicPr>
          <p:cNvPr id="2050" name="Picture 2" descr="Výsledok vyhľadávania obrázkov pre dopyt ww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48" y="620688"/>
            <a:ext cx="2256185" cy="1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0975"/>
            <a:ext cx="72009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Výsledok vyhľadávania obrázkov pre dopyt write on the computers animat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97" y="332656"/>
            <a:ext cx="2319501" cy="21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755034" cy="5892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 webpag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9093"/>
            <a:ext cx="2562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2.Odstavec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Odstavec je </a:t>
            </a:r>
            <a:r>
              <a:rPr lang="cs-CZ" dirty="0" err="1"/>
              <a:t>niekoľko</a:t>
            </a:r>
            <a:r>
              <a:rPr lang="cs-CZ" dirty="0"/>
              <a:t> </a:t>
            </a:r>
            <a:r>
              <a:rPr lang="cs-CZ" dirty="0" err="1"/>
              <a:t>súvislých</a:t>
            </a:r>
            <a:r>
              <a:rPr lang="cs-CZ" dirty="0"/>
              <a:t> </a:t>
            </a:r>
            <a:r>
              <a:rPr lang="cs-CZ" dirty="0" err="1"/>
              <a:t>viet</a:t>
            </a:r>
            <a:r>
              <a:rPr lang="cs-CZ" dirty="0"/>
              <a:t> </a:t>
            </a:r>
            <a:r>
              <a:rPr lang="cs-CZ" dirty="0" err="1"/>
              <a:t>tvoriacich</a:t>
            </a:r>
            <a:r>
              <a:rPr lang="cs-CZ" dirty="0"/>
              <a:t> určitý </a:t>
            </a:r>
            <a:r>
              <a:rPr lang="cs-CZ" dirty="0" err="1"/>
              <a:t>celok</a:t>
            </a:r>
            <a:r>
              <a:rPr lang="cs-CZ" dirty="0"/>
              <a:t>.  </a:t>
            </a:r>
            <a:endParaRPr lang="cs-CZ" dirty="0" smtClean="0"/>
          </a:p>
          <a:p>
            <a:r>
              <a:rPr lang="cs-CZ" dirty="0" err="1" smtClean="0"/>
              <a:t>Prejavuje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 </a:t>
            </a:r>
            <a:r>
              <a:rPr lang="cs-CZ" dirty="0" err="1"/>
              <a:t>odsadením</a:t>
            </a:r>
            <a:r>
              <a:rPr lang="cs-CZ" dirty="0"/>
              <a:t>  prvého </a:t>
            </a:r>
            <a:r>
              <a:rPr lang="cs-CZ" dirty="0" err="1" smtClean="0"/>
              <a:t>riadka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medzerou</a:t>
            </a:r>
            <a:r>
              <a:rPr lang="cs-CZ" dirty="0"/>
              <a:t>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posledným</a:t>
            </a:r>
            <a:r>
              <a:rPr lang="cs-CZ" dirty="0"/>
              <a:t> </a:t>
            </a:r>
            <a:r>
              <a:rPr lang="cs-CZ" dirty="0" err="1"/>
              <a:t>riadkom</a:t>
            </a:r>
            <a:r>
              <a:rPr lang="cs-CZ" dirty="0"/>
              <a:t> </a:t>
            </a:r>
            <a:r>
              <a:rPr lang="cs-CZ" dirty="0" err="1"/>
              <a:t>predchádzajúceho</a:t>
            </a:r>
            <a:r>
              <a:rPr lang="cs-CZ" dirty="0"/>
              <a:t> </a:t>
            </a:r>
            <a:r>
              <a:rPr lang="cs-CZ" dirty="0" err="1"/>
              <a:t>odstavca</a:t>
            </a:r>
            <a:r>
              <a:rPr lang="cs-CZ" dirty="0"/>
              <a:t> a prvého </a:t>
            </a:r>
            <a:r>
              <a:rPr lang="cs-CZ" dirty="0" err="1"/>
              <a:t>riadku</a:t>
            </a:r>
            <a:r>
              <a:rPr lang="cs-CZ" dirty="0"/>
              <a:t> </a:t>
            </a:r>
            <a:r>
              <a:rPr lang="cs-CZ" dirty="0" err="1"/>
              <a:t>nasledujúceho</a:t>
            </a:r>
            <a:r>
              <a:rPr lang="cs-CZ" dirty="0"/>
              <a:t> </a:t>
            </a:r>
            <a:r>
              <a:rPr lang="cs-CZ" dirty="0" err="1"/>
              <a:t>odstavca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HTML jazyku odstavce </a:t>
            </a:r>
            <a:r>
              <a:rPr lang="cs-CZ" dirty="0" err="1"/>
              <a:t>oddeľujeme</a:t>
            </a:r>
            <a:r>
              <a:rPr lang="cs-CZ" dirty="0"/>
              <a:t> párovou značkou &lt;P</a:t>
            </a:r>
            <a:r>
              <a:rPr lang="cs-CZ" dirty="0" smtClean="0"/>
              <a:t>&gt;.</a:t>
            </a:r>
          </a:p>
          <a:p>
            <a:r>
              <a:rPr lang="cs-CZ" dirty="0" smtClean="0"/>
              <a:t>Odstavec je </a:t>
            </a:r>
            <a:r>
              <a:rPr lang="cs-CZ" dirty="0" err="1" smtClean="0"/>
              <a:t>časť</a:t>
            </a:r>
            <a:r>
              <a:rPr lang="cs-CZ" dirty="0" smtClean="0"/>
              <a:t> kódu </a:t>
            </a:r>
            <a:r>
              <a:rPr lang="cs-CZ" dirty="0" err="1" smtClean="0"/>
              <a:t>medzi</a:t>
            </a:r>
            <a:r>
              <a:rPr lang="cs-CZ" dirty="0" smtClean="0">
                <a:solidFill>
                  <a:srgbClr val="FF0000"/>
                </a:solidFill>
              </a:rPr>
              <a:t>&lt;p&gt;……………….&lt;/p&gt;</a:t>
            </a:r>
          </a:p>
          <a:p>
            <a:r>
              <a:rPr lang="cs-CZ" dirty="0" smtClean="0"/>
              <a:t>Odstavec je blokový prvok</a:t>
            </a:r>
            <a:endParaRPr lang="en-US" dirty="0"/>
          </a:p>
          <a:p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809" y="34797"/>
            <a:ext cx="8229600" cy="1143000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Odstavec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73" y="1211446"/>
            <a:ext cx="71723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7" y="4509120"/>
            <a:ext cx="7810501" cy="2015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Ešte raz  </a:t>
            </a:r>
            <a:r>
              <a:rPr lang="sk-SK" dirty="0" err="1" smtClean="0"/>
              <a:t>odstavec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err="1" smtClean="0"/>
              <a:t>pokiaľ</a:t>
            </a:r>
            <a:r>
              <a:rPr lang="cs-CZ" dirty="0" smtClean="0"/>
              <a:t> </a:t>
            </a:r>
            <a:r>
              <a:rPr lang="cs-CZ" dirty="0"/>
              <a:t>text </a:t>
            </a:r>
            <a:r>
              <a:rPr lang="cs-CZ" dirty="0" smtClean="0"/>
              <a:t>zalomíme tak , že </a:t>
            </a:r>
            <a:r>
              <a:rPr lang="cs-CZ" dirty="0"/>
              <a:t>vložíte </a:t>
            </a:r>
            <a:r>
              <a:rPr lang="cs-CZ" dirty="0" err="1"/>
              <a:t>medzi</a:t>
            </a:r>
            <a:r>
              <a:rPr lang="cs-CZ" dirty="0"/>
              <a:t> text enter) tak </a:t>
            </a:r>
            <a:r>
              <a:rPr lang="cs-CZ" dirty="0" err="1"/>
              <a:t>vo</a:t>
            </a:r>
            <a:r>
              <a:rPr lang="cs-CZ" dirty="0"/>
              <a:t> výsledku to internetové </a:t>
            </a:r>
            <a:r>
              <a:rPr lang="cs-CZ" dirty="0" err="1"/>
              <a:t>prehliadače</a:t>
            </a:r>
            <a:r>
              <a:rPr lang="cs-CZ" dirty="0"/>
              <a:t> takto </a:t>
            </a:r>
            <a:r>
              <a:rPr lang="cs-CZ" dirty="0" err="1"/>
              <a:t>nezobrazia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Ale </a:t>
            </a:r>
            <a:r>
              <a:rPr lang="cs-CZ" dirty="0" err="1"/>
              <a:t>pokiaľ</a:t>
            </a:r>
            <a:r>
              <a:rPr lang="cs-CZ" dirty="0"/>
              <a:t> na </a:t>
            </a:r>
            <a:r>
              <a:rPr lang="cs-CZ" dirty="0" err="1"/>
              <a:t>rozdelenie</a:t>
            </a:r>
            <a:r>
              <a:rPr lang="cs-CZ" dirty="0"/>
              <a:t> textu použijeme </a:t>
            </a:r>
            <a:r>
              <a:rPr lang="cs-CZ" dirty="0" err="1" smtClean="0"/>
              <a:t>nepárovú</a:t>
            </a:r>
            <a:r>
              <a:rPr lang="cs-CZ" dirty="0" smtClean="0"/>
              <a:t> </a:t>
            </a:r>
            <a:r>
              <a:rPr lang="cs-CZ" dirty="0"/>
              <a:t>značku </a:t>
            </a:r>
            <a:r>
              <a:rPr lang="cs-CZ" dirty="0">
                <a:solidFill>
                  <a:srgbClr val="FF0000"/>
                </a:solidFill>
              </a:rPr>
              <a:t>&lt;br&gt;</a:t>
            </a:r>
            <a:r>
              <a:rPr lang="cs-CZ" dirty="0"/>
              <a:t> </a:t>
            </a:r>
            <a:r>
              <a:rPr lang="cs-CZ" dirty="0" smtClean="0"/>
              <a:t> </a:t>
            </a:r>
            <a:r>
              <a:rPr lang="cs-CZ" dirty="0" err="1" smtClean="0"/>
              <a:t>riadok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zalomí a je to </a:t>
            </a:r>
            <a:r>
              <a:rPr lang="cs-CZ" dirty="0" err="1" smtClean="0"/>
              <a:t>vidieť</a:t>
            </a:r>
            <a:r>
              <a:rPr lang="cs-CZ" dirty="0" smtClean="0"/>
              <a:t> v </a:t>
            </a:r>
            <a:r>
              <a:rPr lang="cs-CZ" dirty="0" err="1" smtClean="0"/>
              <a:t>prehliadači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Zalamovanie </a:t>
            </a:r>
            <a:r>
              <a:rPr lang="sk-SK" dirty="0" err="1" smtClean="0"/>
              <a:t>odstavca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81003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602"/>
            <a:ext cx="81152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Zalamovanie </a:t>
            </a:r>
            <a:r>
              <a:rPr lang="sk-SK" dirty="0" err="1" smtClean="0"/>
              <a:t>odstavca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8" y="2204864"/>
            <a:ext cx="9010402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46411" y="522920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 takto to zobrazil prehliadač CHROME</a:t>
            </a:r>
            <a:endParaRPr lang="en-US" dirty="0"/>
          </a:p>
        </p:txBody>
      </p:sp>
      <p:sp>
        <p:nvSpPr>
          <p:cNvPr id="4" name="Šípka nahor 3"/>
          <p:cNvSpPr/>
          <p:nvPr/>
        </p:nvSpPr>
        <p:spPr>
          <a:xfrm>
            <a:off x="2699792" y="3792488"/>
            <a:ext cx="360040" cy="14367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Viac násobné zalomenie   </a:t>
            </a:r>
            <a:r>
              <a:rPr lang="sk-SK" dirty="0" err="1" smtClean="0"/>
              <a:t>odstavca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5" y="1196752"/>
            <a:ext cx="846043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" y="4581128"/>
            <a:ext cx="8543925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</a:t>
            </a:r>
            <a:r>
              <a:rPr lang="cs-CZ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oddiel</a:t>
            </a:r>
            <a:r>
              <a:rPr lang="cs-CZ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cs-CZ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035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 smtClean="0"/>
              <a:t>Syntax:</a:t>
            </a:r>
          </a:p>
          <a:p>
            <a:pPr marL="457200" lvl="1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&lt;div&gt;..............&lt;/div&gt;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Div z </a:t>
            </a:r>
            <a:r>
              <a:rPr lang="sk-SK" dirty="0" err="1" smtClean="0"/>
              <a:t>ang.divission</a:t>
            </a:r>
            <a:r>
              <a:rPr lang="sk-SK" dirty="0" smtClean="0"/>
              <a:t>(oddiel)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Tento </a:t>
            </a:r>
            <a:r>
              <a:rPr lang="cs-CZ" dirty="0" err="1"/>
              <a:t>tag</a:t>
            </a:r>
            <a:r>
              <a:rPr lang="cs-CZ" dirty="0"/>
              <a:t> obklopuje </a:t>
            </a:r>
            <a:r>
              <a:rPr lang="cs-CZ" dirty="0" err="1"/>
              <a:t>určitú</a:t>
            </a:r>
            <a:r>
              <a:rPr lang="cs-CZ" dirty="0"/>
              <a:t> </a:t>
            </a:r>
            <a:r>
              <a:rPr lang="cs-CZ" dirty="0" err="1"/>
              <a:t>logickú</a:t>
            </a:r>
            <a:r>
              <a:rPr lang="cs-CZ" dirty="0"/>
              <a:t> </a:t>
            </a:r>
            <a:r>
              <a:rPr lang="cs-CZ" dirty="0" err="1"/>
              <a:t>oblasť</a:t>
            </a:r>
            <a:r>
              <a:rPr lang="cs-CZ" dirty="0"/>
              <a:t> stránky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Je </a:t>
            </a:r>
            <a:r>
              <a:rPr lang="cs-CZ" dirty="0"/>
              <a:t>to blokový prvok, takže za sebou zalomí  za sebou a </a:t>
            </a:r>
            <a:r>
              <a:rPr lang="cs-CZ" dirty="0" err="1"/>
              <a:t>pred</a:t>
            </a:r>
            <a:r>
              <a:rPr lang="cs-CZ" dirty="0"/>
              <a:t> sebou </a:t>
            </a:r>
            <a:r>
              <a:rPr lang="cs-CZ" dirty="0" err="1"/>
              <a:t>riadok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/>
              <a:t>Hojne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využíva</a:t>
            </a:r>
            <a:r>
              <a:rPr lang="cs-CZ" dirty="0"/>
              <a:t> na </a:t>
            </a:r>
            <a:r>
              <a:rPr lang="cs-CZ" dirty="0" err="1"/>
              <a:t>navrhnutie</a:t>
            </a:r>
            <a:r>
              <a:rPr lang="cs-CZ" dirty="0"/>
              <a:t> </a:t>
            </a:r>
            <a:r>
              <a:rPr lang="cs-CZ" dirty="0" err="1"/>
              <a:t>štruktúry</a:t>
            </a:r>
            <a:r>
              <a:rPr lang="cs-CZ" dirty="0"/>
              <a:t> HTML stránky 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Je </a:t>
            </a:r>
            <a:r>
              <a:rPr lang="cs-CZ" dirty="0" err="1"/>
              <a:t>tagom</a:t>
            </a:r>
            <a:r>
              <a:rPr lang="cs-CZ" dirty="0"/>
              <a:t> párovým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Asi </a:t>
            </a:r>
            <a:r>
              <a:rPr lang="cs-CZ" dirty="0" err="1"/>
              <a:t>najväčšie</a:t>
            </a:r>
            <a:r>
              <a:rPr lang="cs-CZ" dirty="0"/>
              <a:t> </a:t>
            </a:r>
            <a:r>
              <a:rPr lang="cs-CZ" dirty="0" err="1"/>
              <a:t>použitie</a:t>
            </a:r>
            <a:r>
              <a:rPr lang="cs-CZ" dirty="0"/>
              <a:t> </a:t>
            </a:r>
            <a:r>
              <a:rPr lang="cs-CZ" dirty="0" err="1"/>
              <a:t>tagu</a:t>
            </a:r>
            <a:r>
              <a:rPr lang="cs-CZ" dirty="0"/>
              <a:t> &lt;div&gt; je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priestorové</a:t>
            </a:r>
            <a:r>
              <a:rPr lang="cs-CZ" dirty="0"/>
              <a:t> </a:t>
            </a:r>
            <a:r>
              <a:rPr lang="cs-CZ" dirty="0" err="1"/>
              <a:t>vyčlenenie</a:t>
            </a:r>
            <a:r>
              <a:rPr lang="cs-CZ" dirty="0"/>
              <a:t> </a:t>
            </a:r>
            <a:r>
              <a:rPr lang="cs-CZ" dirty="0" err="1"/>
              <a:t>oddielov</a:t>
            </a:r>
            <a:r>
              <a:rPr lang="cs-CZ" dirty="0"/>
              <a:t> na </a:t>
            </a:r>
            <a:r>
              <a:rPr lang="cs-CZ" dirty="0" err="1"/>
              <a:t>stránke</a:t>
            </a:r>
            <a:r>
              <a:rPr lang="cs-CZ" dirty="0"/>
              <a:t>. </a:t>
            </a:r>
            <a:endParaRPr lang="cs-CZ" dirty="0" smtClean="0"/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Obsah </a:t>
            </a:r>
            <a:r>
              <a:rPr lang="cs-CZ" dirty="0"/>
              <a:t>stránky </a:t>
            </a:r>
            <a:r>
              <a:rPr lang="cs-CZ" dirty="0" err="1"/>
              <a:t>sa</a:t>
            </a:r>
            <a:r>
              <a:rPr lang="cs-CZ" dirty="0"/>
              <a:t> obalí do  </a:t>
            </a:r>
            <a:r>
              <a:rPr lang="cs-CZ" dirty="0" err="1"/>
              <a:t>tagu</a:t>
            </a:r>
            <a:r>
              <a:rPr lang="cs-CZ" dirty="0"/>
              <a:t> &lt;div&gt; a tým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štýlom</a:t>
            </a:r>
            <a:r>
              <a:rPr lang="cs-CZ" dirty="0"/>
              <a:t> </a:t>
            </a:r>
            <a:r>
              <a:rPr lang="cs-CZ" dirty="0" err="1"/>
              <a:t>priradia</a:t>
            </a:r>
            <a:r>
              <a:rPr lang="cs-CZ" dirty="0"/>
              <a:t> </a:t>
            </a:r>
            <a:r>
              <a:rPr lang="cs-CZ" dirty="0" err="1"/>
              <a:t>pozície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err="1" smtClean="0"/>
              <a:t>Používa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jako </a:t>
            </a:r>
            <a:r>
              <a:rPr lang="cs-CZ" dirty="0" err="1" smtClean="0"/>
              <a:t>kontajner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iné</a:t>
            </a:r>
            <a:r>
              <a:rPr lang="cs-CZ" dirty="0" smtClean="0"/>
              <a:t> elementy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971"/>
            <a:ext cx="8229600" cy="1143000"/>
          </a:xfrm>
        </p:spPr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oddiel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" y="980728"/>
            <a:ext cx="91440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" y="5035346"/>
            <a:ext cx="9083869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u="sng" dirty="0"/>
              <a:t>Web </a:t>
            </a:r>
            <a:r>
              <a:rPr lang="sk-SK" u="sng" dirty="0" err="1" smtClean="0"/>
              <a:t>page</a:t>
            </a:r>
            <a:r>
              <a:rPr lang="sk-SK" u="sng" dirty="0" smtClean="0"/>
              <a:t>(stránka)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/>
              <a:t>Webová </a:t>
            </a:r>
            <a:r>
              <a:rPr lang="sk-SK" sz="2400" b="1" dirty="0"/>
              <a:t>stránka</a:t>
            </a:r>
            <a:r>
              <a:rPr lang="sk-SK" sz="2400" dirty="0"/>
              <a:t>, je </a:t>
            </a:r>
            <a:r>
              <a:rPr lang="sk-SK" sz="2400" dirty="0" smtClean="0"/>
              <a:t>dokument</a:t>
            </a:r>
            <a:r>
              <a:rPr lang="sk-SK" sz="2400" dirty="0"/>
              <a:t> obsahujúci </a:t>
            </a:r>
            <a:r>
              <a:rPr lang="sk-SK" sz="2400" dirty="0" smtClean="0"/>
              <a:t>hypertext,</a:t>
            </a:r>
            <a:r>
              <a:rPr lang="sk-SK" sz="2400" dirty="0"/>
              <a:t> </a:t>
            </a:r>
            <a:r>
              <a:rPr lang="sk-SK" sz="2400" dirty="0" smtClean="0"/>
              <a:t>obrázky</a:t>
            </a:r>
            <a:r>
              <a:rPr lang="sk-SK" sz="2400" dirty="0"/>
              <a:t> a iné </a:t>
            </a:r>
            <a:r>
              <a:rPr lang="sk-SK" sz="2400" dirty="0" err="1" smtClean="0"/>
              <a:t>multimedialne</a:t>
            </a:r>
            <a:r>
              <a:rPr lang="sk-SK" sz="2400" dirty="0" smtClean="0"/>
              <a:t> </a:t>
            </a:r>
            <a:r>
              <a:rPr lang="sk-SK" sz="2400" dirty="0"/>
              <a:t> prvky </a:t>
            </a:r>
            <a:endParaRPr lang="en-US" sz="2400" b="1" u="sng" dirty="0"/>
          </a:p>
          <a:p>
            <a:pPr>
              <a:buFont typeface="Wingdings" pitchFamily="2" charset="2"/>
              <a:buChar char="Ø"/>
            </a:pPr>
            <a:r>
              <a:rPr lang="sk-SK" sz="2400" b="1" dirty="0"/>
              <a:t>Je </a:t>
            </a:r>
            <a:r>
              <a:rPr lang="sk-SK" sz="2400" b="1" dirty="0" err="1"/>
              <a:t>úložená</a:t>
            </a:r>
            <a:r>
              <a:rPr lang="sk-SK" sz="2400" b="1" dirty="0"/>
              <a:t>  na </a:t>
            </a:r>
            <a:r>
              <a:rPr lang="sk-SK" sz="2400" b="1" dirty="0">
                <a:hlinkClick r:id="rId2" tooltip="Webový server"/>
              </a:rPr>
              <a:t>webovom serveri</a:t>
            </a:r>
            <a:r>
              <a:rPr lang="sk-SK" sz="2400" b="1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/>
              <a:t>Je prístupná prostredníctvom služby </a:t>
            </a:r>
            <a:r>
              <a:rPr lang="sk-SK" sz="2400" b="1" dirty="0" err="1">
                <a:hlinkClick r:id="rId3" tooltip="World Wide Web"/>
              </a:rPr>
              <a:t>World</a:t>
            </a:r>
            <a:r>
              <a:rPr lang="sk-SK" sz="2400" b="1" dirty="0">
                <a:hlinkClick r:id="rId3" tooltip="World Wide Web"/>
              </a:rPr>
              <a:t> </a:t>
            </a:r>
            <a:r>
              <a:rPr lang="sk-SK" sz="2400" b="1" dirty="0" err="1">
                <a:hlinkClick r:id="rId3" tooltip="World Wide Web"/>
              </a:rPr>
              <a:t>Wide</a:t>
            </a:r>
            <a:r>
              <a:rPr lang="sk-SK" sz="2400" b="1" dirty="0">
                <a:hlinkClick r:id="rId3" tooltip="World Wide Web"/>
              </a:rPr>
              <a:t> Web</a:t>
            </a:r>
            <a:r>
              <a:rPr lang="sk-SK" sz="2400" b="1" dirty="0"/>
              <a:t> v sieti </a:t>
            </a:r>
            <a:r>
              <a:rPr lang="sk-SK" sz="2400" b="1" dirty="0">
                <a:hlinkClick r:id="rId4" tooltip="Internet"/>
              </a:rPr>
              <a:t>internet</a:t>
            </a:r>
            <a:endParaRPr lang="sk-SK" sz="2400" b="1" dirty="0"/>
          </a:p>
          <a:p>
            <a:pPr>
              <a:buFont typeface="Wingdings" pitchFamily="2" charset="2"/>
              <a:buChar char="Ø"/>
            </a:pPr>
            <a:r>
              <a:rPr lang="sk-SK" sz="2400" b="1" dirty="0"/>
              <a:t>Zobrazuje sa používateľovi pomocou </a:t>
            </a:r>
            <a:r>
              <a:rPr lang="sk-SK" sz="2400" b="1" dirty="0">
                <a:hlinkClick r:id="rId5" tooltip="Webový prehliadač"/>
              </a:rPr>
              <a:t>webového prehliadača</a:t>
            </a:r>
            <a:r>
              <a:rPr lang="sk-SK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/>
              <a:t>Prenos medzi serverom a prehliadačom prebieha pomocou protokolu </a:t>
            </a:r>
            <a:r>
              <a:rPr lang="sk-SK" sz="2400" b="1" dirty="0">
                <a:hlinkClick r:id="rId6" tooltip="HTTP"/>
              </a:rPr>
              <a:t>HTTP</a:t>
            </a:r>
            <a:endParaRPr lang="en-US" sz="2400" b="1" dirty="0"/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 marL="0" indent="0">
              <a:buNone/>
            </a:pPr>
            <a:endParaRPr lang="en-US" sz="38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pojmy</a:t>
            </a:r>
            <a:endParaRPr lang="en-US" dirty="0"/>
          </a:p>
        </p:txBody>
      </p:sp>
      <p:pic>
        <p:nvPicPr>
          <p:cNvPr id="5122" name="Picture 2" descr="Výsledok vyhľadávania obrázkov pre dopyt w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47" y="390487"/>
            <a:ext cx="2627784" cy="16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write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9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span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cs-CZ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6035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Syntax:</a:t>
            </a:r>
          </a:p>
          <a:p>
            <a:pPr marL="457200" lvl="1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              &lt;</a:t>
            </a:r>
            <a:r>
              <a:rPr lang="sk-SK" dirty="0" err="1" smtClean="0">
                <a:solidFill>
                  <a:srgbClr val="FF0000"/>
                </a:solidFill>
              </a:rPr>
              <a:t>span</a:t>
            </a:r>
            <a:r>
              <a:rPr lang="sk-SK" dirty="0" smtClean="0">
                <a:solidFill>
                  <a:srgbClr val="FF0000"/>
                </a:solidFill>
              </a:rPr>
              <a:t>&gt;..............&lt;/</a:t>
            </a:r>
            <a:r>
              <a:rPr lang="sk-SK" dirty="0" err="1" smtClean="0">
                <a:solidFill>
                  <a:srgbClr val="FF0000"/>
                </a:solidFill>
              </a:rPr>
              <a:t>span</a:t>
            </a:r>
            <a:r>
              <a:rPr lang="sk-SK" dirty="0" smtClean="0">
                <a:solidFill>
                  <a:srgbClr val="FF0000"/>
                </a:solidFill>
              </a:rPr>
              <a:t>&gt;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Logické </a:t>
            </a:r>
            <a:r>
              <a:rPr lang="cs-CZ" dirty="0" err="1"/>
              <a:t>vymedzenie</a:t>
            </a:r>
            <a:r>
              <a:rPr lang="cs-CZ" dirty="0"/>
              <a:t> časti textu, </a:t>
            </a:r>
            <a:r>
              <a:rPr lang="cs-CZ" dirty="0" err="1"/>
              <a:t>ktorá</a:t>
            </a:r>
            <a:r>
              <a:rPr lang="cs-CZ" dirty="0"/>
              <a:t> bude formátovaná </a:t>
            </a:r>
            <a:r>
              <a:rPr lang="cs-CZ" dirty="0" err="1"/>
              <a:t>inak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dirty="0" err="1"/>
              <a:t>príbuzným</a:t>
            </a:r>
            <a:r>
              <a:rPr lang="cs-CZ" dirty="0"/>
              <a:t> s </a:t>
            </a:r>
            <a:r>
              <a:rPr lang="cs-CZ" dirty="0" err="1"/>
              <a:t>tagom</a:t>
            </a:r>
            <a:r>
              <a:rPr lang="cs-CZ" dirty="0"/>
              <a:t> &lt;div&gt; s tým </a:t>
            </a:r>
            <a:r>
              <a:rPr lang="cs-CZ" dirty="0" err="1"/>
              <a:t>rozdielom</a:t>
            </a:r>
            <a:r>
              <a:rPr lang="cs-CZ" dirty="0"/>
              <a:t>, že &lt;</a:t>
            </a:r>
            <a:r>
              <a:rPr lang="cs-CZ" dirty="0" err="1"/>
              <a:t>span</a:t>
            </a:r>
            <a:r>
              <a:rPr lang="cs-CZ" dirty="0"/>
              <a:t>&gt; je in-line, takže nezalamuje </a:t>
            </a:r>
            <a:r>
              <a:rPr lang="cs-CZ" dirty="0" err="1"/>
              <a:t>pred</a:t>
            </a:r>
            <a:r>
              <a:rPr lang="cs-CZ" dirty="0"/>
              <a:t> a po sebe </a:t>
            </a:r>
            <a:r>
              <a:rPr lang="cs-CZ" dirty="0" err="1"/>
              <a:t>riadkok</a:t>
            </a:r>
            <a:r>
              <a:rPr lang="cs-CZ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u="sng" dirty="0"/>
              <a:t>SPAN je párový </a:t>
            </a:r>
            <a:r>
              <a:rPr lang="cs-CZ" u="sng" dirty="0" err="1"/>
              <a:t>tag</a:t>
            </a:r>
            <a:r>
              <a:rPr lang="cs-CZ" u="sng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cs-CZ" u="sng" dirty="0" err="1" smtClean="0"/>
              <a:t>Umiestňuje</a:t>
            </a:r>
            <a:r>
              <a:rPr lang="cs-CZ" u="sng" dirty="0" smtClean="0"/>
              <a:t> </a:t>
            </a:r>
            <a:r>
              <a:rPr lang="cs-CZ" u="sng" dirty="0" err="1" smtClean="0"/>
              <a:t>sa</a:t>
            </a:r>
            <a:r>
              <a:rPr lang="cs-CZ" u="sng" dirty="0" smtClean="0"/>
              <a:t> do blokových </a:t>
            </a:r>
            <a:r>
              <a:rPr lang="cs-CZ" u="sng" dirty="0" err="1" smtClean="0"/>
              <a:t>prvkov</a:t>
            </a:r>
            <a:r>
              <a:rPr lang="cs-CZ" u="sng" dirty="0" smtClean="0"/>
              <a:t> na </a:t>
            </a:r>
            <a:r>
              <a:rPr lang="cs-CZ" u="sng" dirty="0" err="1" smtClean="0"/>
              <a:t>zmenu</a:t>
            </a:r>
            <a:r>
              <a:rPr lang="cs-CZ" u="sng" dirty="0" smtClean="0"/>
              <a:t> </a:t>
            </a:r>
            <a:r>
              <a:rPr lang="cs-CZ" u="sng" dirty="0" err="1" smtClean="0"/>
              <a:t>formátovania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Priklad</a:t>
            </a:r>
            <a:r>
              <a:rPr lang="sk-SK" dirty="0" smtClean="0"/>
              <a:t> na využitie </a:t>
            </a:r>
            <a:r>
              <a:rPr lang="sk-SK" dirty="0" err="1" smtClean="0"/>
              <a:t>span-u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8712968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7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Nové blokové </a:t>
            </a:r>
            <a:r>
              <a:rPr lang="sk-SK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prvky  HTML5-štruktúrálne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err="1"/>
              <a:t>header</a:t>
            </a:r>
            <a:r>
              <a:rPr lang="sk-SK" dirty="0"/>
              <a:t> - </a:t>
            </a:r>
            <a:r>
              <a:rPr lang="sk-SK" dirty="0" smtClean="0"/>
              <a:t>záhlavie</a:t>
            </a:r>
            <a:r>
              <a:rPr lang="sk-SK" b="1" dirty="0" smtClean="0"/>
              <a:t>&lt;</a:t>
            </a:r>
            <a:r>
              <a:rPr lang="sk-SK" b="1" dirty="0" err="1" smtClean="0"/>
              <a:t>header</a:t>
            </a:r>
            <a:r>
              <a:rPr lang="sk-SK" b="1" dirty="0" smtClean="0"/>
              <a:t>&gt;..... </a:t>
            </a:r>
            <a:r>
              <a:rPr lang="sk-SK" b="1" dirty="0"/>
              <a:t> &lt;/</a:t>
            </a:r>
            <a:r>
              <a:rPr lang="sk-SK" b="1" dirty="0" err="1"/>
              <a:t>header</a:t>
            </a:r>
            <a:r>
              <a:rPr lang="sk-SK" b="1" dirty="0"/>
              <a:t>&gt;</a:t>
            </a:r>
            <a:endParaRPr lang="en-US" dirty="0"/>
          </a:p>
          <a:p>
            <a:pPr lvl="0"/>
            <a:r>
              <a:rPr lang="sk-SK" dirty="0" err="1"/>
              <a:t>nav</a:t>
            </a:r>
            <a:r>
              <a:rPr lang="sk-SK" dirty="0"/>
              <a:t> - menu</a:t>
            </a:r>
            <a:r>
              <a:rPr lang="sk-SK" b="1" dirty="0"/>
              <a:t>&lt;</a:t>
            </a:r>
            <a:r>
              <a:rPr lang="sk-SK" b="1" dirty="0" err="1"/>
              <a:t>nav</a:t>
            </a:r>
            <a:r>
              <a:rPr lang="sk-SK" b="1" dirty="0"/>
              <a:t>&gt; </a:t>
            </a:r>
            <a:r>
              <a:rPr lang="sk-SK" b="1" dirty="0" smtClean="0"/>
              <a:t>.........</a:t>
            </a:r>
            <a:r>
              <a:rPr lang="sk-SK" b="1" dirty="0"/>
              <a:t>    &lt;/</a:t>
            </a:r>
            <a:r>
              <a:rPr lang="sk-SK" b="1" dirty="0" err="1"/>
              <a:t>nav</a:t>
            </a:r>
            <a:r>
              <a:rPr lang="sk-SK" b="1" dirty="0"/>
              <a:t>&gt;</a:t>
            </a:r>
            <a:endParaRPr lang="en-US" dirty="0"/>
          </a:p>
          <a:p>
            <a:pPr lvl="0"/>
            <a:r>
              <a:rPr lang="sk-SK" dirty="0" err="1"/>
              <a:t>article</a:t>
            </a:r>
            <a:r>
              <a:rPr lang="sk-SK" dirty="0"/>
              <a:t> - </a:t>
            </a:r>
            <a:r>
              <a:rPr lang="sk-SK" dirty="0" smtClean="0"/>
              <a:t>článok</a:t>
            </a:r>
            <a:r>
              <a:rPr lang="sk-SK" b="1" dirty="0" smtClean="0"/>
              <a:t>&lt;</a:t>
            </a:r>
            <a:r>
              <a:rPr lang="sk-SK" b="1" dirty="0" err="1" smtClean="0"/>
              <a:t>article</a:t>
            </a:r>
            <a:r>
              <a:rPr lang="sk-SK" b="1" dirty="0"/>
              <a:t>&gt; </a:t>
            </a:r>
            <a:r>
              <a:rPr lang="sk-SK" b="1" dirty="0" smtClean="0"/>
              <a:t>......&lt;/</a:t>
            </a:r>
            <a:r>
              <a:rPr lang="sk-SK" b="1" dirty="0" err="1"/>
              <a:t>article</a:t>
            </a:r>
            <a:r>
              <a:rPr lang="sk-SK" b="1" dirty="0"/>
              <a:t>&gt;</a:t>
            </a:r>
            <a:endParaRPr lang="en-US" dirty="0"/>
          </a:p>
          <a:p>
            <a:pPr lvl="0"/>
            <a:r>
              <a:rPr lang="sk-SK" dirty="0" err="1"/>
              <a:t>section</a:t>
            </a:r>
            <a:r>
              <a:rPr lang="sk-SK" dirty="0"/>
              <a:t> – </a:t>
            </a:r>
            <a:r>
              <a:rPr lang="sk-SK" dirty="0" smtClean="0"/>
              <a:t>oddiel  </a:t>
            </a:r>
            <a:r>
              <a:rPr lang="sk-SK" dirty="0"/>
              <a:t>v článku</a:t>
            </a:r>
            <a:r>
              <a:rPr lang="sk-SK" b="1" dirty="0"/>
              <a:t>&lt;</a:t>
            </a:r>
            <a:r>
              <a:rPr lang="sk-SK" b="1" dirty="0" err="1"/>
              <a:t>section</a:t>
            </a:r>
            <a:r>
              <a:rPr lang="sk-SK" b="1" dirty="0"/>
              <a:t>&gt; &lt;/</a:t>
            </a:r>
            <a:r>
              <a:rPr lang="sk-SK" b="1" dirty="0" err="1"/>
              <a:t>section</a:t>
            </a:r>
            <a:r>
              <a:rPr lang="sk-SK" b="1" dirty="0"/>
              <a:t>&gt;</a:t>
            </a:r>
            <a:endParaRPr lang="en-US" dirty="0"/>
          </a:p>
          <a:p>
            <a:pPr lvl="0"/>
            <a:r>
              <a:rPr lang="sk-SK" dirty="0" err="1" smtClean="0"/>
              <a:t>aside</a:t>
            </a:r>
            <a:r>
              <a:rPr lang="sk-SK" dirty="0" smtClean="0"/>
              <a:t> </a:t>
            </a:r>
            <a:r>
              <a:rPr lang="sk-SK" dirty="0"/>
              <a:t>- </a:t>
            </a:r>
            <a:r>
              <a:rPr lang="sk-SK" dirty="0" smtClean="0"/>
              <a:t>bočný </a:t>
            </a:r>
            <a:r>
              <a:rPr lang="sk-SK" dirty="0"/>
              <a:t>panel</a:t>
            </a:r>
            <a:r>
              <a:rPr lang="sk-SK" b="1" dirty="0"/>
              <a:t>&lt;</a:t>
            </a:r>
            <a:r>
              <a:rPr lang="sk-SK" b="1" dirty="0" err="1"/>
              <a:t>asside</a:t>
            </a:r>
            <a:r>
              <a:rPr lang="sk-SK" b="1" dirty="0"/>
              <a:t>&gt;  &lt;/</a:t>
            </a:r>
            <a:r>
              <a:rPr lang="sk-SK" b="1" dirty="0" err="1"/>
              <a:t>asside</a:t>
            </a:r>
            <a:r>
              <a:rPr lang="sk-SK" b="1" dirty="0"/>
              <a:t>&gt;</a:t>
            </a:r>
            <a:endParaRPr lang="en-US" dirty="0"/>
          </a:p>
          <a:p>
            <a:pPr lvl="0"/>
            <a:r>
              <a:rPr lang="sk-SK" dirty="0" err="1"/>
              <a:t>footer</a:t>
            </a:r>
            <a:r>
              <a:rPr lang="sk-SK" dirty="0"/>
              <a:t> - </a:t>
            </a:r>
            <a:r>
              <a:rPr lang="sk-SK" dirty="0" smtClean="0"/>
              <a:t>päta</a:t>
            </a:r>
            <a:r>
              <a:rPr lang="sk-SK" b="1" dirty="0" smtClean="0"/>
              <a:t>&lt;</a:t>
            </a:r>
            <a:r>
              <a:rPr lang="sk-SK" b="1" dirty="0" err="1" smtClean="0"/>
              <a:t>footer</a:t>
            </a:r>
            <a:r>
              <a:rPr lang="sk-SK" b="1" dirty="0"/>
              <a:t>&gt;  &lt;/</a:t>
            </a:r>
            <a:r>
              <a:rPr lang="sk-SK" b="1" dirty="0" err="1"/>
              <a:t>footer</a:t>
            </a:r>
            <a:r>
              <a:rPr lang="sk-SK" b="1" dirty="0" smtClean="0"/>
              <a:t>&gt;</a:t>
            </a:r>
          </a:p>
          <a:p>
            <a:pPr lvl="0"/>
            <a:r>
              <a:rPr lang="sk-SK" b="1" dirty="0" smtClean="0"/>
              <a:t>Všeobecný oddiel &lt;div&gt;...&lt;/div&gt;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predchádzajúcich prvkov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16823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7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3600" dirty="0" smtClean="0">
                <a:hlinkClick r:id="rId2" action="ppaction://hlinkfile"/>
              </a:rPr>
              <a:t>Formátovanie stránky </a:t>
            </a:r>
            <a:r>
              <a:rPr lang="sk-SK" sz="3600" dirty="0" err="1" smtClean="0">
                <a:hlinkClick r:id="rId2" action="ppaction://hlinkfile"/>
              </a:rPr>
              <a:t>html</a:t>
            </a:r>
            <a:r>
              <a:rPr lang="sk-SK" sz="3600" dirty="0" err="1" smtClean="0"/>
              <a:t>-prvácke</a:t>
            </a:r>
            <a:r>
              <a:rPr lang="sk-SK" sz="3600" dirty="0" smtClean="0"/>
              <a:t> zadanie</a:t>
            </a:r>
            <a:br>
              <a:rPr lang="sk-SK" sz="3600" dirty="0" smtClean="0"/>
            </a:br>
            <a:endParaRPr lang="en-US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55576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dirty="0" err="1" smtClean="0">
                <a:hlinkClick r:id="rId3"/>
              </a:rPr>
              <a:t>Formatovanie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textu-jakpsatnaweb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785057" y="3861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dirty="0" err="1" smtClean="0">
                <a:hlinkClick r:id="rId4"/>
              </a:rPr>
              <a:t>Formatovanie</a:t>
            </a:r>
            <a:r>
              <a:rPr lang="sk-SK" dirty="0" smtClean="0">
                <a:hlinkClick r:id="rId4"/>
              </a:rPr>
              <a:t> textu-w3school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Cvičenie na formátovanie textu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70000" lnSpcReduction="20000"/>
          </a:bodyPr>
          <a:lstStyle/>
          <a:p>
            <a:pPr algn="ctr"/>
            <a:endParaRPr lang="sk-SK" dirty="0" smtClean="0"/>
          </a:p>
          <a:p>
            <a:pPr marL="0" indent="0" algn="ctr">
              <a:buNone/>
            </a:pPr>
            <a:r>
              <a:rPr lang="sk-SK" dirty="0" smtClean="0">
                <a:hlinkClick r:id="rId2" action="ppaction://hlinkfile"/>
              </a:rPr>
              <a:t>SEM KLIKNI1</a:t>
            </a:r>
            <a:r>
              <a:rPr lang="sk-SK" dirty="0" smtClean="0"/>
              <a:t>-Jablko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11560" y="270892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 smtClean="0"/>
          </a:p>
          <a:p>
            <a:pPr marL="0" indent="0" algn="ctr">
              <a:buFont typeface="Arial" pitchFamily="34" charset="0"/>
              <a:buNone/>
            </a:pPr>
            <a:r>
              <a:rPr lang="sk-SK" dirty="0" smtClean="0">
                <a:hlinkClick r:id="rId3" action="ppaction://hlinkfile"/>
              </a:rPr>
              <a:t>SEM KLIKNI2</a:t>
            </a:r>
            <a:r>
              <a:rPr lang="sk-SK" dirty="0" smtClean="0"/>
              <a:t>-ipsum </a:t>
            </a:r>
            <a:r>
              <a:rPr lang="sk-SK" dirty="0" err="1" smtClean="0"/>
              <a:t>lorem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410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Zadanie </a:t>
            </a:r>
            <a:r>
              <a:rPr lang="cs-CZ" i="1" dirty="0" err="1"/>
              <a:t>pre</a:t>
            </a:r>
            <a:r>
              <a:rPr lang="cs-CZ" i="1" dirty="0"/>
              <a:t> </a:t>
            </a:r>
            <a:r>
              <a:rPr lang="cs-CZ" i="1" dirty="0" err="1"/>
              <a:t>samostatnú</a:t>
            </a:r>
            <a:r>
              <a:rPr lang="cs-CZ" i="1" dirty="0"/>
              <a:t> </a:t>
            </a:r>
            <a:r>
              <a:rPr lang="cs-CZ" i="1" dirty="0" err="1"/>
              <a:t>prácu</a:t>
            </a:r>
            <a:r>
              <a:rPr lang="cs-CZ" i="1" dirty="0"/>
              <a:t>: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0506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sk-SK" b="1" dirty="0"/>
              <a:t>Meno </a:t>
            </a:r>
            <a:r>
              <a:rPr lang="sk-SK" b="1" dirty="0" err="1" smtClean="0"/>
              <a:t>súboru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:formatovanie.html</a:t>
            </a:r>
            <a:endParaRPr lang="sk-SK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k-SK" b="1" dirty="0" err="1" smtClean="0"/>
              <a:t>Priečinok:c</a:t>
            </a:r>
            <a:r>
              <a:rPr lang="sk-SK" b="1" dirty="0" smtClean="0"/>
              <a:t>:</a:t>
            </a:r>
            <a:r>
              <a:rPr lang="en-GB" b="1" dirty="0" smtClean="0"/>
              <a:t>\I.E\</a:t>
            </a:r>
            <a:r>
              <a:rPr lang="en-GB" b="1" dirty="0" err="1" smtClean="0"/>
              <a:t>epu</a:t>
            </a:r>
            <a:r>
              <a:rPr lang="en-GB" b="1" dirty="0" smtClean="0"/>
              <a:t>\</a:t>
            </a:r>
            <a:r>
              <a:rPr lang="en-GB" b="1" dirty="0" err="1" smtClean="0"/>
              <a:t>paholova</a:t>
            </a:r>
            <a:endParaRPr lang="en-US" b="1" dirty="0"/>
          </a:p>
          <a:p>
            <a:pPr lvl="0">
              <a:buFont typeface="Wingdings" pitchFamily="2" charset="2"/>
              <a:buChar char="ü"/>
            </a:pPr>
            <a:r>
              <a:rPr lang="cs-CZ" dirty="0" err="1"/>
              <a:t>Napíšte</a:t>
            </a:r>
            <a:r>
              <a:rPr lang="cs-CZ" dirty="0"/>
              <a:t> </a:t>
            </a:r>
            <a:r>
              <a:rPr lang="cs-CZ" dirty="0" err="1"/>
              <a:t>svoj</a:t>
            </a:r>
            <a:r>
              <a:rPr lang="cs-CZ" dirty="0"/>
              <a:t> životopis aspoň na 100 </a:t>
            </a:r>
            <a:r>
              <a:rPr lang="cs-CZ" dirty="0" smtClean="0"/>
              <a:t>slov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 err="1" smtClean="0"/>
              <a:t>Rozdeľte</a:t>
            </a:r>
            <a:r>
              <a:rPr lang="cs-CZ" dirty="0" smtClean="0"/>
              <a:t> </a:t>
            </a:r>
            <a:r>
              <a:rPr lang="cs-CZ" dirty="0"/>
              <a:t>ho aspoň do troch kapitol, každá kapitola bude mať </a:t>
            </a:r>
            <a:r>
              <a:rPr lang="cs-CZ" dirty="0" err="1"/>
              <a:t>vlastný</a:t>
            </a:r>
            <a:r>
              <a:rPr lang="cs-CZ" dirty="0"/>
              <a:t> nadpis (hlavičku) </a:t>
            </a:r>
            <a:r>
              <a:rPr lang="cs-CZ" dirty="0" err="1"/>
              <a:t>prvej</a:t>
            </a:r>
            <a:r>
              <a:rPr lang="cs-CZ" dirty="0"/>
              <a:t> </a:t>
            </a:r>
            <a:r>
              <a:rPr lang="cs-CZ" dirty="0" err="1"/>
              <a:t>úrovne</a:t>
            </a:r>
            <a:r>
              <a:rPr lang="cs-CZ" dirty="0"/>
              <a:t> (</a:t>
            </a:r>
            <a:r>
              <a:rPr lang="cs-CZ" dirty="0" err="1"/>
              <a:t>napríklad</a:t>
            </a:r>
            <a:r>
              <a:rPr lang="cs-CZ" dirty="0"/>
              <a:t>: </a:t>
            </a:r>
            <a:r>
              <a:rPr lang="cs-CZ" dirty="0" err="1"/>
              <a:t>Detstvo</a:t>
            </a:r>
            <a:r>
              <a:rPr lang="cs-CZ" dirty="0"/>
              <a:t>, Základná škola, </a:t>
            </a:r>
            <a:r>
              <a:rPr lang="cs-CZ" dirty="0" err="1"/>
              <a:t>Stredná</a:t>
            </a:r>
            <a:r>
              <a:rPr lang="cs-CZ" dirty="0"/>
              <a:t> škola) (aspoň 3x)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/>
              <a:t>Text </a:t>
            </a:r>
            <a:r>
              <a:rPr lang="cs-CZ" dirty="0" err="1"/>
              <a:t>rozumne</a:t>
            </a:r>
            <a:r>
              <a:rPr lang="cs-CZ" dirty="0"/>
              <a:t> </a:t>
            </a:r>
            <a:r>
              <a:rPr lang="cs-CZ" dirty="0" err="1"/>
              <a:t>trieďte</a:t>
            </a:r>
            <a:r>
              <a:rPr lang="cs-CZ" dirty="0"/>
              <a:t> do </a:t>
            </a:r>
            <a:r>
              <a:rPr lang="cs-CZ" dirty="0" err="1"/>
              <a:t>odstavcov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 err="1"/>
              <a:t>Všetky</a:t>
            </a:r>
            <a:r>
              <a:rPr lang="cs-CZ" dirty="0"/>
              <a:t> </a:t>
            </a:r>
            <a:r>
              <a:rPr lang="cs-CZ" dirty="0" err="1"/>
              <a:t>mena</a:t>
            </a:r>
            <a:r>
              <a:rPr lang="cs-CZ" dirty="0"/>
              <a:t> </a:t>
            </a:r>
            <a:r>
              <a:rPr lang="cs-CZ" dirty="0" err="1"/>
              <a:t>osôb</a:t>
            </a:r>
            <a:r>
              <a:rPr lang="cs-CZ" dirty="0"/>
              <a:t> </a:t>
            </a:r>
            <a:r>
              <a:rPr lang="cs-CZ" dirty="0" err="1"/>
              <a:t>napíšte</a:t>
            </a:r>
            <a:r>
              <a:rPr lang="cs-CZ" dirty="0"/>
              <a:t> tučným </a:t>
            </a:r>
            <a:r>
              <a:rPr lang="cs-CZ" dirty="0" err="1"/>
              <a:t>písmom</a:t>
            </a:r>
            <a:r>
              <a:rPr lang="cs-CZ" dirty="0"/>
              <a:t> (aspoň 10x)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/>
              <a:t>Názvy </a:t>
            </a:r>
            <a:r>
              <a:rPr lang="cs-CZ" dirty="0" err="1"/>
              <a:t>miest</a:t>
            </a:r>
            <a:r>
              <a:rPr lang="cs-CZ" dirty="0"/>
              <a:t>, obcí, </a:t>
            </a:r>
            <a:r>
              <a:rPr lang="cs-CZ" dirty="0" err="1"/>
              <a:t>riek</a:t>
            </a:r>
            <a:r>
              <a:rPr lang="cs-CZ" dirty="0"/>
              <a:t>, </a:t>
            </a:r>
            <a:r>
              <a:rPr lang="cs-CZ" dirty="0" err="1"/>
              <a:t>alebo</a:t>
            </a:r>
            <a:r>
              <a:rPr lang="cs-CZ" dirty="0"/>
              <a:t> </a:t>
            </a:r>
            <a:r>
              <a:rPr lang="cs-CZ" dirty="0" err="1"/>
              <a:t>iných</a:t>
            </a:r>
            <a:r>
              <a:rPr lang="cs-CZ" dirty="0"/>
              <a:t> neživých </a:t>
            </a:r>
            <a:r>
              <a:rPr lang="cs-CZ" dirty="0" err="1"/>
              <a:t>predmetov</a:t>
            </a:r>
            <a:r>
              <a:rPr lang="cs-CZ" dirty="0"/>
              <a:t> </a:t>
            </a:r>
            <a:r>
              <a:rPr lang="cs-CZ" dirty="0" err="1"/>
              <a:t>podčiarknite</a:t>
            </a:r>
            <a:r>
              <a:rPr lang="cs-CZ" dirty="0"/>
              <a:t> (aspoň 5x)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/>
              <a:t>Čísla </a:t>
            </a:r>
            <a:r>
              <a:rPr lang="cs-CZ" dirty="0" err="1"/>
              <a:t>napíšte</a:t>
            </a:r>
            <a:r>
              <a:rPr lang="cs-CZ" dirty="0"/>
              <a:t> kurzívou (aspoň 5x)</a:t>
            </a:r>
            <a:endParaRPr lang="en-US" dirty="0"/>
          </a:p>
          <a:p>
            <a:pPr lvl="0">
              <a:buFont typeface="Wingdings" pitchFamily="2" charset="2"/>
              <a:buChar char="ü"/>
            </a:pPr>
            <a:r>
              <a:rPr lang="cs-CZ" dirty="0"/>
              <a:t>Svoje </a:t>
            </a:r>
            <a:r>
              <a:rPr lang="cs-CZ" dirty="0" err="1"/>
              <a:t>meno</a:t>
            </a:r>
            <a:r>
              <a:rPr lang="cs-CZ" dirty="0"/>
              <a:t> </a:t>
            </a:r>
            <a:r>
              <a:rPr lang="cs-CZ" dirty="0" err="1"/>
              <a:t>píšte</a:t>
            </a:r>
            <a:r>
              <a:rPr lang="cs-CZ" dirty="0"/>
              <a:t> kurzívou i tučným </a:t>
            </a:r>
            <a:r>
              <a:rPr lang="cs-CZ" dirty="0" err="1"/>
              <a:t>písmom</a:t>
            </a:r>
            <a:r>
              <a:rPr lang="cs-CZ" dirty="0"/>
              <a:t> zároveň (aspoň 2x)</a:t>
            </a:r>
            <a:endParaRPr lang="en-US" dirty="0"/>
          </a:p>
          <a:p>
            <a:r>
              <a:rPr lang="sk-SK" dirty="0" smtClean="0"/>
              <a:t>Súbor </a:t>
            </a:r>
            <a:r>
              <a:rPr lang="sk-SK" dirty="0" err="1" smtClean="0"/>
              <a:t>poslat</a:t>
            </a:r>
            <a:r>
              <a:rPr lang="sk-SK" dirty="0" smtClean="0"/>
              <a:t> emailom s </a:t>
            </a:r>
            <a:r>
              <a:rPr lang="sk-SK" dirty="0" err="1" smtClean="0"/>
              <a:t>predmetom:formatovanie</a:t>
            </a:r>
            <a:r>
              <a:rPr lang="sk-SK" dirty="0" smtClean="0"/>
              <a:t>  </a:t>
            </a:r>
            <a:r>
              <a:rPr lang="sk-SK" dirty="0" err="1" smtClean="0"/>
              <a:t>Paholová</a:t>
            </a:r>
            <a:endParaRPr lang="sk-SK" dirty="0" smtClean="0"/>
          </a:p>
          <a:p>
            <a:r>
              <a:rPr lang="sk-SK" dirty="0" smtClean="0"/>
              <a:t>Poslať na </a:t>
            </a:r>
            <a:r>
              <a:rPr lang="sk-SK" dirty="0" err="1" smtClean="0"/>
              <a:t>adresu: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gdm@post.sk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ODKAZY-(anchor)&lt;a&gt;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sk-SK" dirty="0" smtClean="0">
                <a:hlinkClick r:id="rId2" action="ppaction://hlinkfile"/>
              </a:rPr>
              <a:t>Zadanie pre prvý ročník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683568" y="220486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hlinkClick r:id="rId3" action="ppaction://hlinkfile"/>
              </a:rPr>
              <a:t>Vytvorenie</a:t>
            </a:r>
            <a:r>
              <a:rPr lang="cs-CZ" dirty="0">
                <a:hlinkClick r:id="rId3" action="ppaction://hlinkfile"/>
              </a:rPr>
              <a:t> </a:t>
            </a:r>
            <a:r>
              <a:rPr lang="cs-CZ" dirty="0" smtClean="0">
                <a:hlinkClick r:id="rId3" action="ppaction://hlinkfile"/>
              </a:rPr>
              <a:t>kotvy str.49  TUTORIALU HTML5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" y="2780928"/>
            <a:ext cx="8388424" cy="3591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ODKAZY</a:t>
            </a:r>
            <a:r>
              <a:rPr lang="en-GB" dirty="0" smtClean="0"/>
              <a:t> </a:t>
            </a:r>
            <a:r>
              <a:rPr lang="sk-SK" dirty="0" smtClean="0"/>
              <a:t>–časť </a:t>
            </a:r>
            <a:r>
              <a:rPr lang="sk-SK" dirty="0" err="1" smtClean="0"/>
              <a:t>prikladu</a:t>
            </a:r>
            <a:r>
              <a:rPr lang="sk-SK" dirty="0" smtClean="0"/>
              <a:t> na kotvu v tom istom súbore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539552" y="62373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Zvyšok je </a:t>
            </a:r>
            <a:r>
              <a:rPr lang="sk-SK" dirty="0" err="1" smtClean="0"/>
              <a:t>manualy</a:t>
            </a:r>
            <a:r>
              <a:rPr lang="sk-SK" dirty="0" smtClean="0"/>
              <a:t> HTML str.45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8" y="1700808"/>
            <a:ext cx="8935368" cy="43822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20472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59492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hlinkClick r:id="rId3" action="ppaction://hlinkfile"/>
              </a:rPr>
              <a:t>Odkaz na súbor </a:t>
            </a:r>
            <a:r>
              <a:rPr lang="sk-SK" dirty="0" err="1" smtClean="0">
                <a:hlinkClick r:id="rId3" action="ppaction://hlinkfile"/>
              </a:rPr>
              <a:t>kotva.html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229600" cy="481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kern="120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Statická webová stránka</a:t>
            </a:r>
            <a:endParaRPr lang="sk-SK" sz="4000" b="1" noProof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980728"/>
            <a:ext cx="4464496" cy="29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414908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k-SK" sz="2400" dirty="0" smtClean="0"/>
              <a:t>Je  to dokument ,ktorý sa dá iba čítať.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400" dirty="0"/>
              <a:t>HTML stránky </a:t>
            </a:r>
            <a:r>
              <a:rPr lang="sk-SK" sz="2400" dirty="0" smtClean="0"/>
              <a:t>sú  uložené </a:t>
            </a:r>
            <a:r>
              <a:rPr lang="sk-SK" sz="2400" dirty="0"/>
              <a:t>na </a:t>
            </a:r>
            <a:r>
              <a:rPr lang="sk-SK" sz="2400" dirty="0" smtClean="0"/>
              <a:t>servery.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400" dirty="0" smtClean="0"/>
              <a:t>Ak  </a:t>
            </a:r>
            <a:r>
              <a:rPr lang="sk-SK" sz="2400" dirty="0"/>
              <a:t>klient (</a:t>
            </a:r>
            <a:r>
              <a:rPr lang="sk-SK" sz="2400" dirty="0" err="1" smtClean="0"/>
              <a:t>uživateľ</a:t>
            </a:r>
            <a:r>
              <a:rPr lang="sk-SK" sz="2400" dirty="0" smtClean="0"/>
              <a:t> </a:t>
            </a:r>
            <a:r>
              <a:rPr lang="sk-SK" sz="2400" dirty="0"/>
              <a:t>s webovým </a:t>
            </a:r>
            <a:r>
              <a:rPr lang="sk-SK" sz="2400" dirty="0" smtClean="0"/>
              <a:t>prehliadačom) </a:t>
            </a:r>
            <a:r>
              <a:rPr lang="sk-SK" sz="2400" dirty="0"/>
              <a:t>pošle </a:t>
            </a:r>
            <a:r>
              <a:rPr lang="sk-SK" sz="2400" dirty="0" smtClean="0"/>
              <a:t>požiadavku  </a:t>
            </a:r>
            <a:r>
              <a:rPr lang="sk-SK" sz="2400" dirty="0"/>
              <a:t>na server, server mu </a:t>
            </a:r>
            <a:r>
              <a:rPr lang="sk-SK" sz="2400" dirty="0" smtClean="0"/>
              <a:t>jednoducho </a:t>
            </a:r>
            <a:r>
              <a:rPr lang="sk-SK" sz="2400" dirty="0" err="1"/>
              <a:t>vrátí</a:t>
            </a:r>
            <a:r>
              <a:rPr lang="sk-SK" sz="2400" dirty="0"/>
              <a:t> </a:t>
            </a:r>
            <a:r>
              <a:rPr lang="sk-SK" sz="2400" dirty="0" smtClean="0"/>
              <a:t>presne </a:t>
            </a:r>
            <a:r>
              <a:rPr lang="sk-SK" sz="2400" dirty="0"/>
              <a:t>tu stránku, </a:t>
            </a:r>
            <a:r>
              <a:rPr lang="sk-SK" sz="2400" dirty="0" smtClean="0"/>
              <a:t>ktorú má uloženú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k-SK" sz="2400" dirty="0" smtClean="0"/>
              <a:t>Táto architektúra sa nazýva </a:t>
            </a:r>
            <a:r>
              <a:rPr lang="sk-SK" sz="2400" dirty="0" err="1"/>
              <a:t>klient-server</a:t>
            </a:r>
            <a:r>
              <a:rPr lang="sk-SK" sz="2400" dirty="0" smtClean="0"/>
              <a:t>.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04448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Príklad na </a:t>
            </a:r>
            <a:r>
              <a:rPr lang="sk-SK" dirty="0" err="1" smtClean="0"/>
              <a:t>odkazy-menu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index.html</a:t>
            </a:r>
            <a:endParaRPr lang="sk-S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445"/>
            <a:ext cx="8676456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Súbory a priečinky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64896" cy="343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69160"/>
            <a:ext cx="6858000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Príklad na </a:t>
            </a:r>
            <a:r>
              <a:rPr lang="sk-SK" dirty="0" err="1" smtClean="0"/>
              <a:t>odkazy-menu</a:t>
            </a:r>
            <a:r>
              <a:rPr lang="sk-SK" dirty="0" smtClean="0"/>
              <a:t>- 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index.htm</a:t>
            </a:r>
            <a:r>
              <a:rPr lang="sk-SK" dirty="0" err="1" smtClean="0"/>
              <a:t>l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8" y="1556792"/>
            <a:ext cx="80581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Príklad na </a:t>
            </a:r>
            <a:r>
              <a:rPr lang="sk-SK" dirty="0" err="1" smtClean="0"/>
              <a:t>odkazy-</a:t>
            </a:r>
            <a:r>
              <a:rPr lang="sk-SK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detstvo.html</a:t>
            </a:r>
            <a:endParaRPr lang="sk-SK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390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Príklad na </a:t>
            </a:r>
            <a:r>
              <a:rPr lang="sk-SK" dirty="0" err="1" smtClean="0"/>
              <a:t>odkazy-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zakladnaSkola.html</a:t>
            </a:r>
            <a:endParaRPr lang="sk-S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96752"/>
            <a:ext cx="79533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3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Príklad na </a:t>
            </a:r>
            <a:r>
              <a:rPr lang="sk-SK" dirty="0" err="1" smtClean="0"/>
              <a:t>odkazy-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strednaSkola.html</a:t>
            </a:r>
            <a:endParaRPr lang="sk-S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340768"/>
            <a:ext cx="8258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4" cy="287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Výsledok vyhľadávania obrázkov pre dopyt googl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OBRÁZKY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dirty="0" err="1"/>
              <a:t>Obrázok</a:t>
            </a:r>
            <a:r>
              <a:rPr lang="cs-CZ" dirty="0"/>
              <a:t> (angl. image). </a:t>
            </a:r>
            <a:r>
              <a:rPr lang="cs-CZ" dirty="0" smtClean="0"/>
              <a:t>&lt;</a:t>
            </a:r>
            <a:r>
              <a:rPr lang="cs-CZ" dirty="0" err="1" smtClean="0"/>
              <a:t>img</a:t>
            </a:r>
            <a:r>
              <a:rPr lang="cs-CZ" dirty="0" smtClean="0"/>
              <a:t>&gt;</a:t>
            </a:r>
            <a:endParaRPr lang="cs-CZ" dirty="0"/>
          </a:p>
          <a:p>
            <a:pPr marL="457200" indent="-457200"/>
            <a:r>
              <a:rPr lang="cs-CZ" dirty="0"/>
              <a:t>Nepárový </a:t>
            </a:r>
            <a:r>
              <a:rPr lang="cs-CZ" dirty="0" err="1"/>
              <a:t>tag</a:t>
            </a:r>
            <a:r>
              <a:rPr lang="cs-CZ" dirty="0"/>
              <a:t>. </a:t>
            </a:r>
            <a:r>
              <a:rPr lang="cs-CZ" dirty="0" smtClean="0"/>
              <a:t>Neobsahuje&lt;/</a:t>
            </a:r>
            <a:r>
              <a:rPr lang="cs-CZ" dirty="0" err="1" smtClean="0"/>
              <a:t>img</a:t>
            </a:r>
            <a:r>
              <a:rPr lang="cs-CZ" dirty="0" smtClean="0"/>
              <a:t>&gt; </a:t>
            </a:r>
            <a:endParaRPr lang="cs-CZ" dirty="0"/>
          </a:p>
          <a:p>
            <a:pPr marL="457200" indent="-457200"/>
            <a:r>
              <a:rPr lang="cs-CZ" dirty="0"/>
              <a:t>Do stránky </a:t>
            </a:r>
            <a:r>
              <a:rPr lang="cs-CZ" dirty="0" err="1"/>
              <a:t>sa</a:t>
            </a:r>
            <a:r>
              <a:rPr lang="cs-CZ" dirty="0"/>
              <a:t> vloží </a:t>
            </a:r>
            <a:r>
              <a:rPr lang="cs-CZ" dirty="0" err="1"/>
              <a:t>obrázok</a:t>
            </a:r>
            <a:r>
              <a:rPr lang="cs-CZ" dirty="0"/>
              <a:t> načítaný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súboru</a:t>
            </a:r>
            <a:r>
              <a:rPr lang="cs-CZ" dirty="0"/>
              <a:t>.</a:t>
            </a:r>
            <a:r>
              <a:rPr lang="cs-CZ" b="1" dirty="0"/>
              <a:t> </a:t>
            </a:r>
          </a:p>
          <a:p>
            <a:pPr marL="457200" indent="-457200"/>
            <a:r>
              <a:rPr lang="cs-CZ" b="1" dirty="0" err="1"/>
              <a:t>Riadkový</a:t>
            </a:r>
            <a:r>
              <a:rPr lang="cs-CZ" dirty="0"/>
              <a:t> - element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vykresľuje</a:t>
            </a:r>
            <a:r>
              <a:rPr lang="cs-CZ" dirty="0"/>
              <a:t> na </a:t>
            </a:r>
            <a:r>
              <a:rPr lang="cs-CZ" dirty="0" err="1"/>
              <a:t>riadku</a:t>
            </a:r>
            <a:r>
              <a:rPr lang="cs-CZ" dirty="0"/>
              <a:t> a </a:t>
            </a:r>
            <a:r>
              <a:rPr lang="cs-CZ" dirty="0" err="1"/>
              <a:t>nasledujúci</a:t>
            </a:r>
            <a:r>
              <a:rPr lang="cs-CZ" dirty="0"/>
              <a:t>  </a:t>
            </a:r>
            <a:r>
              <a:rPr lang="cs-CZ" dirty="0" err="1"/>
              <a:t>riadkový</a:t>
            </a:r>
            <a:r>
              <a:rPr lang="cs-CZ" dirty="0"/>
              <a:t> element pokračuje na </a:t>
            </a:r>
            <a:r>
              <a:rPr lang="cs-CZ" dirty="0" err="1"/>
              <a:t>rovnakom</a:t>
            </a:r>
            <a:r>
              <a:rPr lang="cs-CZ" dirty="0"/>
              <a:t> </a:t>
            </a:r>
            <a:r>
              <a:rPr lang="cs-CZ" dirty="0" err="1"/>
              <a:t>riadku</a:t>
            </a:r>
            <a:r>
              <a:rPr lang="cs-CZ" dirty="0"/>
              <a:t>.</a:t>
            </a:r>
          </a:p>
          <a:p>
            <a:pPr marL="457200" indent="-457200"/>
            <a:r>
              <a:rPr lang="cs-CZ" dirty="0"/>
              <a:t> S </a:t>
            </a:r>
            <a:r>
              <a:rPr lang="cs-CZ" dirty="0" err="1"/>
              <a:t>riadkovým</a:t>
            </a:r>
            <a:r>
              <a:rPr lang="cs-CZ" dirty="0"/>
              <a:t> </a:t>
            </a:r>
            <a:r>
              <a:rPr lang="cs-CZ" dirty="0" err="1"/>
              <a:t>elementom</a:t>
            </a:r>
            <a:r>
              <a:rPr lang="cs-CZ" dirty="0"/>
              <a:t> pracuje CSS v rámci </a:t>
            </a:r>
            <a:r>
              <a:rPr lang="cs-CZ" dirty="0" err="1"/>
              <a:t>nadriadeného</a:t>
            </a:r>
            <a:r>
              <a:rPr lang="cs-CZ" dirty="0"/>
              <a:t> blokového elementu.</a:t>
            </a:r>
          </a:p>
          <a:p>
            <a:pPr marL="457200" indent="-457200"/>
            <a:r>
              <a:rPr lang="cs-CZ" dirty="0"/>
              <a:t> </a:t>
            </a:r>
            <a:r>
              <a:rPr lang="cs-CZ" dirty="0" err="1"/>
              <a:t>Napr</a:t>
            </a:r>
            <a:r>
              <a:rPr lang="cs-CZ" dirty="0"/>
              <a:t>.&lt;DIV &gt;</a:t>
            </a:r>
            <a:r>
              <a:rPr lang="cs-CZ" dirty="0" err="1"/>
              <a:t>alebo</a:t>
            </a:r>
            <a:r>
              <a:rPr lang="cs-CZ" dirty="0"/>
              <a:t>&lt;p&gt; </a:t>
            </a:r>
            <a:r>
              <a:rPr lang="cs-CZ" dirty="0" err="1"/>
              <a:t>vytvorí</a:t>
            </a:r>
            <a:r>
              <a:rPr lang="cs-CZ" dirty="0"/>
              <a:t> z </a:t>
            </a:r>
            <a:r>
              <a:rPr lang="cs-CZ" dirty="0" err="1"/>
              <a:t>riadkového</a:t>
            </a:r>
            <a:r>
              <a:rPr lang="cs-CZ" dirty="0"/>
              <a:t> elementu blokový element..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OBRÁZKY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2348880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 smtClean="0">
                <a:hlinkClick r:id="rId2" action="ppaction://hlinkfile"/>
              </a:rPr>
              <a:t>Material</a:t>
            </a:r>
            <a:r>
              <a:rPr lang="sk-SK" dirty="0" smtClean="0">
                <a:hlinkClick r:id="rId2" action="ppaction://hlinkfile"/>
              </a:rPr>
              <a:t> k obrázkom zo Zadanie pre prvý ročník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16419" y="0"/>
            <a:ext cx="8229600" cy="990600"/>
          </a:xfrm>
        </p:spPr>
        <p:txBody>
          <a:bodyPr>
            <a:normAutofit/>
          </a:bodyPr>
          <a:lstStyle/>
          <a:p>
            <a:r>
              <a:rPr lang="sk-SK" noProof="0" dirty="0" smtClean="0">
                <a:ln/>
                <a:gradFill flip="none">
                  <a:gsLst>
                    <a:gs pos="0">
                      <a:schemeClr val="accent6">
                        <a:tint val="70000"/>
                        <a:shade val="100000"/>
                        <a:hueMod val="100000"/>
                        <a:satMod val="195000"/>
                      </a:schemeClr>
                    </a:gs>
                    <a:gs pos="46000">
                      <a:schemeClr val="accent6">
                        <a:tint val="70000"/>
                        <a:shade val="100000"/>
                        <a:hueMod val="100000"/>
                        <a:satMod val="195000"/>
                      </a:schemeClr>
                    </a:gs>
                    <a:gs pos="100000">
                      <a:schemeClr val="accent6">
                        <a:tint val="100000"/>
                        <a:shade val="60000"/>
                        <a:hueMod val="100000"/>
                        <a:satMod val="195000"/>
                      </a:schemeClr>
                    </a:gs>
                  </a:gsLst>
                  <a:lin ang="5400000"/>
                </a:gradFill>
              </a:rPr>
              <a:t>Dynamická web stránka</a:t>
            </a:r>
            <a:endParaRPr lang="sk-SK" noProof="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9552" y="501317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69" y="1052736"/>
            <a:ext cx="4394845" cy="296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539552" y="4120624"/>
            <a:ext cx="8352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Dynamický web  pracuje nasledovne</a:t>
            </a:r>
            <a:r>
              <a:rPr lang="sk-SK" sz="2000" dirty="0" smtClean="0"/>
              <a:t>:</a:t>
            </a:r>
            <a:endParaRPr lang="en-US" sz="2000" dirty="0" smtClean="0"/>
          </a:p>
          <a:p>
            <a:pPr marL="171450" lvl="0" indent="-171450">
              <a:buFont typeface="Wingdings" pitchFamily="2" charset="2"/>
              <a:buChar char="ü"/>
            </a:pPr>
            <a:r>
              <a:rPr lang="sk-SK" sz="2000" dirty="0" err="1" smtClean="0"/>
              <a:t>Uživateľ</a:t>
            </a:r>
            <a:r>
              <a:rPr lang="sk-SK" sz="2000" dirty="0" smtClean="0"/>
              <a:t> </a:t>
            </a:r>
            <a:r>
              <a:rPr lang="sk-SK" sz="2000" dirty="0"/>
              <a:t>vyťuká do </a:t>
            </a:r>
            <a:r>
              <a:rPr lang="sk-SK" sz="2000" dirty="0" smtClean="0"/>
              <a:t>prehliadača </a:t>
            </a:r>
            <a:r>
              <a:rPr lang="sk-SK" sz="2000" dirty="0"/>
              <a:t>URL adresu </a:t>
            </a:r>
            <a:r>
              <a:rPr lang="sk-SK" sz="2000" dirty="0" smtClean="0"/>
              <a:t>a tým </a:t>
            </a:r>
            <a:r>
              <a:rPr lang="sk-SK" sz="2000" dirty="0"/>
              <a:t>pošle </a:t>
            </a:r>
            <a:r>
              <a:rPr lang="sk-SK" sz="2000" dirty="0" err="1" smtClean="0"/>
              <a:t>požiadávku</a:t>
            </a:r>
            <a:r>
              <a:rPr lang="sk-SK" sz="2000" dirty="0" smtClean="0"/>
              <a:t> serveru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sk-SK" sz="2000" dirty="0"/>
              <a:t>Server zavolá PHP modul</a:t>
            </a:r>
            <a:endParaRPr lang="en-US" sz="2000" dirty="0"/>
          </a:p>
          <a:p>
            <a:pPr marL="171450" indent="-171450">
              <a:buFont typeface="Wingdings" pitchFamily="2" charset="2"/>
              <a:buChar char="ü"/>
            </a:pPr>
            <a:r>
              <a:rPr lang="sk-SK" sz="2000" dirty="0"/>
              <a:t>PHP modul </a:t>
            </a:r>
            <a:r>
              <a:rPr lang="sk-SK" sz="2000" dirty="0" smtClean="0"/>
              <a:t>zistí, čo </a:t>
            </a:r>
            <a:r>
              <a:rPr lang="sk-SK" sz="2000" dirty="0" err="1" smtClean="0"/>
              <a:t>uživateľ</a:t>
            </a:r>
            <a:r>
              <a:rPr lang="sk-SK" sz="2000" dirty="0" smtClean="0"/>
              <a:t> chce. Pripojí sa </a:t>
            </a:r>
            <a:r>
              <a:rPr lang="sk-SK" sz="2000" dirty="0"/>
              <a:t>k </a:t>
            </a:r>
            <a:r>
              <a:rPr lang="sk-SK" sz="2000" dirty="0" smtClean="0"/>
              <a:t>databáze </a:t>
            </a:r>
            <a:r>
              <a:rPr lang="sk-SK" sz="2000" dirty="0"/>
              <a:t>a </a:t>
            </a:r>
            <a:r>
              <a:rPr lang="sk-SK" sz="2000" dirty="0" smtClean="0"/>
              <a:t>načíta údaje, ktoré chce </a:t>
            </a:r>
            <a:r>
              <a:rPr lang="sk-SK" sz="2000" dirty="0"/>
              <a:t>klient. Na </a:t>
            </a:r>
            <a:r>
              <a:rPr lang="sk-SK" sz="2000" dirty="0" smtClean="0"/>
              <a:t>základe údajov z databázy vygeneruje </a:t>
            </a:r>
            <a:r>
              <a:rPr lang="sk-SK" sz="2000" dirty="0"/>
              <a:t>webovou HTML stránku</a:t>
            </a:r>
            <a:r>
              <a:rPr lang="sk-SK" sz="2000" dirty="0" smtClean="0"/>
              <a:t>.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sk-SK" sz="2000" dirty="0"/>
              <a:t>Hotová stránka je </a:t>
            </a:r>
            <a:r>
              <a:rPr lang="sk-SK" sz="2000" dirty="0" smtClean="0"/>
              <a:t>zaslaná </a:t>
            </a:r>
            <a:r>
              <a:rPr lang="sk-SK" sz="2000" dirty="0"/>
              <a:t>klientovi. </a:t>
            </a:r>
            <a:endParaRPr lang="sk-SK" sz="2000" dirty="0" smtClean="0"/>
          </a:p>
          <a:p>
            <a:pPr marL="171450" lvl="0" indent="-171450">
              <a:buFont typeface="Wingdings" pitchFamily="2" charset="2"/>
              <a:buChar char="ü"/>
            </a:pPr>
            <a:r>
              <a:rPr lang="sk-SK" sz="2000" dirty="0" smtClean="0"/>
              <a:t>Ten </a:t>
            </a:r>
            <a:r>
              <a:rPr lang="sk-SK" sz="2000" dirty="0"/>
              <a:t>vidí </a:t>
            </a:r>
            <a:r>
              <a:rPr lang="sk-SK" sz="2000" dirty="0" smtClean="0"/>
              <a:t>len statickú webovú </a:t>
            </a:r>
            <a:r>
              <a:rPr lang="sk-SK" sz="2000" dirty="0"/>
              <a:t>stránku, </a:t>
            </a:r>
            <a:r>
              <a:rPr lang="sk-SK" sz="2000" dirty="0" smtClean="0"/>
              <a:t>ktorá </a:t>
            </a:r>
            <a:r>
              <a:rPr lang="sk-SK" sz="2000" dirty="0"/>
              <a:t>však </a:t>
            </a:r>
            <a:r>
              <a:rPr lang="sk-SK" sz="2000" dirty="0" smtClean="0"/>
              <a:t>bola </a:t>
            </a:r>
            <a:r>
              <a:rPr lang="sk-SK" sz="2000" dirty="0"/>
              <a:t>dynamicky </a:t>
            </a:r>
            <a:r>
              <a:rPr lang="sk-SK" sz="2000" dirty="0" smtClean="0"/>
              <a:t>vytvorená podľa </a:t>
            </a:r>
            <a:r>
              <a:rPr lang="sk-SK" sz="2000" dirty="0"/>
              <a:t>jeho </a:t>
            </a:r>
            <a:r>
              <a:rPr lang="sk-SK" sz="2000" dirty="0" smtClean="0"/>
              <a:t>požiadaviek</a:t>
            </a:r>
            <a:r>
              <a:rPr lang="sk-SK" sz="1100" dirty="0" smtClean="0"/>
              <a:t>.</a:t>
            </a:r>
            <a:endParaRPr lang="en-US" sz="1100" dirty="0"/>
          </a:p>
          <a:p>
            <a:pPr marL="171450" indent="-171450">
              <a:buFont typeface="Wingdings" pitchFamily="2" charset="2"/>
              <a:buChar char="ü"/>
            </a:pPr>
            <a:endParaRPr lang="en-US" sz="1000" dirty="0"/>
          </a:p>
          <a:p>
            <a:pPr marL="171450" lvl="0" indent="-171450">
              <a:buFont typeface="Wingdings" pitchFamily="2" charset="2"/>
              <a:buChar char="ü"/>
            </a:pPr>
            <a:endParaRPr lang="en-US" sz="1000" dirty="0"/>
          </a:p>
          <a:p>
            <a:pPr marL="171450" indent="-171450">
              <a:buFont typeface="Wingdings" pitchFamily="2" charset="2"/>
              <a:buChar char="ü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98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OBRÁZKY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15516" y="968228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Ak uvedieme v html viac obrázkov usporiadajú sa vedľa seba:</a:t>
            </a:r>
            <a:endParaRPr lang="en-US" sz="2800" dirty="0"/>
          </a:p>
        </p:txBody>
      </p:sp>
      <p:pic>
        <p:nvPicPr>
          <p:cNvPr id="5" name="Obrázo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848"/>
            <a:ext cx="5759450" cy="109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215516" y="328498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Ak obrázok obalíme &lt;div&gt; alebo &lt;p&gt;:usporiadajú </a:t>
            </a:r>
            <a:r>
              <a:rPr lang="sk-SK" sz="4000" dirty="0" smtClean="0"/>
              <a:t>sa pod seba</a:t>
            </a:r>
            <a:endParaRPr lang="en-US" sz="4000" dirty="0"/>
          </a:p>
        </p:txBody>
      </p:sp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20" y="4365104"/>
            <a:ext cx="4836160" cy="185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1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sk-SK" dirty="0" smtClean="0"/>
              <a:t>Príklady radenia obrázkov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565412" y="412663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Usporiadanie </a:t>
            </a:r>
            <a:r>
              <a:rPr lang="sk-SK" dirty="0" err="1" smtClean="0"/>
              <a:t>obrazkov</a:t>
            </a:r>
            <a:r>
              <a:rPr lang="sk-SK" dirty="0" smtClean="0"/>
              <a:t> ako riadkového prvku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130"/>
            <a:ext cx="874846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OBRÁZKY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5300"/>
            <a:ext cx="8964488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8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7263"/>
            <a:ext cx="8820472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5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3438"/>
            <a:ext cx="8820472" cy="519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AKO OBRÁZOK ZAROVNAŤ NA STRED-CENTROVANIE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827693"/>
            <a:ext cx="7258050" cy="43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6" y="5264993"/>
            <a:ext cx="871296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7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OBRÁZKY ako </a:t>
            </a:r>
            <a:r>
              <a:rPr lang="sk-SK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odkazy-PREDLOHA</a:t>
            </a:r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ZADANIA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5303"/>
            <a:ext cx="4308779" cy="465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508104" y="5967600"/>
            <a:ext cx="337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mtClean="0">
                <a:hlinkClick r:id="rId3" action="ppaction://hlinkfile"/>
              </a:rPr>
              <a:t>Index.html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8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smtClean="0"/>
              <a:t>Poznámka:</a:t>
            </a:r>
            <a:br>
              <a:rPr lang="sk-SK" b="1" smtClean="0"/>
            </a:br>
            <a:r>
              <a:rPr lang="sk-SK" b="1" smtClean="0"/>
              <a:t>Formáty </a:t>
            </a:r>
            <a:r>
              <a:rPr lang="sk-SK" b="1"/>
              <a:t>vhodné pre obrázky</a:t>
            </a:r>
            <a:br>
              <a:rPr lang="sk-SK" b="1"/>
            </a:b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 w="57150"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k-SK" sz="2400" b="1"/>
              <a:t>JPG</a:t>
            </a:r>
            <a:r>
              <a:rPr lang="sk-SK" sz="2400"/>
              <a:t> </a:t>
            </a:r>
            <a:r>
              <a:rPr lang="sk-SK" sz="2400" smtClean="0"/>
              <a:t> </a:t>
            </a:r>
            <a:r>
              <a:rPr lang="sk-SK" sz="2400"/>
              <a:t>Používa sa ako komprimačný formát pre vysoko kvalitné fotografie, na </a:t>
            </a:r>
            <a:r>
              <a:rPr lang="sk-SK" sz="2400" smtClean="0"/>
              <a:t>obrázky </a:t>
            </a:r>
            <a:r>
              <a:rPr lang="sk-SK" sz="2400"/>
              <a:t>nad 256 farieb. </a:t>
            </a:r>
            <a:endParaRPr lang="sk-SK" sz="2400" smtClean="0"/>
          </a:p>
          <a:p>
            <a:r>
              <a:rPr lang="sk-SK" sz="2400" b="1" smtClean="0"/>
              <a:t>GIF  </a:t>
            </a:r>
            <a:r>
              <a:rPr lang="sk-SK" sz="2400" smtClean="0"/>
              <a:t>Používa </a:t>
            </a:r>
            <a:r>
              <a:rPr lang="sk-SK" sz="2400"/>
              <a:t>pri obrázkoch do 256 farieb </a:t>
            </a:r>
            <a:endParaRPr lang="sk-SK" sz="2400" smtClean="0"/>
          </a:p>
          <a:p>
            <a:r>
              <a:rPr lang="sk-SK" sz="2400" smtClean="0"/>
              <a:t>Je </a:t>
            </a:r>
            <a:r>
              <a:rPr lang="sk-SK" sz="2400"/>
              <a:t>grafický formát určený pre rastrovú grafiku. </a:t>
            </a:r>
            <a:r>
              <a:rPr lang="sk-SK" sz="2400" smtClean="0"/>
              <a:t>GIF</a:t>
            </a:r>
            <a:r>
              <a:rPr lang="sk-SK" sz="2400"/>
              <a:t> je vhodný pre uloženie tzv. perokresby (nápisy, plány, logá). </a:t>
            </a:r>
            <a:endParaRPr lang="sk-SK" sz="2400" smtClean="0"/>
          </a:p>
          <a:p>
            <a:r>
              <a:rPr lang="sk-SK" sz="2400" smtClean="0"/>
              <a:t>Ďalším </a:t>
            </a:r>
            <a:r>
              <a:rPr lang="sk-SK" sz="2400"/>
              <a:t>kladom tohoto formátu je možnosť animácie. Animovaný GIF pracuje metódou prekresľovania obrázkov. Ľudovo povedané, v nejakom grafickom programe si vytvoríte viacero obrázkov, ktoré sa vložia do jedného GIFu. </a:t>
            </a:r>
            <a:endParaRPr lang="sk-SK" sz="2400" smtClean="0"/>
          </a:p>
          <a:p>
            <a:r>
              <a:rPr lang="sk-SK" sz="2400" b="1"/>
              <a:t>PNG</a:t>
            </a:r>
            <a:r>
              <a:rPr lang="sk-SK" sz="2400"/>
              <a:t> - </a:t>
            </a:r>
            <a:r>
              <a:rPr lang="sk-SK" sz="2400" smtClean="0"/>
              <a:t> ponúka </a:t>
            </a:r>
            <a:r>
              <a:rPr lang="sk-SK" sz="2400"/>
              <a:t>podporu 24-bitovej farebnej </a:t>
            </a:r>
            <a:r>
              <a:rPr lang="sk-SK" sz="2400" smtClean="0"/>
              <a:t>hĺbky..</a:t>
            </a:r>
          </a:p>
          <a:p>
            <a:r>
              <a:rPr lang="sk-SK" sz="2400" smtClean="0"/>
              <a:t> </a:t>
            </a:r>
            <a:r>
              <a:rPr lang="sk-SK" sz="2400"/>
              <a:t>Naviac obsahuje osembitovú priehľadnosť (tzv. alfa kanál), to znamená, že obrázok môže byť v rôznych častiach rôzne priehľadný (tzv. RGBA farebný model). </a:t>
            </a:r>
            <a:endParaRPr lang="sk-SK" sz="2400" smtClean="0"/>
          </a:p>
          <a:p>
            <a:r>
              <a:rPr lang="sk-SK" sz="2400" smtClean="0"/>
              <a:t>PNG</a:t>
            </a:r>
            <a:r>
              <a:rPr lang="sk-SK" sz="2400"/>
              <a:t> však neumožňuje jednoduché animácie, ktoré naopak umožňuje formát GIF</a:t>
            </a:r>
            <a:r>
              <a:rPr lang="sk-SK" sz="2400" smtClean="0"/>
              <a:t>.</a:t>
            </a:r>
          </a:p>
          <a:p>
            <a:r>
              <a:rPr lang="sk-SK" sz="2400"/>
              <a:t> PNG sa rovnako ako formáty GIF a JPEG používa na </a:t>
            </a:r>
            <a:r>
              <a:rPr lang="sk-SK" sz="2400" smtClean="0"/>
              <a:t>internete</a:t>
            </a:r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17603268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7" y="913656"/>
            <a:ext cx="6919441" cy="3091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7415480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Pravidlá</a:t>
            </a:r>
            <a:r>
              <a:rPr lang="cs-CZ" b="1" dirty="0"/>
              <a:t> tvorby webových </a:t>
            </a:r>
            <a:r>
              <a:rPr lang="cs-CZ" b="1" dirty="0" err="1"/>
              <a:t>stránok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cs-CZ" sz="2400" dirty="0">
                <a:solidFill>
                  <a:schemeClr val="bg1"/>
                </a:solidFill>
              </a:rPr>
              <a:t>Snažte </a:t>
            </a:r>
            <a:r>
              <a:rPr lang="cs-CZ" sz="2400" dirty="0" err="1">
                <a:solidFill>
                  <a:schemeClr val="bg1"/>
                </a:solidFill>
              </a:rPr>
              <a:t>sa</a:t>
            </a:r>
            <a:r>
              <a:rPr lang="cs-CZ" sz="2400" dirty="0">
                <a:solidFill>
                  <a:schemeClr val="bg1"/>
                </a:solidFill>
              </a:rPr>
              <a:t>, aby stránky </a:t>
            </a:r>
            <a:r>
              <a:rPr lang="cs-CZ" sz="2400" dirty="0" err="1">
                <a:solidFill>
                  <a:schemeClr val="bg1"/>
                </a:solidFill>
              </a:rPr>
              <a:t>mali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čo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najmenšiu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veľkosť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400" dirty="0" err="1">
                <a:solidFill>
                  <a:schemeClr val="bg1"/>
                </a:solidFill>
              </a:rPr>
              <a:t>Vyhnite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príliš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farebnému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pozadiu</a:t>
            </a:r>
            <a:r>
              <a:rPr lang="cs-CZ" sz="2400" dirty="0">
                <a:solidFill>
                  <a:schemeClr val="bg1"/>
                </a:solidFill>
              </a:rPr>
              <a:t> na </a:t>
            </a:r>
            <a:r>
              <a:rPr lang="cs-CZ" sz="2400" dirty="0" err="1">
                <a:solidFill>
                  <a:schemeClr val="bg1"/>
                </a:solidFill>
              </a:rPr>
              <a:t>stránke</a:t>
            </a:r>
            <a:r>
              <a:rPr lang="cs-CZ" sz="2400" dirty="0">
                <a:solidFill>
                  <a:schemeClr val="bg1"/>
                </a:solidFill>
              </a:rPr>
              <a:t>, kde je text </a:t>
            </a:r>
            <a:r>
              <a:rPr lang="cs-CZ" sz="2400" dirty="0" err="1">
                <a:solidFill>
                  <a:schemeClr val="bg1"/>
                </a:solidFill>
              </a:rPr>
              <a:t>nečitateľný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cs-CZ" sz="2400" dirty="0" err="1">
                <a:solidFill>
                  <a:schemeClr val="bg1"/>
                </a:solidFill>
              </a:rPr>
              <a:t>Používajte</a:t>
            </a:r>
            <a:r>
              <a:rPr lang="cs-CZ" sz="2400" dirty="0">
                <a:solidFill>
                  <a:schemeClr val="bg1"/>
                </a:solidFill>
              </a:rPr>
              <a:t> vhodné grafické formáty: 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cs-CZ" sz="2400" dirty="0" smtClean="0">
                <a:solidFill>
                  <a:schemeClr val="bg1"/>
                </a:solidFill>
              </a:rPr>
              <a:t>GIF </a:t>
            </a:r>
            <a:r>
              <a:rPr lang="cs-CZ" sz="2400" dirty="0">
                <a:solidFill>
                  <a:schemeClr val="bg1"/>
                </a:solidFill>
              </a:rPr>
              <a:t>/ PNG je vhodný </a:t>
            </a:r>
            <a:r>
              <a:rPr lang="cs-CZ" sz="2400" dirty="0" err="1">
                <a:solidFill>
                  <a:schemeClr val="bg1"/>
                </a:solidFill>
              </a:rPr>
              <a:t>pre</a:t>
            </a:r>
            <a:r>
              <a:rPr lang="cs-CZ" sz="2400" dirty="0">
                <a:solidFill>
                  <a:schemeClr val="bg1"/>
                </a:solidFill>
              </a:rPr>
              <a:t> ikony a </a:t>
            </a:r>
            <a:r>
              <a:rPr lang="cs-CZ" sz="2400" dirty="0" err="1">
                <a:solidFill>
                  <a:schemeClr val="bg1"/>
                </a:solidFill>
              </a:rPr>
              <a:t>pre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tlačidlá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>
                <a:solidFill>
                  <a:schemeClr val="bg1"/>
                </a:solidFill>
              </a:rPr>
              <a:t>GIF je vhodný aj </a:t>
            </a:r>
            <a:r>
              <a:rPr lang="cs-CZ" sz="2400" dirty="0" err="1">
                <a:solidFill>
                  <a:schemeClr val="bg1"/>
                </a:solidFill>
              </a:rPr>
              <a:t>pre</a:t>
            </a:r>
            <a:r>
              <a:rPr lang="cs-CZ" sz="2400" dirty="0">
                <a:solidFill>
                  <a:schemeClr val="bg1"/>
                </a:solidFill>
              </a:rPr>
              <a:t> jednoduché </a:t>
            </a:r>
            <a:r>
              <a:rPr lang="cs-CZ" sz="2400" dirty="0" err="1">
                <a:solidFill>
                  <a:schemeClr val="bg1"/>
                </a:solidFill>
              </a:rPr>
              <a:t>animácie</a:t>
            </a:r>
            <a:r>
              <a:rPr lang="cs-CZ" sz="2400" dirty="0">
                <a:solidFill>
                  <a:schemeClr val="bg1"/>
                </a:solidFill>
              </a:rPr>
              <a:t>. Formát JPG je vhodný </a:t>
            </a:r>
            <a:r>
              <a:rPr lang="cs-CZ" sz="2400" dirty="0" err="1">
                <a:solidFill>
                  <a:schemeClr val="bg1"/>
                </a:solidFill>
              </a:rPr>
              <a:t>pre</a:t>
            </a:r>
            <a:r>
              <a:rPr lang="cs-CZ" sz="2400" dirty="0">
                <a:solidFill>
                  <a:schemeClr val="bg1"/>
                </a:solidFill>
              </a:rPr>
              <a:t> fotografie a obrázky s </a:t>
            </a:r>
            <a:r>
              <a:rPr lang="cs-CZ" sz="2400" dirty="0" err="1">
                <a:solidFill>
                  <a:schemeClr val="bg1"/>
                </a:solidFill>
              </a:rPr>
              <a:t>veľkým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počtom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farieb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cs-CZ" sz="2400" dirty="0">
                <a:solidFill>
                  <a:schemeClr val="bg1"/>
                </a:solidFill>
              </a:rPr>
              <a:t>Stránky by </a:t>
            </a:r>
            <a:r>
              <a:rPr lang="cs-CZ" sz="2400" dirty="0" err="1">
                <a:solidFill>
                  <a:schemeClr val="bg1"/>
                </a:solidFill>
              </a:rPr>
              <a:t>mali</a:t>
            </a:r>
            <a:r>
              <a:rPr lang="cs-CZ" sz="2400" dirty="0">
                <a:solidFill>
                  <a:schemeClr val="bg1"/>
                </a:solidFill>
              </a:rPr>
              <a:t> byť </a:t>
            </a:r>
            <a:r>
              <a:rPr lang="cs-CZ" sz="2400" dirty="0" err="1">
                <a:solidFill>
                  <a:schemeClr val="bg1"/>
                </a:solidFill>
              </a:rPr>
              <a:t>čitateľné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pokiaľ</a:t>
            </a:r>
            <a:r>
              <a:rPr lang="cs-CZ" sz="2400" dirty="0">
                <a:solidFill>
                  <a:schemeClr val="bg1"/>
                </a:solidFill>
              </a:rPr>
              <a:t> možno </a:t>
            </a:r>
            <a:r>
              <a:rPr lang="cs-CZ" sz="2400" dirty="0" err="1">
                <a:solidFill>
                  <a:schemeClr val="bg1"/>
                </a:solidFill>
              </a:rPr>
              <a:t>vo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všetkých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prehliadačoch</a:t>
            </a:r>
            <a:r>
              <a:rPr lang="cs-CZ" sz="2400" dirty="0">
                <a:solidFill>
                  <a:schemeClr val="bg1"/>
                </a:solidFill>
              </a:rPr>
              <a:t> a na </a:t>
            </a:r>
            <a:r>
              <a:rPr lang="cs-CZ" sz="2400" dirty="0" err="1">
                <a:solidFill>
                  <a:schemeClr val="bg1"/>
                </a:solidFill>
              </a:rPr>
              <a:t>všetkých</a:t>
            </a:r>
            <a:r>
              <a:rPr lang="cs-CZ" sz="2400" dirty="0">
                <a:solidFill>
                  <a:schemeClr val="bg1"/>
                </a:solidFill>
              </a:rPr>
              <a:t> platformách.</a:t>
            </a:r>
            <a:endParaRPr lang="en-US" sz="24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cs-CZ" sz="2400" dirty="0">
                <a:solidFill>
                  <a:schemeClr val="bg1"/>
                </a:solidFill>
              </a:rPr>
              <a:t>Rozlišujte </a:t>
            </a:r>
            <a:r>
              <a:rPr lang="cs-CZ" sz="2400" dirty="0" err="1">
                <a:solidFill>
                  <a:schemeClr val="bg1"/>
                </a:solidFill>
              </a:rPr>
              <a:t>medzi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veľkými</a:t>
            </a:r>
            <a:r>
              <a:rPr lang="cs-CZ" sz="2400" dirty="0">
                <a:solidFill>
                  <a:schemeClr val="bg1"/>
                </a:solidFill>
              </a:rPr>
              <a:t> a malými </a:t>
            </a:r>
            <a:r>
              <a:rPr lang="cs-CZ" sz="2400" dirty="0" err="1">
                <a:solidFill>
                  <a:schemeClr val="bg1"/>
                </a:solidFill>
              </a:rPr>
              <a:t>písmenami</a:t>
            </a:r>
            <a:r>
              <a:rPr lang="cs-CZ" sz="2400" dirty="0">
                <a:solidFill>
                  <a:schemeClr val="bg1"/>
                </a:solidFill>
              </a:rPr>
              <a:t> v </a:t>
            </a:r>
            <a:r>
              <a:rPr lang="cs-CZ" sz="2400" dirty="0" err="1">
                <a:solidFill>
                  <a:schemeClr val="bg1"/>
                </a:solidFill>
              </a:rPr>
              <a:t>názvoch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súborov</a:t>
            </a:r>
            <a:r>
              <a:rPr lang="cs-CZ" sz="2400" dirty="0">
                <a:solidFill>
                  <a:schemeClr val="bg1"/>
                </a:solidFill>
              </a:rPr>
              <a:t> (použijeme </a:t>
            </a:r>
            <a:r>
              <a:rPr lang="cs-CZ" sz="2400" dirty="0" err="1">
                <a:solidFill>
                  <a:schemeClr val="bg1"/>
                </a:solidFill>
              </a:rPr>
              <a:t>radšej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všetky</a:t>
            </a:r>
            <a:r>
              <a:rPr lang="cs-CZ" sz="2400" dirty="0">
                <a:solidFill>
                  <a:schemeClr val="bg1"/>
                </a:solidFill>
              </a:rPr>
              <a:t> písmena malé).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" y="1196752"/>
            <a:ext cx="77343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71638"/>
            <a:ext cx="79438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09688"/>
            <a:ext cx="79343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43063"/>
            <a:ext cx="8067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PRVKU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1638"/>
            <a:ext cx="8115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kTextu 7"/>
          <p:cNvSpPr txBox="1"/>
          <p:nvPr/>
        </p:nvSpPr>
        <p:spPr>
          <a:xfrm>
            <a:off x="539552" y="33006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PRIKLAD POUŽITIA OBRÁZKA AKO BLOKOVÉHO </a:t>
            </a:r>
            <a:r>
              <a:rPr lang="sk-SK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PRVKU-výsledok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714875" cy="509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051720" y="61653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 action="ppaction://hlinkfile"/>
              </a:rPr>
              <a:t>Štartovacia stránky dokumentu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88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2050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buFont typeface="Wingdings" pitchFamily="2" charset="2"/>
              <a:buChar char="ü"/>
            </a:pPr>
            <a:r>
              <a:rPr lang="cs-CZ" dirty="0" err="1"/>
              <a:t>Ľudia</a:t>
            </a:r>
            <a:r>
              <a:rPr lang="cs-CZ" dirty="0"/>
              <a:t> </a:t>
            </a:r>
            <a:r>
              <a:rPr lang="cs-CZ" dirty="0" err="1"/>
              <a:t>používajú</a:t>
            </a:r>
            <a:r>
              <a:rPr lang="cs-CZ" dirty="0"/>
              <a:t> </a:t>
            </a:r>
            <a:r>
              <a:rPr lang="cs-CZ" dirty="0" err="1" smtClean="0"/>
              <a:t>zoznamy</a:t>
            </a:r>
            <a:r>
              <a:rPr lang="cs-CZ" dirty="0" smtClean="0"/>
              <a:t> </a:t>
            </a:r>
            <a:r>
              <a:rPr lang="cs-CZ" dirty="0" err="1" smtClean="0"/>
              <a:t>celkom</a:t>
            </a:r>
            <a:r>
              <a:rPr lang="cs-CZ" dirty="0" smtClean="0"/>
              <a:t> </a:t>
            </a:r>
            <a:r>
              <a:rPr lang="cs-CZ" dirty="0" err="1" smtClean="0"/>
              <a:t>bežne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Robíme </a:t>
            </a:r>
            <a:r>
              <a:rPr lang="cs-CZ" dirty="0"/>
              <a:t>si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novoročných</a:t>
            </a:r>
            <a:r>
              <a:rPr lang="cs-CZ" dirty="0"/>
              <a:t> </a:t>
            </a:r>
            <a:r>
              <a:rPr lang="cs-CZ" dirty="0" err="1"/>
              <a:t>predsavzatí</a:t>
            </a:r>
            <a:r>
              <a:rPr lang="cs-CZ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vecí</a:t>
            </a:r>
            <a:r>
              <a:rPr lang="cs-CZ" dirty="0"/>
              <a:t>, </a:t>
            </a:r>
            <a:r>
              <a:rPr lang="cs-CZ" dirty="0" err="1"/>
              <a:t>ktoré</a:t>
            </a:r>
            <a:r>
              <a:rPr lang="cs-CZ" dirty="0"/>
              <a:t> by </a:t>
            </a:r>
            <a:r>
              <a:rPr lang="cs-CZ" dirty="0" err="1"/>
              <a:t>sme</a:t>
            </a:r>
            <a:r>
              <a:rPr lang="cs-CZ" dirty="0"/>
              <a:t> </a:t>
            </a:r>
            <a:r>
              <a:rPr lang="cs-CZ" dirty="0" err="1"/>
              <a:t>chceli</a:t>
            </a:r>
            <a:r>
              <a:rPr lang="cs-CZ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/>
              <a:t>zoznam</a:t>
            </a:r>
            <a:r>
              <a:rPr lang="cs-CZ" dirty="0"/>
              <a:t>  „</a:t>
            </a:r>
            <a:r>
              <a:rPr lang="cs-CZ" dirty="0" err="1"/>
              <a:t>nezabudni</a:t>
            </a:r>
            <a:r>
              <a:rPr lang="cs-CZ" dirty="0" smtClean="0"/>
              <a:t>!“,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nákupov</a:t>
            </a:r>
            <a:r>
              <a:rPr lang="cs-CZ" dirty="0"/>
              <a:t>, 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i="1" dirty="0" err="1" smtClean="0"/>
              <a:t>zoznam</a:t>
            </a:r>
            <a:r>
              <a:rPr lang="cs-CZ" i="1" dirty="0" smtClean="0"/>
              <a:t> </a:t>
            </a:r>
            <a:r>
              <a:rPr lang="cs-CZ" i="1" dirty="0" err="1"/>
              <a:t>obľúbených</a:t>
            </a:r>
            <a:r>
              <a:rPr lang="cs-CZ" i="1" dirty="0"/>
              <a:t> </a:t>
            </a:r>
            <a:r>
              <a:rPr lang="cs-CZ" i="1" dirty="0" err="1"/>
              <a:t>vecí</a:t>
            </a:r>
            <a:r>
              <a:rPr lang="cs-CZ" i="1" dirty="0"/>
              <a:t> </a:t>
            </a:r>
            <a:endParaRPr lang="cs-CZ" i="1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a </a:t>
            </a:r>
            <a:r>
              <a:rPr lang="cs-CZ" dirty="0" err="1"/>
              <a:t>podobne</a:t>
            </a:r>
            <a:r>
              <a:rPr lang="cs-CZ" dirty="0"/>
              <a:t>. 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Niekedy</a:t>
            </a:r>
            <a:r>
              <a:rPr lang="cs-CZ" dirty="0" smtClean="0"/>
              <a:t> </a:t>
            </a:r>
            <a:r>
              <a:rPr lang="cs-CZ" dirty="0"/>
              <a:t>má </a:t>
            </a:r>
            <a:r>
              <a:rPr lang="cs-CZ" dirty="0" err="1"/>
              <a:t>zoznam</a:t>
            </a:r>
            <a:r>
              <a:rPr lang="cs-CZ" dirty="0"/>
              <a:t> určené </a:t>
            </a:r>
            <a:r>
              <a:rPr lang="cs-CZ" dirty="0" err="1"/>
              <a:t>poradie</a:t>
            </a:r>
            <a:r>
              <a:rPr lang="cs-CZ" dirty="0"/>
              <a:t>. 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err="1" smtClean="0"/>
              <a:t>Napríklad</a:t>
            </a:r>
            <a:r>
              <a:rPr lang="cs-CZ" dirty="0" smtClean="0"/>
              <a:t> </a:t>
            </a:r>
            <a:r>
              <a:rPr lang="cs-CZ" dirty="0" err="1"/>
              <a:t>poradie</a:t>
            </a:r>
            <a:r>
              <a:rPr lang="cs-CZ" dirty="0"/>
              <a:t> </a:t>
            </a:r>
            <a:r>
              <a:rPr lang="cs-CZ" dirty="0" err="1"/>
              <a:t>pretekárov</a:t>
            </a:r>
            <a:r>
              <a:rPr lang="cs-CZ" dirty="0"/>
              <a:t> v </a:t>
            </a:r>
            <a:r>
              <a:rPr lang="cs-CZ" dirty="0" err="1"/>
              <a:t>súťaži</a:t>
            </a:r>
            <a:r>
              <a:rPr lang="cs-CZ" dirty="0"/>
              <a:t>,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žiakov</a:t>
            </a:r>
            <a:r>
              <a:rPr lang="cs-CZ" dirty="0"/>
              <a:t> </a:t>
            </a:r>
            <a:r>
              <a:rPr lang="cs-CZ" dirty="0" err="1"/>
              <a:t>podľa</a:t>
            </a:r>
            <a:r>
              <a:rPr lang="cs-CZ" dirty="0"/>
              <a:t> úspešnosti v teste z matematiky.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9363"/>
            <a:ext cx="3897430" cy="1699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98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ZOZNAMY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Autofit/>
          </a:bodyPr>
          <a:lstStyle/>
          <a:p>
            <a:r>
              <a:rPr lang="en-US" sz="2000" dirty="0" err="1"/>
              <a:t>Jazyk</a:t>
            </a:r>
            <a:r>
              <a:rPr lang="en-US" sz="2000" dirty="0"/>
              <a:t> HTML </a:t>
            </a:r>
            <a:r>
              <a:rPr lang="en-US" sz="2000" dirty="0" err="1"/>
              <a:t>umožňuje</a:t>
            </a:r>
            <a:r>
              <a:rPr lang="en-US" sz="2000" dirty="0"/>
              <a:t> </a:t>
            </a:r>
            <a:r>
              <a:rPr lang="en-US" sz="2000" dirty="0" err="1"/>
              <a:t>vypisovať</a:t>
            </a:r>
            <a:r>
              <a:rPr lang="en-US" sz="2000" dirty="0"/>
              <a:t>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dirty="0" err="1"/>
              <a:t>zoznamy</a:t>
            </a:r>
            <a:r>
              <a:rPr lang="en-US" sz="2000" dirty="0"/>
              <a:t> - </a:t>
            </a:r>
            <a:r>
              <a:rPr lang="sk-SK" sz="2000" dirty="0" smtClean="0"/>
              <a:t>skupiny</a:t>
            </a:r>
            <a:r>
              <a:rPr lang="en-US" sz="2000" dirty="0" smtClean="0"/>
              <a:t> </a:t>
            </a:r>
            <a:r>
              <a:rPr lang="en-US" sz="2000" dirty="0" err="1"/>
              <a:t>položiek</a:t>
            </a:r>
            <a:r>
              <a:rPr lang="en-US" sz="2000" dirty="0"/>
              <a:t>, </a:t>
            </a:r>
            <a:r>
              <a:rPr lang="en-US" sz="2000" dirty="0" err="1"/>
              <a:t>ktoré</a:t>
            </a:r>
            <a:r>
              <a:rPr lang="en-US" sz="2000" dirty="0"/>
              <a:t> </a:t>
            </a:r>
            <a:r>
              <a:rPr lang="en-US" sz="2000" dirty="0" err="1"/>
              <a:t>spolu</a:t>
            </a:r>
            <a:r>
              <a:rPr lang="en-US" sz="2000" dirty="0"/>
              <a:t> </a:t>
            </a:r>
            <a:r>
              <a:rPr lang="en-US" sz="2000" dirty="0" err="1"/>
              <a:t>nejako</a:t>
            </a:r>
            <a:r>
              <a:rPr lang="en-US" sz="2000" dirty="0"/>
              <a:t> </a:t>
            </a:r>
            <a:r>
              <a:rPr lang="en-US" sz="2000" dirty="0" err="1" smtClean="0"/>
              <a:t>súvisia</a:t>
            </a:r>
            <a:endParaRPr lang="sk-SK" sz="2000" dirty="0" smtClean="0"/>
          </a:p>
          <a:p>
            <a:r>
              <a:rPr lang="en-US" sz="2000" dirty="0" err="1"/>
              <a:t>Položka</a:t>
            </a:r>
            <a:r>
              <a:rPr lang="en-US" sz="2000" dirty="0"/>
              <a:t> </a:t>
            </a:r>
            <a:r>
              <a:rPr lang="en-US" sz="2000" dirty="0" err="1" smtClean="0"/>
              <a:t>zoznamu</a:t>
            </a:r>
            <a:r>
              <a:rPr lang="sk-SK" sz="2000" dirty="0" smtClean="0"/>
              <a:t> sa označuje  </a:t>
            </a: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sk-S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</a:t>
            </a: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(z </a:t>
            </a:r>
            <a:r>
              <a:rPr lang="en-US" sz="2000" dirty="0" err="1"/>
              <a:t>angl.</a:t>
            </a:r>
            <a:r>
              <a:rPr lang="en-US" sz="2000" dirty="0"/>
              <a:t> List item</a:t>
            </a:r>
            <a:r>
              <a:rPr lang="en-US" sz="2000" dirty="0" smtClean="0"/>
              <a:t>).</a:t>
            </a:r>
            <a:endParaRPr lang="sk-SK" sz="2000" dirty="0" smtClean="0"/>
          </a:p>
          <a:p>
            <a:r>
              <a:rPr lang="en-US" sz="2000" dirty="0"/>
              <a:t> Pre </a:t>
            </a:r>
            <a:r>
              <a:rPr lang="en-US" sz="2000" dirty="0" err="1"/>
              <a:t>správne</a:t>
            </a:r>
            <a:r>
              <a:rPr lang="en-US" sz="2000" dirty="0"/>
              <a:t> </a:t>
            </a:r>
            <a:r>
              <a:rPr lang="en-US" sz="2000" dirty="0" err="1"/>
              <a:t>zobrazenie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byť</a:t>
            </a:r>
            <a:r>
              <a:rPr lang="en-US" sz="2000" dirty="0"/>
              <a:t> </a:t>
            </a: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 </a:t>
            </a:r>
            <a:r>
              <a:rPr lang="sk-SK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</a:t>
            </a: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sk-SK" sz="2000" dirty="0" smtClean="0"/>
              <a:t> </a:t>
            </a:r>
            <a:r>
              <a:rPr lang="en-US" sz="2000" dirty="0" err="1" smtClean="0"/>
              <a:t>vo</a:t>
            </a:r>
            <a:r>
              <a:rPr lang="en-US" sz="2000" dirty="0" smtClean="0"/>
              <a:t> </a:t>
            </a:r>
            <a:r>
              <a:rPr lang="en-US" sz="2000" dirty="0" err="1"/>
              <a:t>vnútri</a:t>
            </a:r>
            <a:r>
              <a:rPr lang="en-US" sz="2000" dirty="0"/>
              <a:t> </a:t>
            </a:r>
            <a:r>
              <a:rPr lang="en-US" sz="2000" dirty="0" err="1"/>
              <a:t>zoznamu</a:t>
            </a:r>
            <a:r>
              <a:rPr lang="en-US" sz="2000" dirty="0"/>
              <a:t> - to </a:t>
            </a:r>
            <a:r>
              <a:rPr lang="en-US" sz="2000" dirty="0" err="1"/>
              <a:t>znamená</a:t>
            </a:r>
            <a:r>
              <a:rPr lang="en-US" sz="2000" dirty="0"/>
              <a:t> </a:t>
            </a:r>
            <a:r>
              <a:rPr lang="en-US" sz="2000" dirty="0" err="1"/>
              <a:t>vnútri</a:t>
            </a:r>
            <a:r>
              <a:rPr lang="en-US" sz="2000" dirty="0"/>
              <a:t> </a:t>
            </a:r>
            <a:r>
              <a:rPr lang="en-US" sz="2000" dirty="0" err="1"/>
              <a:t>elementu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&gt;, &lt;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&gt;, 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&lt;menu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&gt;.</a:t>
            </a:r>
            <a:endParaRPr lang="sk-SK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err="1"/>
              <a:t>Zobrazuje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novom</a:t>
            </a:r>
            <a:r>
              <a:rPr lang="en-US" sz="2000" dirty="0"/>
              <a:t> </a:t>
            </a:r>
            <a:r>
              <a:rPr lang="en-US" sz="2000" dirty="0" err="1"/>
              <a:t>riadku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číslom</a:t>
            </a:r>
            <a:r>
              <a:rPr lang="en-US" sz="2000" dirty="0"/>
              <a:t> (</a:t>
            </a:r>
            <a:r>
              <a:rPr lang="en-US" sz="2000" dirty="0" err="1"/>
              <a:t>pokiaľ</a:t>
            </a:r>
            <a:r>
              <a:rPr lang="en-US" sz="2000" dirty="0"/>
              <a:t> ide o &lt;</a:t>
            </a:r>
            <a:r>
              <a:rPr lang="en-US" sz="2000" dirty="0" err="1"/>
              <a:t>ol</a:t>
            </a:r>
            <a:r>
              <a:rPr lang="en-US" sz="2000" dirty="0"/>
              <a:t>&gt;) </a:t>
            </a:r>
            <a:r>
              <a:rPr lang="en-US" sz="2000" dirty="0" err="1"/>
              <a:t>alebo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zarážkou</a:t>
            </a:r>
            <a:r>
              <a:rPr lang="en-US" sz="2000" dirty="0"/>
              <a:t> (v </a:t>
            </a:r>
            <a:r>
              <a:rPr lang="en-US" sz="2000" dirty="0" err="1"/>
              <a:t>ostatných</a:t>
            </a:r>
            <a:r>
              <a:rPr lang="en-US" sz="2000" dirty="0"/>
              <a:t> </a:t>
            </a:r>
            <a:r>
              <a:rPr lang="en-US" sz="2000" dirty="0" err="1"/>
              <a:t>prípadoch</a:t>
            </a:r>
            <a:r>
              <a:rPr lang="en-US" sz="2000" dirty="0"/>
              <a:t>). 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endParaRPr lang="sk-SK" sz="2000" dirty="0" smtClean="0"/>
          </a:p>
          <a:p>
            <a:r>
              <a:rPr lang="en-US" sz="2000" dirty="0" err="1" smtClean="0"/>
              <a:t>Medzi</a:t>
            </a:r>
            <a:r>
              <a:rPr lang="en-US" sz="2000" dirty="0" smtClean="0"/>
              <a:t> </a:t>
            </a:r>
            <a:r>
              <a:rPr lang="en-US" sz="2000" dirty="0" err="1"/>
              <a:t>jednotlivými</a:t>
            </a:r>
            <a:r>
              <a:rPr lang="en-US" sz="2000" dirty="0"/>
              <a:t> </a:t>
            </a:r>
            <a:r>
              <a:rPr lang="en-US" sz="2000" dirty="0" err="1"/>
              <a:t>položkami</a:t>
            </a:r>
            <a:r>
              <a:rPr lang="en-US" sz="2000" dirty="0"/>
              <a:t>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sú</a:t>
            </a:r>
            <a:r>
              <a:rPr lang="en-US" sz="2000" dirty="0"/>
              <a:t> </a:t>
            </a:r>
            <a:r>
              <a:rPr lang="en-US" sz="2000" dirty="0" err="1"/>
              <a:t>zväčšené</a:t>
            </a:r>
            <a:r>
              <a:rPr lang="en-US" sz="2000" dirty="0"/>
              <a:t> </a:t>
            </a:r>
            <a:r>
              <a:rPr lang="en-US" sz="2000" dirty="0" err="1"/>
              <a:t>vertikálne</a:t>
            </a:r>
            <a:r>
              <a:rPr lang="en-US" sz="2000" dirty="0"/>
              <a:t> </a:t>
            </a:r>
            <a:r>
              <a:rPr lang="en-US" sz="2000" dirty="0" err="1"/>
              <a:t>medzery</a:t>
            </a:r>
            <a:r>
              <a:rPr lang="en-US" sz="2000" dirty="0" smtClean="0"/>
              <a:t>.</a:t>
            </a:r>
            <a:endParaRPr lang="sk-SK" sz="2000" dirty="0" smtClean="0"/>
          </a:p>
          <a:p>
            <a:r>
              <a:rPr lang="sk-SK" sz="2000" dirty="0" smtClean="0"/>
              <a:t>Zoznam je blokový prvok tzn. Že položky &lt;</a:t>
            </a:r>
            <a:r>
              <a:rPr lang="sk-SK" sz="2000" dirty="0" err="1" smtClean="0"/>
              <a:t>li</a:t>
            </a:r>
            <a:r>
              <a:rPr lang="sk-SK" sz="2000" dirty="0" smtClean="0"/>
              <a:t>&gt; sa vypisujú pod seba.</a:t>
            </a:r>
          </a:p>
          <a:p>
            <a:r>
              <a:rPr lang="sk-SK" sz="2000" dirty="0" smtClean="0"/>
              <a:t>Bez </a:t>
            </a:r>
            <a:r>
              <a:rPr lang="sk-SK" sz="2000" dirty="0" err="1" smtClean="0"/>
              <a:t>css</a:t>
            </a:r>
            <a:r>
              <a:rPr lang="sk-SK" sz="2000" dirty="0" smtClean="0"/>
              <a:t> sa položky zoznamu vypisujú pod seba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645024"/>
            <a:ext cx="27717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ZOZNAMY-priklad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 smtClean="0"/>
              <a:t>Neusporiadaný zoznam</a:t>
            </a:r>
            <a:endParaRPr lang="en-US" dirty="0"/>
          </a:p>
          <a:p>
            <a:r>
              <a:rPr lang="en-US" dirty="0" err="1" smtClean="0"/>
              <a:t>položka</a:t>
            </a:r>
            <a:r>
              <a:rPr lang="sk-SK" dirty="0" smtClean="0"/>
              <a:t>1</a:t>
            </a:r>
            <a:endParaRPr lang="en-US" dirty="0"/>
          </a:p>
          <a:p>
            <a:r>
              <a:rPr lang="en-US" dirty="0" err="1" smtClean="0"/>
              <a:t>položka</a:t>
            </a:r>
            <a:r>
              <a:rPr lang="sk-SK" dirty="0" smtClean="0"/>
              <a:t>2</a:t>
            </a:r>
            <a:endParaRPr lang="en-US" dirty="0"/>
          </a:p>
          <a:p>
            <a:r>
              <a:rPr lang="en-US" dirty="0" err="1" smtClean="0"/>
              <a:t>položka</a:t>
            </a:r>
            <a:r>
              <a:rPr lang="sk-SK" dirty="0" smtClean="0"/>
              <a:t>3</a:t>
            </a:r>
            <a:endParaRPr lang="en-US" dirty="0"/>
          </a:p>
          <a:p>
            <a:r>
              <a:rPr lang="en-US" dirty="0" err="1" smtClean="0"/>
              <a:t>položka</a:t>
            </a:r>
            <a:r>
              <a:rPr lang="sk-SK" dirty="0" smtClean="0"/>
              <a:t>4</a:t>
            </a:r>
            <a:endParaRPr lang="en-US" dirty="0"/>
          </a:p>
          <a:p>
            <a:pPr marL="0" indent="0">
              <a:buNone/>
            </a:pPr>
            <a:r>
              <a:rPr lang="sk-SK" dirty="0" smtClean="0"/>
              <a:t>Usporiadaný zoznam: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Prvá</a:t>
            </a:r>
            <a:r>
              <a:rPr lang="en-US" dirty="0"/>
              <a:t> </a:t>
            </a:r>
            <a:r>
              <a:rPr lang="en-US" dirty="0" err="1"/>
              <a:t>položka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Druhá</a:t>
            </a:r>
            <a:r>
              <a:rPr lang="en-US" dirty="0"/>
              <a:t> </a:t>
            </a:r>
            <a:r>
              <a:rPr lang="en-US" dirty="0" err="1"/>
              <a:t>položka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Tretia</a:t>
            </a:r>
            <a:r>
              <a:rPr lang="en-US" dirty="0"/>
              <a:t> </a:t>
            </a:r>
            <a:r>
              <a:rPr lang="en-US" dirty="0" err="1"/>
              <a:t>položka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err="1"/>
              <a:t>Štvrtá</a:t>
            </a:r>
            <a:r>
              <a:rPr lang="en-US" dirty="0"/>
              <a:t> </a:t>
            </a:r>
            <a:r>
              <a:rPr lang="en-US" dirty="0" err="1"/>
              <a:t>položka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Syntax číslovaného zoznamu:</a:t>
            </a: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&lt;ol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&lt;li&gt;</a:t>
            </a:r>
            <a:r>
              <a:rPr lang="sk-SK" dirty="0" smtClean="0"/>
              <a:t>položka1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/>
              <a:t> 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&lt;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li&gt;</a:t>
            </a:r>
            <a:r>
              <a:rPr lang="sk-SK" dirty="0" smtClean="0"/>
              <a:t>položka 2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li&gt; 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&lt;li&gt;</a:t>
            </a:r>
            <a:r>
              <a:rPr lang="sk-SK" dirty="0" smtClean="0"/>
              <a:t>položka3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&lt;/ol&gt;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Pravidlá</a:t>
            </a:r>
            <a:r>
              <a:rPr lang="cs-CZ" b="1" dirty="0"/>
              <a:t> tvorby webových </a:t>
            </a:r>
            <a:r>
              <a:rPr lang="cs-CZ" b="1" dirty="0" err="1"/>
              <a:t>stránok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740327" y="908720"/>
            <a:ext cx="78488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cs-CZ" sz="2400" dirty="0" err="1"/>
              <a:t>Používajte</a:t>
            </a:r>
            <a:r>
              <a:rPr lang="cs-CZ" sz="2400" dirty="0"/>
              <a:t> </a:t>
            </a:r>
            <a:r>
              <a:rPr lang="cs-CZ" sz="2400" dirty="0" err="1"/>
              <a:t>príponu</a:t>
            </a:r>
            <a:r>
              <a:rPr lang="cs-CZ" sz="2400" dirty="0"/>
              <a:t> .</a:t>
            </a:r>
            <a:r>
              <a:rPr lang="cs-CZ" sz="2400" dirty="0" err="1"/>
              <a:t>html</a:t>
            </a:r>
            <a:r>
              <a:rPr lang="cs-CZ" sz="2400" dirty="0"/>
              <a:t>, </a:t>
            </a:r>
            <a:r>
              <a:rPr lang="cs-CZ" sz="2400" dirty="0" err="1"/>
              <a:t>ktorá</a:t>
            </a:r>
            <a:r>
              <a:rPr lang="cs-CZ" sz="2400" dirty="0"/>
              <a:t> je </a:t>
            </a:r>
            <a:r>
              <a:rPr lang="cs-CZ" sz="2400" dirty="0" err="1" smtClean="0"/>
              <a:t>štandardnou</a:t>
            </a:r>
            <a:endParaRPr lang="cs-CZ" sz="2400" dirty="0" smtClean="0"/>
          </a:p>
          <a:p>
            <a:pPr marL="342900" lvl="0" indent="-342900">
              <a:buFont typeface="+mj-lt"/>
              <a:buAutoNum type="arabicParenR" startAt="7"/>
            </a:pPr>
            <a:r>
              <a:rPr lang="cs-CZ" sz="2400" dirty="0"/>
              <a:t>Stránky, </a:t>
            </a:r>
            <a:r>
              <a:rPr lang="cs-CZ" sz="2400" dirty="0" err="1"/>
              <a:t>ktoré</a:t>
            </a:r>
            <a:r>
              <a:rPr lang="cs-CZ" sz="2400" dirty="0"/>
              <a:t> </a:t>
            </a:r>
            <a:r>
              <a:rPr lang="cs-CZ" sz="2400" dirty="0" err="1"/>
              <a:t>umiestňujeme</a:t>
            </a:r>
            <a:r>
              <a:rPr lang="cs-CZ" sz="2400" dirty="0"/>
              <a:t> na webserver („na internet“) by </a:t>
            </a:r>
            <a:r>
              <a:rPr lang="cs-CZ" sz="2400" dirty="0" err="1"/>
              <a:t>sa</a:t>
            </a:r>
            <a:r>
              <a:rPr lang="cs-CZ" sz="2400" dirty="0"/>
              <a:t> </a:t>
            </a:r>
            <a:r>
              <a:rPr lang="cs-CZ" sz="2400" dirty="0" err="1"/>
              <a:t>mali</a:t>
            </a:r>
            <a:r>
              <a:rPr lang="cs-CZ" sz="2400" dirty="0"/>
              <a:t> </a:t>
            </a:r>
            <a:r>
              <a:rPr lang="cs-CZ" sz="2400" dirty="0" err="1"/>
              <a:t>odvíjať</a:t>
            </a:r>
            <a:r>
              <a:rPr lang="cs-CZ" sz="2400" dirty="0"/>
              <a:t> od základného (prvého) </a:t>
            </a:r>
            <a:r>
              <a:rPr lang="cs-CZ" sz="2400" dirty="0" err="1"/>
              <a:t>súboru</a:t>
            </a:r>
            <a:r>
              <a:rPr lang="cs-CZ" sz="2400" dirty="0"/>
              <a:t> s </a:t>
            </a:r>
            <a:r>
              <a:rPr lang="cs-CZ" sz="2400" dirty="0" err="1"/>
              <a:t>názvom</a:t>
            </a:r>
            <a:r>
              <a:rPr lang="cs-CZ" sz="2400" dirty="0"/>
              <a:t> index.html.</a:t>
            </a:r>
            <a:endParaRPr lang="en-US" sz="2400" dirty="0"/>
          </a:p>
          <a:p>
            <a:pPr marL="342900" lvl="0" indent="-342900">
              <a:buFont typeface="+mj-lt"/>
              <a:buAutoNum type="arabicParenR" startAt="7"/>
            </a:pPr>
            <a:r>
              <a:rPr lang="cs-CZ" sz="2400" dirty="0" err="1"/>
              <a:t>Keď</a:t>
            </a:r>
            <a:r>
              <a:rPr lang="cs-CZ" sz="2400" dirty="0"/>
              <a:t> </a:t>
            </a:r>
            <a:r>
              <a:rPr lang="cs-CZ" sz="2400" dirty="0" err="1"/>
              <a:t>sa</a:t>
            </a:r>
            <a:r>
              <a:rPr lang="cs-CZ" sz="2400" dirty="0"/>
              <a:t> v dokumente </a:t>
            </a:r>
            <a:r>
              <a:rPr lang="cs-CZ" sz="2400" dirty="0" err="1"/>
              <a:t>odvolávate</a:t>
            </a:r>
            <a:r>
              <a:rPr lang="cs-CZ" sz="2400" dirty="0"/>
              <a:t> na </a:t>
            </a:r>
            <a:r>
              <a:rPr lang="cs-CZ" sz="2400" dirty="0" err="1"/>
              <a:t>iný</a:t>
            </a:r>
            <a:r>
              <a:rPr lang="cs-CZ" sz="2400" dirty="0"/>
              <a:t> dokument v </a:t>
            </a:r>
            <a:r>
              <a:rPr lang="cs-CZ" sz="2400" dirty="0" err="1"/>
              <a:t>inom</a:t>
            </a:r>
            <a:r>
              <a:rPr lang="cs-CZ" sz="2400" dirty="0"/>
              <a:t> </a:t>
            </a:r>
            <a:r>
              <a:rPr lang="cs-CZ" sz="2400" dirty="0" err="1"/>
              <a:t>adresári</a:t>
            </a:r>
            <a:r>
              <a:rPr lang="cs-CZ" sz="2400" dirty="0"/>
              <a:t>, </a:t>
            </a:r>
            <a:r>
              <a:rPr lang="cs-CZ" sz="2400" dirty="0" err="1"/>
              <a:t>zadávajte</a:t>
            </a:r>
            <a:r>
              <a:rPr lang="cs-CZ" sz="2400" dirty="0"/>
              <a:t> </a:t>
            </a:r>
            <a:r>
              <a:rPr lang="cs-CZ" sz="2400" u="sng" dirty="0" err="1"/>
              <a:t>relatívne</a:t>
            </a:r>
            <a:r>
              <a:rPr lang="cs-CZ" sz="2400" u="sng" dirty="0"/>
              <a:t> cesty</a:t>
            </a:r>
            <a:r>
              <a:rPr lang="cs-CZ" sz="2400" dirty="0"/>
              <a:t>.</a:t>
            </a:r>
            <a:endParaRPr lang="en-US" sz="2400" dirty="0"/>
          </a:p>
          <a:p>
            <a:pPr marL="342900" lvl="0" indent="-342900">
              <a:buFont typeface="+mj-lt"/>
              <a:buAutoNum type="arabicParenR" startAt="7"/>
            </a:pPr>
            <a:r>
              <a:rPr lang="cs-CZ" sz="2400" dirty="0"/>
              <a:t>Obrázky </a:t>
            </a:r>
            <a:r>
              <a:rPr lang="cs-CZ" sz="2400" dirty="0" err="1"/>
              <a:t>umiestňujte</a:t>
            </a:r>
            <a:r>
              <a:rPr lang="cs-CZ" sz="2400" dirty="0"/>
              <a:t> do </a:t>
            </a:r>
            <a:r>
              <a:rPr lang="cs-CZ" sz="2400" dirty="0" err="1"/>
              <a:t>spoločného</a:t>
            </a:r>
            <a:r>
              <a:rPr lang="cs-CZ" sz="2400" dirty="0"/>
              <a:t> </a:t>
            </a:r>
            <a:r>
              <a:rPr lang="cs-CZ" sz="2400" dirty="0" err="1"/>
              <a:t>adresára.napr.images</a:t>
            </a:r>
            <a:endParaRPr lang="en-US" sz="2400" dirty="0"/>
          </a:p>
          <a:p>
            <a:pPr marL="342900" indent="-342900">
              <a:buFont typeface="+mj-lt"/>
              <a:buAutoNum type="arabicParenR" startAt="7"/>
            </a:pPr>
            <a:r>
              <a:rPr lang="cs-CZ" sz="2400" dirty="0"/>
              <a:t>V dokumente by mala byť vždy na </a:t>
            </a:r>
            <a:r>
              <a:rPr lang="cs-CZ" sz="2400" dirty="0" err="1"/>
              <a:t>začiatku</a:t>
            </a:r>
            <a:r>
              <a:rPr lang="cs-CZ" sz="2400" dirty="0"/>
              <a:t> </a:t>
            </a:r>
            <a:r>
              <a:rPr lang="cs-CZ" sz="2400" dirty="0" err="1"/>
              <a:t>špecifikácia</a:t>
            </a:r>
            <a:r>
              <a:rPr lang="cs-CZ" sz="2400" dirty="0"/>
              <a:t> typu </a:t>
            </a:r>
            <a:r>
              <a:rPr lang="cs-CZ" sz="2400" dirty="0" smtClean="0"/>
              <a:t>dokumentu</a:t>
            </a:r>
          </a:p>
          <a:p>
            <a:pPr marL="342900" indent="-342900">
              <a:buFont typeface="+mj-lt"/>
              <a:buAutoNum type="arabicParenR" startAt="7"/>
            </a:pPr>
            <a:r>
              <a:rPr lang="cs-CZ" sz="2400" dirty="0" err="1"/>
              <a:t>Pri</a:t>
            </a:r>
            <a:r>
              <a:rPr lang="cs-CZ" sz="2400" dirty="0"/>
              <a:t> použití </a:t>
            </a:r>
            <a:r>
              <a:rPr lang="cs-CZ" sz="2400" dirty="0" err="1"/>
              <a:t>farieb</a:t>
            </a:r>
            <a:r>
              <a:rPr lang="cs-CZ" sz="2400" dirty="0"/>
              <a:t> je </a:t>
            </a:r>
            <a:r>
              <a:rPr lang="cs-CZ" sz="2400" dirty="0" err="1"/>
              <a:t>lepšie</a:t>
            </a:r>
            <a:r>
              <a:rPr lang="cs-CZ" sz="2400" dirty="0"/>
              <a:t> </a:t>
            </a:r>
            <a:r>
              <a:rPr lang="cs-CZ" sz="2400" dirty="0" err="1"/>
              <a:t>používať</a:t>
            </a:r>
            <a:r>
              <a:rPr lang="cs-CZ" sz="2400" dirty="0"/>
              <a:t> </a:t>
            </a:r>
            <a:r>
              <a:rPr lang="cs-CZ" sz="2400" dirty="0" err="1"/>
              <a:t>šestnástkový</a:t>
            </a:r>
            <a:r>
              <a:rPr lang="cs-CZ" sz="2400" dirty="0"/>
              <a:t> (</a:t>
            </a:r>
            <a:r>
              <a:rPr lang="cs-CZ" sz="2400" dirty="0" err="1"/>
              <a:t>hexadecinálny</a:t>
            </a:r>
            <a:r>
              <a:rPr lang="cs-CZ" sz="2400" dirty="0"/>
              <a:t>) zápis </a:t>
            </a:r>
            <a:r>
              <a:rPr lang="cs-CZ" sz="2400" dirty="0" err="1"/>
              <a:t>ako</a:t>
            </a:r>
            <a:r>
              <a:rPr lang="cs-CZ" sz="2400" dirty="0"/>
              <a:t> </a:t>
            </a:r>
            <a:r>
              <a:rPr lang="cs-CZ" sz="2400" dirty="0" err="1"/>
              <a:t>menné</a:t>
            </a:r>
            <a:r>
              <a:rPr lang="cs-CZ" sz="2400" dirty="0"/>
              <a:t> </a:t>
            </a:r>
            <a:r>
              <a:rPr lang="cs-CZ" sz="2400" dirty="0" smtClean="0"/>
              <a:t>názvy</a:t>
            </a:r>
          </a:p>
          <a:p>
            <a:pPr marL="342900" lvl="0" indent="-342900">
              <a:buFont typeface="+mj-lt"/>
              <a:buAutoNum type="arabicParenR" startAt="7"/>
            </a:pPr>
            <a:r>
              <a:rPr lang="cs-CZ" sz="2400" dirty="0"/>
              <a:t>Po </a:t>
            </a:r>
            <a:r>
              <a:rPr lang="cs-CZ" sz="2400" dirty="0" err="1"/>
              <a:t>každej</a:t>
            </a:r>
            <a:r>
              <a:rPr lang="cs-CZ" sz="2400" dirty="0"/>
              <a:t> </a:t>
            </a:r>
            <a:r>
              <a:rPr lang="cs-CZ" sz="2400" dirty="0" err="1"/>
              <a:t>zmene</a:t>
            </a:r>
            <a:r>
              <a:rPr lang="cs-CZ" sz="2400" dirty="0"/>
              <a:t> si stránky </a:t>
            </a:r>
            <a:r>
              <a:rPr lang="cs-CZ" sz="2400" dirty="0" err="1"/>
              <a:t>prehliadnite</a:t>
            </a:r>
            <a:r>
              <a:rPr lang="cs-CZ" sz="2400" dirty="0"/>
              <a:t> </a:t>
            </a:r>
            <a:r>
              <a:rPr lang="cs-CZ" sz="2400" dirty="0" err="1"/>
              <a:t>vo</a:t>
            </a:r>
            <a:r>
              <a:rPr lang="cs-CZ" sz="2400" dirty="0"/>
              <a:t> </a:t>
            </a:r>
            <a:r>
              <a:rPr lang="cs-CZ" sz="2400" dirty="0" err="1"/>
              <a:t>viacerých</a:t>
            </a:r>
            <a:r>
              <a:rPr lang="cs-CZ" sz="2400" dirty="0"/>
              <a:t> </a:t>
            </a:r>
            <a:r>
              <a:rPr lang="cs-CZ" sz="2400" dirty="0" err="1"/>
              <a:t>prehliadačoch</a:t>
            </a:r>
            <a:r>
              <a:rPr lang="cs-CZ" sz="2400" dirty="0"/>
              <a:t> (Internet Explorer, </a:t>
            </a:r>
            <a:r>
              <a:rPr lang="cs-CZ" sz="2400" dirty="0" err="1"/>
              <a:t>Firefox</a:t>
            </a:r>
            <a:r>
              <a:rPr lang="cs-CZ" sz="2400" dirty="0"/>
              <a:t>, Opera, Safari, Chrome …).</a:t>
            </a:r>
            <a:endParaRPr lang="en-US" sz="2400" dirty="0"/>
          </a:p>
          <a:p>
            <a:pPr marL="342900" lvl="0" indent="-342900">
              <a:buFont typeface="+mj-lt"/>
              <a:buAutoNum type="arabicParenR" startAt="7"/>
            </a:pPr>
            <a:r>
              <a:rPr lang="cs-CZ" sz="2400" dirty="0" err="1"/>
              <a:t>Majte</a:t>
            </a:r>
            <a:r>
              <a:rPr lang="cs-CZ" sz="2400" dirty="0"/>
              <a:t> vždy stránky zálohované </a:t>
            </a:r>
            <a:r>
              <a:rPr lang="cs-CZ" sz="2400" dirty="0" err="1"/>
              <a:t>pre</a:t>
            </a:r>
            <a:r>
              <a:rPr lang="cs-CZ" sz="2400" dirty="0"/>
              <a:t> </a:t>
            </a:r>
            <a:r>
              <a:rPr lang="cs-CZ" sz="2400" dirty="0" err="1"/>
              <a:t>prípad</a:t>
            </a:r>
            <a:r>
              <a:rPr lang="cs-CZ" sz="2400" dirty="0"/>
              <a:t> </a:t>
            </a:r>
            <a:r>
              <a:rPr lang="cs-CZ" sz="2400" dirty="0" err="1"/>
              <a:t>zlyhania</a:t>
            </a:r>
            <a:r>
              <a:rPr lang="cs-CZ" sz="2400" dirty="0"/>
              <a:t> serveru a následných </a:t>
            </a:r>
            <a:r>
              <a:rPr lang="cs-CZ" sz="2400" dirty="0" err="1"/>
              <a:t>strát</a:t>
            </a:r>
            <a:r>
              <a:rPr lang="cs-CZ" sz="2400" dirty="0"/>
              <a:t> dát.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Syntax nečíslovaného  zoznamu: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</a:t>
            </a:r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/>
              <a:t>	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&lt;li&gt;</a:t>
            </a:r>
            <a:r>
              <a:rPr lang="sk-SK" dirty="0" smtClean="0"/>
              <a:t>položka1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/>
              <a:t> 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&lt;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li&gt;</a:t>
            </a:r>
            <a:r>
              <a:rPr lang="sk-SK" dirty="0" smtClean="0"/>
              <a:t>položka 2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li&gt; 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li&gt;</a:t>
            </a:r>
            <a:r>
              <a:rPr lang="sk-SK" dirty="0" smtClean="0"/>
              <a:t>položka3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&gt;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&lt;/</a:t>
            </a:r>
            <a:r>
              <a:rPr lang="sk-SK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</a:t>
            </a:r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&gt;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Atribúty</a:t>
            </a:r>
            <a:r>
              <a:rPr lang="en-US" b="1" dirty="0"/>
              <a:t> a </a:t>
            </a:r>
            <a:r>
              <a:rPr lang="en-US" b="1" dirty="0" err="1"/>
              <a:t>hodnoty</a:t>
            </a:r>
            <a:r>
              <a:rPr lang="en-US" b="1" dirty="0"/>
              <a:t> </a:t>
            </a:r>
            <a:r>
              <a:rPr lang="en-US" b="1" dirty="0" err="1"/>
              <a:t>číslovaných</a:t>
            </a:r>
            <a:r>
              <a:rPr lang="en-US" b="1" dirty="0"/>
              <a:t> </a:t>
            </a:r>
            <a:r>
              <a:rPr lang="en-US" b="1" dirty="0" err="1"/>
              <a:t>zoznamov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Najčastejší</a:t>
            </a:r>
            <a:r>
              <a:rPr lang="en-US" dirty="0"/>
              <a:t> </a:t>
            </a:r>
            <a:r>
              <a:rPr lang="en-US" dirty="0" err="1"/>
              <a:t>atribút</a:t>
            </a:r>
            <a:r>
              <a:rPr lang="en-US" dirty="0"/>
              <a:t> </a:t>
            </a:r>
            <a:r>
              <a:rPr lang="en-US" dirty="0" err="1"/>
              <a:t>číslovaného</a:t>
            </a:r>
            <a:r>
              <a:rPr lang="en-US" dirty="0"/>
              <a:t> </a:t>
            </a:r>
            <a:r>
              <a:rPr lang="en-US" dirty="0" err="1"/>
              <a:t>zoznamu</a:t>
            </a:r>
            <a:r>
              <a:rPr lang="en-US" dirty="0"/>
              <a:t>, je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položky</a:t>
            </a:r>
            <a:r>
              <a:rPr lang="en-US" dirty="0"/>
              <a:t>, </a:t>
            </a:r>
            <a:r>
              <a:rPr lang="en-US" dirty="0" err="1"/>
              <a:t>čiže</a:t>
            </a:r>
            <a:r>
              <a:rPr lang="en-US" dirty="0"/>
              <a:t> </a:t>
            </a:r>
            <a:r>
              <a:rPr lang="en-US" dirty="0" err="1"/>
              <a:t>znaku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položkou</a:t>
            </a:r>
            <a:r>
              <a:rPr lang="en-US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Zadáva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do </a:t>
            </a:r>
            <a:r>
              <a:rPr lang="en-US" dirty="0" err="1"/>
              <a:t>príkazu</a:t>
            </a:r>
            <a:r>
              <a:rPr lang="en-US" dirty="0"/>
              <a:t> &lt;</a:t>
            </a:r>
            <a:r>
              <a:rPr lang="en-US" dirty="0" err="1"/>
              <a:t>ol</a:t>
            </a:r>
            <a:r>
              <a:rPr lang="en-US" dirty="0"/>
              <a:t>&gt;. </a:t>
            </a:r>
            <a:r>
              <a:rPr lang="en-US" dirty="0" err="1"/>
              <a:t>Atribút</a:t>
            </a:r>
            <a:r>
              <a:rPr lang="en-US" dirty="0"/>
              <a:t> je "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type</a:t>
            </a:r>
            <a:r>
              <a:rPr lang="en-US" dirty="0"/>
              <a:t>" a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: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klasické</a:t>
            </a:r>
            <a:r>
              <a:rPr lang="en-US" dirty="0"/>
              <a:t> </a:t>
            </a:r>
            <a:r>
              <a:rPr lang="en-US" dirty="0" err="1"/>
              <a:t>decimálne</a:t>
            </a:r>
            <a:r>
              <a:rPr lang="en-US" dirty="0"/>
              <a:t> </a:t>
            </a:r>
            <a:r>
              <a:rPr lang="en-US" dirty="0" err="1"/>
              <a:t>čísla</a:t>
            </a:r>
            <a:r>
              <a:rPr lang="en-US" dirty="0"/>
              <a:t>,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písmená</a:t>
            </a:r>
            <a:r>
              <a:rPr lang="en-US" dirty="0"/>
              <a:t> </a:t>
            </a:r>
            <a:r>
              <a:rPr lang="en-US" dirty="0" err="1"/>
              <a:t>abecedy</a:t>
            </a:r>
            <a:r>
              <a:rPr lang="en-US" dirty="0"/>
              <a:t>,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písmená</a:t>
            </a:r>
            <a:r>
              <a:rPr lang="en-US" dirty="0"/>
              <a:t> </a:t>
            </a:r>
            <a:r>
              <a:rPr lang="en-US" dirty="0" err="1"/>
              <a:t>abecedy</a:t>
            </a:r>
            <a:r>
              <a:rPr lang="en-US" dirty="0"/>
              <a:t>,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rímske</a:t>
            </a:r>
            <a:r>
              <a:rPr lang="en-US" dirty="0"/>
              <a:t> </a:t>
            </a:r>
            <a:r>
              <a:rPr lang="en-US" dirty="0" err="1"/>
              <a:t>čísla</a:t>
            </a:r>
            <a:r>
              <a:rPr lang="en-US" dirty="0" smtClean="0"/>
              <a:t>,</a:t>
            </a:r>
            <a:endParaRPr lang="sk-SK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k-SK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 </a:t>
            </a:r>
            <a:r>
              <a:rPr lang="en-US" dirty="0"/>
              <a:t>-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rímske</a:t>
            </a:r>
            <a:r>
              <a:rPr lang="en-US" dirty="0"/>
              <a:t> </a:t>
            </a:r>
            <a:r>
              <a:rPr lang="en-US" dirty="0" err="1"/>
              <a:t>čísla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it-IT" b="1" dirty="0"/>
              <a:t>ukážka </a:t>
            </a:r>
            <a:r>
              <a:rPr lang="it-IT" b="1" dirty="0" smtClean="0"/>
              <a:t>kódu</a:t>
            </a:r>
            <a:r>
              <a:rPr lang="sk-SK" b="1" dirty="0" smtClean="0"/>
              <a:t> s využitím type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&lt;ol type="I"&gt; </a:t>
            </a:r>
            <a:endParaRPr lang="sk-SK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/>
              <a:t>&lt;</a:t>
            </a:r>
            <a:r>
              <a:rPr lang="it-IT" dirty="0"/>
              <a:t>li&gt;Auto&lt;/li</a:t>
            </a:r>
            <a:r>
              <a:rPr lang="it-IT" dirty="0" smtClean="0"/>
              <a:t>&gt;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/>
              <a:t> </a:t>
            </a:r>
            <a:r>
              <a:rPr lang="it-IT" dirty="0"/>
              <a:t>&lt;li&gt;Bicykel&lt;/li&gt;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it-IT" dirty="0" smtClean="0"/>
              <a:t>&lt;</a:t>
            </a:r>
            <a:r>
              <a:rPr lang="it-IT" dirty="0"/>
              <a:t>li&gt;Autobus&lt;/li&gt; </a:t>
            </a:r>
            <a:endParaRPr lang="sk-SK" dirty="0" smtClean="0"/>
          </a:p>
          <a:p>
            <a:r>
              <a:rPr lang="it-IT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&lt;/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ol&gt; 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Sumár </a:t>
            </a:r>
            <a:r>
              <a:rPr lang="sk-SK" dirty="0" err="1" smtClean="0"/>
              <a:t>atributov</a:t>
            </a:r>
            <a:r>
              <a:rPr lang="sk-SK" dirty="0" smtClean="0"/>
              <a:t/>
            </a:r>
            <a:br>
              <a:rPr lang="sk-SK" dirty="0" smtClean="0"/>
            </a:b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1187624" y="571820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2"/>
              </a:rPr>
              <a:t>Príklady na použitie atribútov zoznamu internet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419603" cy="42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43703"/>
            <a:ext cx="31813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2" y="620688"/>
            <a:ext cx="876037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881063"/>
            <a:ext cx="7848600" cy="509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5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Dodatok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Vnorené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zoznamy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	Jednotlivé </a:t>
            </a:r>
            <a:r>
              <a:rPr lang="cs-CZ" sz="2000" dirty="0" err="1"/>
              <a:t>zoznamy</a:t>
            </a:r>
            <a:r>
              <a:rPr lang="cs-CZ" sz="2000" dirty="0"/>
              <a:t> </a:t>
            </a:r>
            <a:r>
              <a:rPr lang="cs-CZ" sz="2000" dirty="0" err="1"/>
              <a:t>môžete</a:t>
            </a:r>
            <a:r>
              <a:rPr lang="cs-CZ" sz="2000" dirty="0"/>
              <a:t> aj </a:t>
            </a:r>
            <a:r>
              <a:rPr lang="cs-CZ" sz="2000" dirty="0" err="1"/>
              <a:t>vnoriť</a:t>
            </a:r>
            <a:r>
              <a:rPr lang="cs-CZ" sz="2000" dirty="0"/>
              <a:t> jeden do </a:t>
            </a:r>
            <a:r>
              <a:rPr lang="cs-CZ" sz="2000" dirty="0" smtClean="0"/>
              <a:t>druhého</a:t>
            </a:r>
            <a:r>
              <a:rPr lang="cs-CZ" sz="2000" dirty="0"/>
              <a:t>. </a:t>
            </a:r>
            <a:r>
              <a:rPr lang="cs-CZ" sz="2000" dirty="0" err="1"/>
              <a:t>Vtedy</a:t>
            </a:r>
            <a:r>
              <a:rPr lang="cs-CZ" sz="2000" dirty="0"/>
              <a:t> </a:t>
            </a:r>
            <a:r>
              <a:rPr lang="cs-CZ" sz="2000" dirty="0" smtClean="0"/>
              <a:t>	</a:t>
            </a:r>
            <a:r>
              <a:rPr lang="cs-CZ" sz="2000" dirty="0" err="1" smtClean="0"/>
              <a:t>nastáva</a:t>
            </a:r>
            <a:r>
              <a:rPr lang="cs-CZ" sz="2000" dirty="0" smtClean="0"/>
              <a:t> </a:t>
            </a:r>
            <a:r>
              <a:rPr lang="cs-CZ" sz="2000" dirty="0" err="1"/>
              <a:t>vetvenie</a:t>
            </a:r>
            <a:r>
              <a:rPr lang="cs-CZ" sz="2000" dirty="0"/>
              <a:t> </a:t>
            </a:r>
            <a:r>
              <a:rPr lang="cs-CZ" sz="2000" dirty="0" err="1"/>
              <a:t>zoznamu</a:t>
            </a:r>
            <a:r>
              <a:rPr lang="cs-CZ" sz="2000" dirty="0"/>
              <a:t> </a:t>
            </a:r>
            <a:r>
              <a:rPr lang="cs-CZ" sz="2000" dirty="0" err="1" smtClean="0"/>
              <a:t>podľa</a:t>
            </a:r>
            <a:r>
              <a:rPr lang="cs-CZ" sz="2000" dirty="0" smtClean="0"/>
              <a:t> </a:t>
            </a:r>
            <a:r>
              <a:rPr lang="cs-CZ" sz="2000" dirty="0" err="1"/>
              <a:t>rôznych</a:t>
            </a:r>
            <a:r>
              <a:rPr lang="cs-CZ" sz="2000" dirty="0"/>
              <a:t> kritérií</a:t>
            </a:r>
            <a:r>
              <a:rPr lang="cs-CZ" sz="2000" dirty="0" smtClean="0"/>
              <a:t>.</a:t>
            </a:r>
          </a:p>
          <a:p>
            <a:r>
              <a:rPr lang="cs-CZ" sz="2000" b="1" dirty="0" err="1"/>
              <a:t>Zoznam</a:t>
            </a:r>
            <a:r>
              <a:rPr lang="cs-CZ" sz="2000" b="1" dirty="0"/>
              <a:t> </a:t>
            </a:r>
            <a:r>
              <a:rPr lang="cs-CZ" sz="2000" b="1" dirty="0" err="1"/>
              <a:t>definícií</a:t>
            </a:r>
            <a:endParaRPr lang="en-US" sz="2000" b="1" dirty="0"/>
          </a:p>
          <a:p>
            <a:pPr marL="0" indent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Špecialitou</a:t>
            </a:r>
            <a:r>
              <a:rPr lang="cs-CZ" sz="2000" dirty="0" smtClean="0"/>
              <a:t> </a:t>
            </a:r>
            <a:r>
              <a:rPr lang="cs-CZ" sz="2000" dirty="0"/>
              <a:t>v </a:t>
            </a:r>
            <a:r>
              <a:rPr lang="cs-CZ" sz="2000" dirty="0" err="1"/>
              <a:t>zoznamoch</a:t>
            </a:r>
            <a:r>
              <a:rPr lang="cs-CZ" sz="2000" dirty="0"/>
              <a:t> je </a:t>
            </a:r>
            <a:r>
              <a:rPr lang="cs-CZ" sz="2000" dirty="0" err="1"/>
              <a:t>zoznam</a:t>
            </a:r>
            <a:r>
              <a:rPr lang="cs-CZ" sz="2000" dirty="0"/>
              <a:t> </a:t>
            </a:r>
            <a:r>
              <a:rPr lang="cs-CZ" sz="2000" dirty="0" err="1"/>
              <a:t>definícií</a:t>
            </a:r>
            <a:r>
              <a:rPr lang="cs-CZ" sz="2000" dirty="0"/>
              <a:t>, </a:t>
            </a:r>
            <a:r>
              <a:rPr lang="cs-CZ" sz="2000" dirty="0" smtClean="0"/>
              <a:t>výsledný </a:t>
            </a:r>
            <a:r>
              <a:rPr lang="cs-CZ" sz="2000" dirty="0" err="1"/>
              <a:t>súbor</a:t>
            </a:r>
            <a:r>
              <a:rPr lang="cs-CZ" sz="2000" dirty="0"/>
              <a:t> </a:t>
            </a:r>
            <a:r>
              <a:rPr lang="cs-CZ" sz="2000" dirty="0" err="1"/>
              <a:t>vyzerá</a:t>
            </a:r>
            <a:r>
              <a:rPr lang="cs-CZ" sz="2000" dirty="0"/>
              <a:t> </a:t>
            </a:r>
            <a:r>
              <a:rPr lang="cs-CZ" sz="2000" dirty="0" smtClean="0"/>
              <a:t>	</a:t>
            </a:r>
            <a:r>
              <a:rPr lang="cs-CZ" sz="2000" dirty="0" err="1" smtClean="0"/>
              <a:t>presne</a:t>
            </a:r>
            <a:r>
              <a:rPr lang="cs-CZ" sz="2000" dirty="0" smtClean="0"/>
              <a:t> </a:t>
            </a:r>
            <a:r>
              <a:rPr lang="cs-CZ" sz="2000" dirty="0" err="1"/>
              <a:t>ako</a:t>
            </a:r>
            <a:r>
              <a:rPr lang="cs-CZ" sz="2000" dirty="0"/>
              <a:t> </a:t>
            </a:r>
            <a:r>
              <a:rPr lang="cs-CZ" sz="2000" dirty="0" err="1"/>
              <a:t>zoznam</a:t>
            </a:r>
            <a:r>
              <a:rPr lang="cs-CZ" sz="2000" dirty="0"/>
              <a:t> </a:t>
            </a:r>
            <a:r>
              <a:rPr lang="cs-CZ" sz="2000" dirty="0" err="1" smtClean="0"/>
              <a:t>definícií</a:t>
            </a:r>
            <a:r>
              <a:rPr lang="cs-CZ" sz="2000" dirty="0" smtClean="0"/>
              <a:t> </a:t>
            </a:r>
            <a:r>
              <a:rPr lang="cs-CZ" sz="2000" dirty="0"/>
              <a:t>v </a:t>
            </a:r>
            <a:r>
              <a:rPr lang="cs-CZ" sz="2000" dirty="0" err="1"/>
              <a:t>rôznych</a:t>
            </a:r>
            <a:r>
              <a:rPr lang="cs-CZ" sz="2000" dirty="0"/>
              <a:t> knihách, </a:t>
            </a:r>
            <a:r>
              <a:rPr lang="cs-CZ" sz="2000" dirty="0" err="1"/>
              <a:t>alebo</a:t>
            </a:r>
            <a:r>
              <a:rPr lang="cs-CZ" sz="2000" dirty="0"/>
              <a:t> </a:t>
            </a:r>
            <a:r>
              <a:rPr lang="cs-CZ" sz="2000" dirty="0" smtClean="0"/>
              <a:t>	(</a:t>
            </a:r>
            <a:r>
              <a:rPr lang="cs-CZ" sz="2000" dirty="0"/>
              <a:t>diplomových) </a:t>
            </a:r>
            <a:r>
              <a:rPr lang="cs-CZ" sz="2000" dirty="0" smtClean="0"/>
              <a:t>	</a:t>
            </a:r>
            <a:r>
              <a:rPr lang="cs-CZ" sz="2000" dirty="0" err="1" smtClean="0"/>
              <a:t>prácach</a:t>
            </a:r>
            <a:r>
              <a:rPr lang="cs-CZ" sz="2000" dirty="0"/>
              <a:t>. </a:t>
            </a:r>
            <a:r>
              <a:rPr lang="cs-CZ" sz="2000" dirty="0" err="1" smtClean="0"/>
              <a:t>Používa</a:t>
            </a:r>
            <a:r>
              <a:rPr lang="cs-CZ" sz="2000" dirty="0" smtClean="0"/>
              <a:t> </a:t>
            </a:r>
            <a:r>
              <a:rPr lang="cs-CZ" sz="2000" dirty="0" err="1"/>
              <a:t>sa</a:t>
            </a:r>
            <a:r>
              <a:rPr lang="cs-CZ" sz="2000" dirty="0"/>
              <a:t> na </a:t>
            </a:r>
            <a:r>
              <a:rPr lang="cs-CZ" sz="2000" dirty="0" err="1" smtClean="0"/>
              <a:t>objasnenie</a:t>
            </a:r>
            <a:r>
              <a:rPr lang="cs-CZ" sz="2000" dirty="0" smtClean="0"/>
              <a:t> </a:t>
            </a:r>
            <a:r>
              <a:rPr lang="cs-CZ" sz="2000" dirty="0" err="1"/>
              <a:t>neznámych</a:t>
            </a:r>
            <a:r>
              <a:rPr lang="cs-CZ" sz="2000" dirty="0"/>
              <a:t> </a:t>
            </a:r>
            <a:r>
              <a:rPr lang="cs-CZ" sz="2000" dirty="0" err="1"/>
              <a:t>pojmov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b="1" dirty="0" smtClean="0"/>
              <a:t>SYNTAX:</a:t>
            </a:r>
            <a:endParaRPr lang="sk-SK" sz="2000" b="1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509120"/>
            <a:ext cx="5934075" cy="192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483205" cy="61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2952"/>
            <a:ext cx="8676456" cy="272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460432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272" y="0"/>
            <a:ext cx="9612560" cy="68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403648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err="1">
                <a:solidFill>
                  <a:schemeClr val="accent6"/>
                </a:solidFill>
              </a:rPr>
              <a:t>Hlavné</a:t>
            </a:r>
            <a:r>
              <a:rPr lang="cs-CZ" sz="4000" b="1" dirty="0">
                <a:solidFill>
                  <a:schemeClr val="accent6"/>
                </a:solidFill>
              </a:rPr>
              <a:t> zásady </a:t>
            </a:r>
            <a:r>
              <a:rPr lang="cs-CZ" sz="4000" b="1" dirty="0" err="1">
                <a:solidFill>
                  <a:schemeClr val="accent6"/>
                </a:solidFill>
              </a:rPr>
              <a:t>pre</a:t>
            </a:r>
            <a:r>
              <a:rPr lang="cs-CZ" sz="4000" b="1" dirty="0">
                <a:solidFill>
                  <a:schemeClr val="accent6"/>
                </a:solidFill>
              </a:rPr>
              <a:t> </a:t>
            </a:r>
            <a:r>
              <a:rPr lang="cs-CZ" sz="4000" b="1" dirty="0" err="1">
                <a:solidFill>
                  <a:schemeClr val="accent6"/>
                </a:solidFill>
              </a:rPr>
              <a:t>prezentovanie</a:t>
            </a:r>
            <a:r>
              <a:rPr lang="cs-CZ" sz="4000" b="1" dirty="0">
                <a:solidFill>
                  <a:schemeClr val="accent6"/>
                </a:solidFill>
              </a:rPr>
              <a:t> </a:t>
            </a:r>
            <a:r>
              <a:rPr lang="cs-CZ" sz="4000" b="1" dirty="0" err="1">
                <a:solidFill>
                  <a:schemeClr val="accent6"/>
                </a:solidFill>
              </a:rPr>
              <a:t>sa</a:t>
            </a:r>
            <a:r>
              <a:rPr lang="cs-CZ" sz="4000" b="1" dirty="0">
                <a:solidFill>
                  <a:schemeClr val="accent6"/>
                </a:solidFill>
              </a:rPr>
              <a:t> na Internete</a:t>
            </a:r>
            <a:r>
              <a:rPr lang="en-US" sz="4000" b="1" dirty="0">
                <a:solidFill>
                  <a:schemeClr val="accent6"/>
                </a:solidFill>
              </a:rPr>
              <a:t/>
            </a:r>
            <a:br>
              <a:rPr lang="en-US" sz="4000" b="1" dirty="0">
                <a:solidFill>
                  <a:schemeClr val="accent6"/>
                </a:solidFill>
              </a:rPr>
            </a:b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5536" y="134076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4000" b="1" dirty="0" err="1" smtClean="0"/>
              <a:t>Priehľadnosť</a:t>
            </a:r>
            <a:endParaRPr lang="cs-CZ" sz="4000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 smtClean="0"/>
              <a:t>Dostupnosť</a:t>
            </a:r>
            <a:endParaRPr lang="cs-CZ" sz="4000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/>
              <a:t>Rýchlosť</a:t>
            </a:r>
            <a:endParaRPr lang="en-US" sz="4000" dirty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/>
              <a:t>Aktuálnosť</a:t>
            </a:r>
            <a:endParaRPr lang="en-US" sz="4000" dirty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/>
              <a:t>Príjemný</a:t>
            </a:r>
            <a:r>
              <a:rPr lang="cs-CZ" sz="4000" b="1" dirty="0"/>
              <a:t> </a:t>
            </a:r>
            <a:r>
              <a:rPr lang="cs-CZ" sz="4000" b="1" dirty="0" err="1"/>
              <a:t>vzhľad</a:t>
            </a:r>
            <a:endParaRPr lang="en-US" sz="4000" dirty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/>
              <a:t>Výber</a:t>
            </a:r>
            <a:r>
              <a:rPr lang="cs-CZ" sz="4000" b="1" dirty="0"/>
              <a:t> </a:t>
            </a:r>
            <a:r>
              <a:rPr lang="cs-CZ" sz="4000" b="1" dirty="0" err="1"/>
              <a:t>kvalitného</a:t>
            </a:r>
            <a:r>
              <a:rPr lang="cs-CZ" sz="4000" b="1" dirty="0"/>
              <a:t> </a:t>
            </a:r>
            <a:r>
              <a:rPr lang="cs-CZ" sz="4000" b="1" dirty="0" err="1"/>
              <a:t>webhostingu</a:t>
            </a:r>
            <a:r>
              <a:rPr lang="cs-CZ" sz="4000" b="1" dirty="0"/>
              <a:t> na </a:t>
            </a:r>
            <a:r>
              <a:rPr lang="cs-CZ" sz="4000" b="1" dirty="0" err="1"/>
              <a:t>mieru</a:t>
            </a:r>
            <a:endParaRPr lang="en-US" sz="4000" dirty="0"/>
          </a:p>
          <a:p>
            <a:pPr marL="514350" indent="-514350">
              <a:buFont typeface="+mj-lt"/>
              <a:buAutoNum type="arabicParenR"/>
            </a:pPr>
            <a:r>
              <a:rPr lang="cs-CZ" sz="4000" b="1" dirty="0" err="1"/>
              <a:t>Optimalizácia</a:t>
            </a:r>
            <a:r>
              <a:rPr lang="cs-CZ" sz="4000" b="1" dirty="0"/>
              <a:t> </a:t>
            </a:r>
            <a:r>
              <a:rPr lang="cs-CZ" sz="4000" b="1" dirty="0" err="1"/>
              <a:t>pre</a:t>
            </a:r>
            <a:r>
              <a:rPr lang="cs-CZ" sz="4000" b="1" dirty="0"/>
              <a:t> </a:t>
            </a:r>
            <a:r>
              <a:rPr lang="cs-CZ" sz="4000" b="1" dirty="0" err="1"/>
              <a:t>vyhľadávače</a:t>
            </a:r>
            <a:endParaRPr lang="en-US" sz="4000" dirty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95450"/>
            <a:ext cx="78105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/>
              <a:t>Teoretická kontrolná úloha</a:t>
            </a:r>
            <a:endParaRPr lang="en-US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Uvedte</a:t>
            </a:r>
            <a:r>
              <a:rPr lang="sk-SK" dirty="0" smtClean="0"/>
              <a:t> aký konštrukčný prvok je zoznam?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Uvedte</a:t>
            </a:r>
            <a:r>
              <a:rPr lang="sk-SK" dirty="0" smtClean="0"/>
              <a:t> ako delíme zoznamy?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Aké sú hodnoty atribútu  “type“ pre nečíslovaný zoznam?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Uvedte</a:t>
            </a:r>
            <a:r>
              <a:rPr lang="sk-SK" dirty="0" smtClean="0"/>
              <a:t> aké sú hodnoty  </a:t>
            </a:r>
            <a:r>
              <a:rPr lang="sk-SK" dirty="0" err="1" smtClean="0"/>
              <a:t>atributu</a:t>
            </a:r>
            <a:r>
              <a:rPr lang="sk-SK" dirty="0" smtClean="0"/>
              <a:t> „type“ pre číslovaný zoznam?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Čo je to &lt;dl&gt;?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teórie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57127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známka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4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/>
              <a:t>Praktická kontrolná úloha</a:t>
            </a:r>
            <a:endParaRPr lang="en-US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cs-CZ" dirty="0" err="1" smtClean="0"/>
              <a:t>Meno</a:t>
            </a:r>
            <a:r>
              <a:rPr lang="cs-CZ" dirty="0" smtClean="0"/>
              <a:t> </a:t>
            </a:r>
            <a:r>
              <a:rPr lang="cs-CZ" dirty="0" err="1" smtClean="0"/>
              <a:t>súboru:</a:t>
            </a:r>
            <a:r>
              <a:rPr lang="cs-CZ" b="1" dirty="0" err="1" smtClean="0">
                <a:solidFill>
                  <a:srgbClr val="00B0F0"/>
                </a:solidFill>
              </a:rPr>
              <a:t>test.htm</a:t>
            </a:r>
            <a:r>
              <a:rPr lang="cs-CZ" dirty="0" err="1" smtClean="0"/>
              <a:t>l</a:t>
            </a:r>
            <a:endParaRPr lang="cs-CZ" dirty="0" smtClean="0"/>
          </a:p>
          <a:p>
            <a:pPr marL="514350" lvl="0" indent="-514350">
              <a:buFont typeface="+mj-lt"/>
              <a:buAutoNum type="arabicParenR"/>
            </a:pPr>
            <a:r>
              <a:rPr lang="cs-CZ" dirty="0" err="1" smtClean="0"/>
              <a:t>Vytvorte</a:t>
            </a:r>
            <a:r>
              <a:rPr lang="cs-CZ" dirty="0" smtClean="0"/>
              <a:t> </a:t>
            </a:r>
            <a:r>
              <a:rPr lang="cs-CZ" dirty="0"/>
              <a:t>číslovaný </a:t>
            </a:r>
            <a:r>
              <a:rPr lang="cs-CZ" dirty="0" err="1"/>
              <a:t>zoznam</a:t>
            </a:r>
            <a:r>
              <a:rPr lang="cs-CZ" dirty="0"/>
              <a:t> arabskými </a:t>
            </a:r>
            <a:r>
              <a:rPr lang="cs-CZ" dirty="0" err="1"/>
              <a:t>číslami</a:t>
            </a:r>
            <a:r>
              <a:rPr lang="cs-CZ" dirty="0"/>
              <a:t> 5 </a:t>
            </a:r>
            <a:r>
              <a:rPr lang="cs-CZ" dirty="0" err="1"/>
              <a:t>svojich</a:t>
            </a:r>
            <a:r>
              <a:rPr lang="cs-CZ" dirty="0"/>
              <a:t> </a:t>
            </a:r>
            <a:r>
              <a:rPr lang="cs-CZ" dirty="0" err="1" smtClean="0"/>
              <a:t>najobľúbenejších</a:t>
            </a:r>
            <a:r>
              <a:rPr lang="cs-CZ" dirty="0" smtClean="0"/>
              <a:t> </a:t>
            </a:r>
            <a:r>
              <a:rPr lang="cs-CZ" dirty="0" err="1"/>
              <a:t>jedál</a:t>
            </a:r>
            <a:r>
              <a:rPr lang="cs-CZ" dirty="0"/>
              <a:t>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cs-CZ" dirty="0"/>
              <a:t> </a:t>
            </a:r>
            <a:r>
              <a:rPr lang="cs-CZ" dirty="0" err="1" smtClean="0"/>
              <a:t>Vytvorte</a:t>
            </a:r>
            <a:r>
              <a:rPr lang="cs-CZ" dirty="0" smtClean="0"/>
              <a:t> </a:t>
            </a:r>
            <a:r>
              <a:rPr lang="cs-CZ" dirty="0" err="1"/>
              <a:t>zoznam</a:t>
            </a:r>
            <a:r>
              <a:rPr lang="cs-CZ" dirty="0"/>
              <a:t> malými </a:t>
            </a:r>
            <a:r>
              <a:rPr lang="cs-CZ" dirty="0" err="1"/>
              <a:t>písmenami</a:t>
            </a:r>
            <a:r>
              <a:rPr lang="cs-CZ" dirty="0"/>
              <a:t> abecedy 5 </a:t>
            </a:r>
            <a:r>
              <a:rPr lang="cs-CZ" dirty="0" err="1"/>
              <a:t>obľúbených</a:t>
            </a:r>
            <a:r>
              <a:rPr lang="cs-CZ" dirty="0"/>
              <a:t> </a:t>
            </a:r>
            <a:r>
              <a:rPr lang="cs-CZ" dirty="0" err="1"/>
              <a:t>hercov</a:t>
            </a:r>
            <a:r>
              <a:rPr lang="cs-CZ" dirty="0"/>
              <a:t>, u </a:t>
            </a:r>
            <a:r>
              <a:rPr lang="cs-CZ" dirty="0" err="1"/>
              <a:t>najobľúbenejšieho</a:t>
            </a:r>
            <a:r>
              <a:rPr lang="cs-CZ" dirty="0"/>
              <a:t> </a:t>
            </a:r>
            <a:r>
              <a:rPr lang="cs-CZ" dirty="0" err="1"/>
              <a:t>herca</a:t>
            </a:r>
            <a:r>
              <a:rPr lang="cs-CZ" dirty="0"/>
              <a:t> </a:t>
            </a:r>
            <a:r>
              <a:rPr lang="cs-CZ" dirty="0" err="1"/>
              <a:t>vytvorte</a:t>
            </a:r>
            <a:r>
              <a:rPr lang="cs-CZ" dirty="0"/>
              <a:t> </a:t>
            </a:r>
            <a:r>
              <a:rPr lang="cs-CZ" dirty="0" err="1"/>
              <a:t>vnorený</a:t>
            </a:r>
            <a:r>
              <a:rPr lang="cs-CZ" dirty="0"/>
              <a:t> </a:t>
            </a:r>
            <a:r>
              <a:rPr lang="cs-CZ" dirty="0" err="1"/>
              <a:t>zoznam</a:t>
            </a:r>
            <a:r>
              <a:rPr lang="cs-CZ" dirty="0"/>
              <a:t> jeho filmografie nečíslovaným </a:t>
            </a:r>
            <a:r>
              <a:rPr lang="cs-CZ" dirty="0" err="1"/>
              <a:t>zoznamom</a:t>
            </a:r>
            <a:r>
              <a:rPr lang="cs-CZ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r>
              <a:rPr lang="cs-CZ" dirty="0" err="1"/>
              <a:t>Vytvorte</a:t>
            </a:r>
            <a:r>
              <a:rPr lang="cs-CZ" dirty="0"/>
              <a:t> </a:t>
            </a:r>
            <a:r>
              <a:rPr lang="cs-CZ" dirty="0" err="1"/>
              <a:t>zoznam</a:t>
            </a:r>
            <a:r>
              <a:rPr lang="cs-CZ" dirty="0"/>
              <a:t> 5 </a:t>
            </a:r>
            <a:r>
              <a:rPr lang="cs-CZ" dirty="0" err="1"/>
              <a:t>krajín</a:t>
            </a:r>
            <a:r>
              <a:rPr lang="cs-CZ" dirty="0"/>
              <a:t> EU </a:t>
            </a:r>
            <a:r>
              <a:rPr lang="cs-CZ" dirty="0" err="1"/>
              <a:t>veľkými</a:t>
            </a:r>
            <a:r>
              <a:rPr lang="cs-CZ" dirty="0"/>
              <a:t> </a:t>
            </a:r>
            <a:r>
              <a:rPr lang="cs-CZ" dirty="0" err="1"/>
              <a:t>rímskymi</a:t>
            </a:r>
            <a:r>
              <a:rPr lang="cs-CZ" dirty="0"/>
              <a:t> </a:t>
            </a:r>
            <a:r>
              <a:rPr lang="cs-CZ" dirty="0" err="1"/>
              <a:t>číslicami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r>
              <a:rPr lang="cs-CZ" dirty="0" err="1" smtClean="0"/>
              <a:t>Vytvorte</a:t>
            </a:r>
            <a:r>
              <a:rPr lang="cs-CZ" dirty="0" smtClean="0"/>
              <a:t> </a:t>
            </a:r>
            <a:r>
              <a:rPr lang="cs-CZ" dirty="0" err="1"/>
              <a:t>zoznam</a:t>
            </a:r>
            <a:r>
              <a:rPr lang="cs-CZ" dirty="0"/>
              <a:t> </a:t>
            </a:r>
            <a:r>
              <a:rPr lang="cs-CZ" dirty="0" err="1"/>
              <a:t>definícíi</a:t>
            </a:r>
            <a:r>
              <a:rPr lang="cs-CZ" dirty="0"/>
              <a:t> 3 </a:t>
            </a:r>
            <a:r>
              <a:rPr lang="cs-CZ" dirty="0" err="1"/>
              <a:t>latínskych</a:t>
            </a:r>
            <a:r>
              <a:rPr lang="cs-CZ" dirty="0"/>
              <a:t> slov </a:t>
            </a:r>
            <a:r>
              <a:rPr lang="cs-CZ" dirty="0" err="1"/>
              <a:t>podľa</a:t>
            </a:r>
            <a:r>
              <a:rPr lang="cs-CZ" dirty="0"/>
              <a:t> </a:t>
            </a:r>
            <a:r>
              <a:rPr lang="cs-CZ" dirty="0" err="1"/>
              <a:t>vlastného</a:t>
            </a:r>
            <a:r>
              <a:rPr lang="cs-CZ" dirty="0"/>
              <a:t> </a:t>
            </a:r>
            <a:r>
              <a:rPr lang="cs-CZ" dirty="0" err="1"/>
              <a:t>výberu</a:t>
            </a:r>
            <a:r>
              <a:rPr lang="cs-CZ" dirty="0"/>
              <a:t> </a:t>
            </a:r>
            <a:r>
              <a:rPr lang="cs-CZ" dirty="0" err="1"/>
              <a:t>zo</a:t>
            </a:r>
            <a:r>
              <a:rPr lang="cs-CZ" dirty="0"/>
              <a:t> </a:t>
            </a:r>
            <a:r>
              <a:rPr lang="cs-CZ" dirty="0" err="1"/>
              <a:t>zhodnej</a:t>
            </a:r>
            <a:r>
              <a:rPr lang="cs-CZ" dirty="0"/>
              <a:t> </a:t>
            </a:r>
            <a:r>
              <a:rPr lang="cs-CZ" dirty="0" err="1"/>
              <a:t>kategórie</a:t>
            </a:r>
            <a:r>
              <a:rPr lang="cs-CZ" dirty="0"/>
              <a:t>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kultúra</a:t>
            </a:r>
            <a:r>
              <a:rPr lang="cs-CZ" dirty="0"/>
              <a:t>, </a:t>
            </a:r>
            <a:r>
              <a:rPr lang="cs-CZ" dirty="0" err="1"/>
              <a:t>stavebníctvo</a:t>
            </a:r>
            <a:r>
              <a:rPr lang="cs-CZ" dirty="0"/>
              <a:t>, počítače, medicína, …), </a:t>
            </a:r>
            <a:r>
              <a:rPr lang="cs-CZ" dirty="0" err="1"/>
              <a:t>môžete</a:t>
            </a:r>
            <a:r>
              <a:rPr lang="cs-CZ" dirty="0"/>
              <a:t> </a:t>
            </a:r>
            <a:r>
              <a:rPr lang="cs-CZ" dirty="0" err="1"/>
              <a:t>využiť</a:t>
            </a:r>
            <a:r>
              <a:rPr lang="cs-CZ" dirty="0"/>
              <a:t> aj </a:t>
            </a:r>
            <a:r>
              <a:rPr lang="cs-CZ" u="sng" dirty="0" err="1">
                <a:hlinkClick r:id="rId2" tooltip="http://sk.wikipedia.org"/>
              </a:rPr>
              <a:t>Wikipédiu</a:t>
            </a:r>
            <a:endParaRPr lang="en-US" dirty="0"/>
          </a:p>
          <a:p>
            <a:pPr marL="514350" lvl="0" indent="-514350">
              <a:buFont typeface="+mj-lt"/>
              <a:buAutoNum type="arabicParenR"/>
            </a:pPr>
            <a:r>
              <a:rPr lang="cs-CZ" dirty="0" err="1"/>
              <a:t>Každú</a:t>
            </a:r>
            <a:r>
              <a:rPr lang="cs-CZ" dirty="0"/>
              <a:t> </a:t>
            </a:r>
            <a:r>
              <a:rPr lang="cs-CZ" dirty="0" err="1"/>
              <a:t>časť</a:t>
            </a:r>
            <a:r>
              <a:rPr lang="cs-CZ" dirty="0"/>
              <a:t> úlohy </a:t>
            </a:r>
            <a:r>
              <a:rPr lang="cs-CZ" dirty="0" err="1"/>
              <a:t>zoradte</a:t>
            </a:r>
            <a:r>
              <a:rPr lang="cs-CZ" dirty="0"/>
              <a:t> pod samostatný nadpis (hlavičku) a </a:t>
            </a:r>
            <a:r>
              <a:rPr lang="cs-CZ" dirty="0" err="1"/>
              <a:t>stručne</a:t>
            </a:r>
            <a:r>
              <a:rPr lang="cs-CZ" dirty="0"/>
              <a:t> </a:t>
            </a:r>
            <a:r>
              <a:rPr lang="cs-CZ" dirty="0" err="1"/>
              <a:t>popíšte</a:t>
            </a:r>
            <a:r>
              <a:rPr lang="cs-CZ" dirty="0"/>
              <a:t> jej obsah </a:t>
            </a:r>
            <a:r>
              <a:rPr lang="cs-CZ" dirty="0" err="1"/>
              <a:t>minimálne</a:t>
            </a:r>
            <a:r>
              <a:rPr lang="cs-CZ" dirty="0"/>
              <a:t> </a:t>
            </a:r>
            <a:r>
              <a:rPr lang="cs-CZ" dirty="0" err="1"/>
              <a:t>dvoma</a:t>
            </a:r>
            <a:r>
              <a:rPr lang="cs-CZ" dirty="0"/>
              <a:t> </a:t>
            </a:r>
            <a:r>
              <a:rPr lang="cs-CZ" dirty="0" err="1"/>
              <a:t>vetami</a:t>
            </a:r>
            <a:r>
              <a:rPr lang="cs-CZ" dirty="0"/>
              <a:t>, </a:t>
            </a:r>
            <a:r>
              <a:rPr lang="cs-CZ" dirty="0" err="1"/>
              <a:t>môžete</a:t>
            </a:r>
            <a:r>
              <a:rPr lang="cs-CZ" dirty="0"/>
              <a:t> </a:t>
            </a:r>
            <a:r>
              <a:rPr lang="cs-CZ" dirty="0" err="1"/>
              <a:t>použiť</a:t>
            </a:r>
            <a:r>
              <a:rPr lang="cs-CZ" dirty="0"/>
              <a:t> aj </a:t>
            </a:r>
            <a:r>
              <a:rPr lang="cs-CZ" dirty="0" err="1"/>
              <a:t>formátovanie</a:t>
            </a:r>
            <a:r>
              <a:rPr lang="cs-CZ" dirty="0"/>
              <a:t> textu, </a:t>
            </a:r>
            <a:r>
              <a:rPr lang="cs-CZ" dirty="0" err="1"/>
              <a:t>ktoré</a:t>
            </a:r>
            <a:r>
              <a:rPr lang="cs-CZ" dirty="0"/>
              <a:t> už </a:t>
            </a:r>
            <a:r>
              <a:rPr lang="cs-CZ" dirty="0" err="1"/>
              <a:t>ovládate</a:t>
            </a:r>
            <a:r>
              <a:rPr lang="cs-CZ" dirty="0"/>
              <a:t> z </a:t>
            </a:r>
            <a:r>
              <a:rPr lang="cs-CZ" dirty="0" err="1"/>
              <a:t>predchádzajúcich</a:t>
            </a:r>
            <a:r>
              <a:rPr lang="cs-CZ" dirty="0"/>
              <a:t> úloh.</a:t>
            </a:r>
            <a:endParaRPr lang="en-US" dirty="0"/>
          </a:p>
          <a:p>
            <a:r>
              <a:rPr lang="cs-CZ" i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Vyhodnotenie</a:t>
            </a:r>
            <a:endParaRPr lang="en-US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52577"/>
              </p:ext>
            </p:extLst>
          </p:nvPr>
        </p:nvGraphicFramePr>
        <p:xfrm>
          <a:off x="1524000" y="13970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úloha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známka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Všetky body správne bez akejkoľvek pomoci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Všetky body správne s pomocou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Zápis správny ale nefunguje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Polovica zadania vyriešená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Nič nefunguje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47663"/>
            <a:ext cx="67151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1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23838"/>
            <a:ext cx="68294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156" y="68740"/>
            <a:ext cx="8229600" cy="1143000"/>
          </a:xfrm>
        </p:spPr>
        <p:txBody>
          <a:bodyPr/>
          <a:lstStyle/>
          <a:p>
            <a:r>
              <a:rPr lang="sk-SK" dirty="0" err="1" smtClean="0"/>
              <a:t>Špecialne</a:t>
            </a:r>
            <a:r>
              <a:rPr lang="sk-SK" dirty="0" smtClean="0"/>
              <a:t> znaky</a:t>
            </a:r>
            <a:endParaRPr lang="en-US" dirty="0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4887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50" y="4634083"/>
            <a:ext cx="4036602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39615"/>
            <a:ext cx="4238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11560" y="573647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&lt;</a:t>
            </a:r>
            <a:r>
              <a:rPr lang="sk-SK" dirty="0" err="1" smtClean="0"/>
              <a:t>xmp</a:t>
            </a:r>
            <a:r>
              <a:rPr lang="sk-SK" dirty="0" smtClean="0"/>
              <a:t>&gt;.............................................&lt;/</a:t>
            </a:r>
            <a:r>
              <a:rPr lang="sk-SK" dirty="0" err="1" smtClean="0"/>
              <a:t>xmp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4716016" y="57332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Sú značky pre zobrazenie html kódu v </a:t>
            </a:r>
            <a:r>
              <a:rPr lang="sk-SK" dirty="0" err="1" smtClean="0"/>
              <a:t>browsery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Zápis  HTML kódu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1484784"/>
            <a:ext cx="80486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8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Zobrazenie kódu   HTML cez </a:t>
            </a:r>
            <a:r>
              <a:rPr lang="sk-SK" sz="3200" dirty="0" err="1" smtClean="0"/>
              <a:t>browser</a:t>
            </a:r>
            <a:r>
              <a:rPr lang="sk-SK" sz="3200" dirty="0" smtClean="0"/>
              <a:t> 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1157"/>
            <a:ext cx="7921305" cy="4022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1661</Words>
  <Application>Microsoft Office PowerPoint</Application>
  <PresentationFormat>Prezentácia na obrazovke (4:3)</PresentationFormat>
  <Paragraphs>480</Paragraphs>
  <Slides>129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129</vt:i4>
      </vt:variant>
    </vt:vector>
  </HeadingPairs>
  <TitlesOfParts>
    <vt:vector size="130" baseType="lpstr">
      <vt:lpstr>Motív Office</vt:lpstr>
      <vt:lpstr>Úvod do elektronického publikovania</vt:lpstr>
      <vt:lpstr>Základné znalosti pre tvorbu webu </vt:lpstr>
      <vt:lpstr>Základné pojmy</vt:lpstr>
      <vt:lpstr>Základné pojmy</vt:lpstr>
      <vt:lpstr>Prezentácia programu PowerPoint</vt:lpstr>
      <vt:lpstr>Dynamická web stránka</vt:lpstr>
      <vt:lpstr>Pravidlá tvorby webových stránok </vt:lpstr>
      <vt:lpstr>Pravidlá tvorby webových stránok </vt:lpstr>
      <vt:lpstr>Hlavné zásady pre prezentovanie sa na Internete </vt:lpstr>
      <vt:lpstr>HTML jazyk</vt:lpstr>
      <vt:lpstr>Úvod do jazyka HTML</vt:lpstr>
      <vt:lpstr>Úvod do jazyka HTML</vt:lpstr>
      <vt:lpstr>Úvod do jazyka HTML</vt:lpstr>
      <vt:lpstr>Úvod do jazyka HTML</vt:lpstr>
      <vt:lpstr>HTML editory</vt:lpstr>
      <vt:lpstr>Dokumenty vo formáte HTML </vt:lpstr>
      <vt:lpstr>Základný tvar HTML dokumentu </vt:lpstr>
      <vt:lpstr>Popis tagov html</vt:lpstr>
      <vt:lpstr>Popis tagov html</vt:lpstr>
      <vt:lpstr>Popis tagov html</vt:lpstr>
      <vt:lpstr>Stavebné prvky html dokumentuPopis </vt:lpstr>
      <vt:lpstr>Blokové a inline elementynty</vt:lpstr>
      <vt:lpstr>Blokové  elementy</vt:lpstr>
      <vt:lpstr>Riadkové-Inline  elementy</vt:lpstr>
      <vt:lpstr>Inline-block</vt:lpstr>
      <vt:lpstr>Prezentácia programu PowerPoint</vt:lpstr>
      <vt:lpstr>Zhrnutie</vt:lpstr>
      <vt:lpstr>Doplnenie </vt:lpstr>
      <vt:lpstr>1.Hlavička dokumentu </vt:lpstr>
      <vt:lpstr>Prezentácia programu PowerPoint</vt:lpstr>
      <vt:lpstr>Prezentácia programu PowerPoint</vt:lpstr>
      <vt:lpstr>2.Odstavec </vt:lpstr>
      <vt:lpstr>Odstavec </vt:lpstr>
      <vt:lpstr>Ešte raz  odstavec</vt:lpstr>
      <vt:lpstr>Zalamovanie odstavca</vt:lpstr>
      <vt:lpstr>Zalamovanie odstavca</vt:lpstr>
      <vt:lpstr>Viac násobné zalomenie   odstavca</vt:lpstr>
      <vt:lpstr>3. oddiel   </vt:lpstr>
      <vt:lpstr>Priklad na oddiel</vt:lpstr>
      <vt:lpstr>4. span   </vt:lpstr>
      <vt:lpstr>Priklad na využitie span-u</vt:lpstr>
      <vt:lpstr>Nové blokové prvky  HTML5-štruktúrálne</vt:lpstr>
      <vt:lpstr>Význam predchádzajúcich prvkov</vt:lpstr>
      <vt:lpstr>Formátovanie stránky html-prvácke zadanie </vt:lpstr>
      <vt:lpstr>Cvičenie na formátovanie textu</vt:lpstr>
      <vt:lpstr>Zadanie pre samostatnú prácu:</vt:lpstr>
      <vt:lpstr>ODKAZY-(anchor)&lt;a&gt;</vt:lpstr>
      <vt:lpstr>ODKAZY –časť prikladu na kotvu v tom istom súbore</vt:lpstr>
      <vt:lpstr>Prezentácia programu PowerPoint</vt:lpstr>
      <vt:lpstr>Prezentácia programu PowerPoint</vt:lpstr>
      <vt:lpstr>Príklad na odkazy-menu index.html</vt:lpstr>
      <vt:lpstr>Súbory a priečinky</vt:lpstr>
      <vt:lpstr>Príklad na odkazy-menu- index.html</vt:lpstr>
      <vt:lpstr>Príklad na odkazy-detstvo.html</vt:lpstr>
      <vt:lpstr>Príklad na odkazy-zakladnaSkola.html</vt:lpstr>
      <vt:lpstr>Príklad na odkazy-strednaSkola.html</vt:lpstr>
      <vt:lpstr>Prezentácia programu PowerPoint</vt:lpstr>
      <vt:lpstr>OBRÁZKY</vt:lpstr>
      <vt:lpstr>OBRÁZKY</vt:lpstr>
      <vt:lpstr>OBRÁZKY</vt:lpstr>
      <vt:lpstr>Príklady radenia obrázkov</vt:lpstr>
      <vt:lpstr>Prezentácia programu PowerPoint</vt:lpstr>
      <vt:lpstr>OBRÁZKY</vt:lpstr>
      <vt:lpstr>Prezentácia programu PowerPoint</vt:lpstr>
      <vt:lpstr>Prezentácia programu PowerPoint</vt:lpstr>
      <vt:lpstr>Prezentácia programu PowerPoint</vt:lpstr>
      <vt:lpstr>OBRÁZKY ako odkazy-PREDLOHA ZADANIA</vt:lpstr>
      <vt:lpstr>Poznámka: Formáty vhodné pre obrázky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ZOZNAMY</vt:lpstr>
      <vt:lpstr>ZOZNAMY</vt:lpstr>
      <vt:lpstr>ZOZNAMY-priklad</vt:lpstr>
      <vt:lpstr>ZOZNAMY</vt:lpstr>
      <vt:lpstr>ZOZNAMY</vt:lpstr>
      <vt:lpstr>ZOZNAMY</vt:lpstr>
      <vt:lpstr>ZOZNAMY</vt:lpstr>
      <vt:lpstr>Sumár atributov </vt:lpstr>
      <vt:lpstr>Prezentácia programu PowerPoint</vt:lpstr>
      <vt:lpstr>Prezentácia programu PowerPoint</vt:lpstr>
      <vt:lpstr>Dodatok </vt:lpstr>
      <vt:lpstr>Prezentácia programu PowerPoint</vt:lpstr>
      <vt:lpstr>Prezentácia programu PowerPoint</vt:lpstr>
      <vt:lpstr>Prezentácia programu PowerPoint</vt:lpstr>
      <vt:lpstr>Prezentácia programu PowerPoint</vt:lpstr>
      <vt:lpstr>Teoretická kontrolná úloha</vt:lpstr>
      <vt:lpstr>Hodnotenie teórie</vt:lpstr>
      <vt:lpstr>Praktická kontrolná úloha</vt:lpstr>
      <vt:lpstr>Vyhodnotenie</vt:lpstr>
      <vt:lpstr>Prezentácia programu PowerPoint</vt:lpstr>
      <vt:lpstr>Prezentácia programu PowerPoint</vt:lpstr>
      <vt:lpstr>Špecialne znaky</vt:lpstr>
      <vt:lpstr>Zápis  HTML kódu </vt:lpstr>
      <vt:lpstr>Zobrazenie kódu   HTML cez browser </vt:lpstr>
      <vt:lpstr>ZADANIA Z HTML5</vt:lpstr>
      <vt:lpstr>VZOR:browser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Zadanie2:horizontálne menu </vt:lpstr>
      <vt:lpstr>Prezentácia programu PowerPoint</vt:lpstr>
      <vt:lpstr>Prezentácia programu PowerPoint</vt:lpstr>
      <vt:lpstr>Prezentácia programu PowerPoint</vt:lpstr>
      <vt:lpstr>Zadanie2:horizontálne menu výsledok</vt:lpstr>
      <vt:lpstr>Prezentácia programu PowerPoint</vt:lpstr>
      <vt:lpstr>Subory zadania 3</vt:lpstr>
      <vt:lpstr>Ponuka vertikálna-zoznam</vt:lpstr>
      <vt:lpstr>Prezentácia programu PowerPoint</vt:lpstr>
      <vt:lpstr>Ponuka vertikálna-zoznam</vt:lpstr>
      <vt:lpstr>Prezentácia programu PowerPoint</vt:lpstr>
      <vt:lpstr>Ponuka horizontálna-zoznam</vt:lpstr>
      <vt:lpstr>Súbory zadanie 4</vt:lpstr>
      <vt:lpstr>Prezentácia programu PowerPoint</vt:lpstr>
      <vt:lpstr>Prezentácia programu PowerPoint</vt:lpstr>
      <vt:lpstr>Ešte vyriešiť ponuku active</vt:lpstr>
      <vt:lpstr>Prezentácia programu PowerPoint</vt:lpstr>
      <vt:lpstr>Prezentácia programu PowerPoint</vt:lpstr>
      <vt:lpstr>TABUĽKY</vt:lpstr>
      <vt:lpstr>Zhrnutie kapitoly tabuľky</vt:lpstr>
      <vt:lpstr>Grafika</vt:lpstr>
      <vt:lpstr>Formuláre</vt:lpstr>
      <vt:lpstr>Koncoročné zadanie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jazyk</dc:title>
  <dc:creator>drgo2</dc:creator>
  <cp:lastModifiedBy>palino</cp:lastModifiedBy>
  <cp:revision>215</cp:revision>
  <dcterms:created xsi:type="dcterms:W3CDTF">2017-09-10T17:50:14Z</dcterms:created>
  <dcterms:modified xsi:type="dcterms:W3CDTF">2018-03-07T06:47:00Z</dcterms:modified>
</cp:coreProperties>
</file>