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0"/>
  </p:notesMasterIdLst>
  <p:sldIdLst>
    <p:sldId id="256" r:id="rId2"/>
    <p:sldId id="439" r:id="rId3"/>
    <p:sldId id="438" r:id="rId4"/>
    <p:sldId id="333" r:id="rId5"/>
    <p:sldId id="258" r:id="rId6"/>
    <p:sldId id="262" r:id="rId7"/>
    <p:sldId id="263" r:id="rId8"/>
    <p:sldId id="483" r:id="rId9"/>
    <p:sldId id="259" r:id="rId10"/>
    <p:sldId id="261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300" r:id="rId22"/>
    <p:sldId id="275" r:id="rId23"/>
    <p:sldId id="276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8" r:id="rId34"/>
    <p:sldId id="287" r:id="rId35"/>
    <p:sldId id="289" r:id="rId36"/>
    <p:sldId id="290" r:id="rId37"/>
    <p:sldId id="291" r:id="rId38"/>
    <p:sldId id="292" r:id="rId39"/>
    <p:sldId id="293" r:id="rId40"/>
    <p:sldId id="295" r:id="rId41"/>
    <p:sldId id="296" r:id="rId42"/>
    <p:sldId id="297" r:id="rId43"/>
    <p:sldId id="298" r:id="rId44"/>
    <p:sldId id="299" r:id="rId45"/>
    <p:sldId id="320" r:id="rId46"/>
    <p:sldId id="301" r:id="rId47"/>
    <p:sldId id="302" r:id="rId48"/>
    <p:sldId id="303" r:id="rId49"/>
    <p:sldId id="304" r:id="rId50"/>
    <p:sldId id="305" r:id="rId51"/>
    <p:sldId id="277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1" r:id="rId66"/>
    <p:sldId id="323" r:id="rId67"/>
    <p:sldId id="324" r:id="rId68"/>
    <p:sldId id="327" r:id="rId69"/>
    <p:sldId id="328" r:id="rId70"/>
    <p:sldId id="329" r:id="rId71"/>
    <p:sldId id="325" r:id="rId72"/>
    <p:sldId id="330" r:id="rId73"/>
    <p:sldId id="331" r:id="rId74"/>
    <p:sldId id="332" r:id="rId75"/>
    <p:sldId id="326" r:id="rId76"/>
    <p:sldId id="337" r:id="rId77"/>
    <p:sldId id="334" r:id="rId78"/>
    <p:sldId id="335" r:id="rId79"/>
    <p:sldId id="336" r:id="rId80"/>
    <p:sldId id="338" r:id="rId81"/>
    <p:sldId id="339" r:id="rId82"/>
    <p:sldId id="340" r:id="rId83"/>
    <p:sldId id="341" r:id="rId84"/>
    <p:sldId id="342" r:id="rId85"/>
    <p:sldId id="343" r:id="rId86"/>
    <p:sldId id="347" r:id="rId87"/>
    <p:sldId id="348" r:id="rId88"/>
    <p:sldId id="349" r:id="rId89"/>
    <p:sldId id="350" r:id="rId90"/>
    <p:sldId id="351" r:id="rId91"/>
    <p:sldId id="352" r:id="rId92"/>
    <p:sldId id="419" r:id="rId93"/>
    <p:sldId id="417" r:id="rId94"/>
    <p:sldId id="344" r:id="rId95"/>
    <p:sldId id="345" r:id="rId96"/>
    <p:sldId id="346" r:id="rId97"/>
    <p:sldId id="418" r:id="rId98"/>
    <p:sldId id="353" r:id="rId99"/>
    <p:sldId id="356" r:id="rId100"/>
    <p:sldId id="355" r:id="rId101"/>
    <p:sldId id="359" r:id="rId102"/>
    <p:sldId id="360" r:id="rId103"/>
    <p:sldId id="361" r:id="rId104"/>
    <p:sldId id="362" r:id="rId105"/>
    <p:sldId id="363" r:id="rId106"/>
    <p:sldId id="364" r:id="rId107"/>
    <p:sldId id="365" r:id="rId108"/>
    <p:sldId id="366" r:id="rId109"/>
    <p:sldId id="367" r:id="rId110"/>
    <p:sldId id="369" r:id="rId111"/>
    <p:sldId id="416" r:id="rId112"/>
    <p:sldId id="370" r:id="rId113"/>
    <p:sldId id="368" r:id="rId114"/>
    <p:sldId id="435" r:id="rId115"/>
    <p:sldId id="371" r:id="rId116"/>
    <p:sldId id="357" r:id="rId117"/>
    <p:sldId id="474" r:id="rId118"/>
    <p:sldId id="443" r:id="rId119"/>
    <p:sldId id="444" r:id="rId120"/>
    <p:sldId id="445" r:id="rId121"/>
    <p:sldId id="372" r:id="rId122"/>
    <p:sldId id="373" r:id="rId123"/>
    <p:sldId id="374" r:id="rId124"/>
    <p:sldId id="449" r:id="rId125"/>
    <p:sldId id="450" r:id="rId126"/>
    <p:sldId id="451" r:id="rId127"/>
    <p:sldId id="452" r:id="rId128"/>
    <p:sldId id="453" r:id="rId129"/>
    <p:sldId id="454" r:id="rId130"/>
    <p:sldId id="455" r:id="rId131"/>
    <p:sldId id="475" r:id="rId132"/>
    <p:sldId id="476" r:id="rId133"/>
    <p:sldId id="459" r:id="rId134"/>
    <p:sldId id="460" r:id="rId135"/>
    <p:sldId id="461" r:id="rId136"/>
    <p:sldId id="462" r:id="rId137"/>
    <p:sldId id="463" r:id="rId138"/>
    <p:sldId id="464" r:id="rId139"/>
    <p:sldId id="465" r:id="rId140"/>
    <p:sldId id="466" r:id="rId141"/>
    <p:sldId id="467" r:id="rId142"/>
    <p:sldId id="469" r:id="rId143"/>
    <p:sldId id="468" r:id="rId144"/>
    <p:sldId id="470" r:id="rId145"/>
    <p:sldId id="471" r:id="rId146"/>
    <p:sldId id="472" r:id="rId147"/>
    <p:sldId id="473" r:id="rId148"/>
    <p:sldId id="477" r:id="rId149"/>
    <p:sldId id="478" r:id="rId150"/>
    <p:sldId id="481" r:id="rId151"/>
    <p:sldId id="480" r:id="rId152"/>
    <p:sldId id="482" r:id="rId153"/>
    <p:sldId id="484" r:id="rId154"/>
    <p:sldId id="485" r:id="rId155"/>
    <p:sldId id="479" r:id="rId156"/>
    <p:sldId id="376" r:id="rId157"/>
    <p:sldId id="457" r:id="rId158"/>
    <p:sldId id="458" r:id="rId159"/>
    <p:sldId id="456" r:id="rId160"/>
    <p:sldId id="377" r:id="rId161"/>
    <p:sldId id="378" r:id="rId162"/>
    <p:sldId id="379" r:id="rId163"/>
    <p:sldId id="380" r:id="rId164"/>
    <p:sldId id="436" r:id="rId165"/>
    <p:sldId id="437" r:id="rId166"/>
    <p:sldId id="447" r:id="rId167"/>
    <p:sldId id="446" r:id="rId168"/>
    <p:sldId id="440" r:id="rId169"/>
    <p:sldId id="441" r:id="rId170"/>
    <p:sldId id="442" r:id="rId171"/>
    <p:sldId id="358" r:id="rId172"/>
    <p:sldId id="387" r:id="rId173"/>
    <p:sldId id="386" r:id="rId174"/>
    <p:sldId id="385" r:id="rId175"/>
    <p:sldId id="384" r:id="rId176"/>
    <p:sldId id="388" r:id="rId177"/>
    <p:sldId id="394" r:id="rId178"/>
    <p:sldId id="393" r:id="rId179"/>
    <p:sldId id="395" r:id="rId180"/>
    <p:sldId id="396" r:id="rId181"/>
    <p:sldId id="397" r:id="rId182"/>
    <p:sldId id="398" r:id="rId183"/>
    <p:sldId id="399" r:id="rId184"/>
    <p:sldId id="400" r:id="rId185"/>
    <p:sldId id="401" r:id="rId186"/>
    <p:sldId id="402" r:id="rId187"/>
    <p:sldId id="403" r:id="rId188"/>
    <p:sldId id="405" r:id="rId189"/>
    <p:sldId id="406" r:id="rId190"/>
    <p:sldId id="407" r:id="rId191"/>
    <p:sldId id="408" r:id="rId192"/>
    <p:sldId id="409" r:id="rId193"/>
    <p:sldId id="410" r:id="rId194"/>
    <p:sldId id="411" r:id="rId195"/>
    <p:sldId id="412" r:id="rId196"/>
    <p:sldId id="413" r:id="rId197"/>
    <p:sldId id="414" r:id="rId198"/>
    <p:sldId id="420" r:id="rId199"/>
    <p:sldId id="421" r:id="rId200"/>
    <p:sldId id="404" r:id="rId201"/>
    <p:sldId id="422" r:id="rId202"/>
    <p:sldId id="423" r:id="rId203"/>
    <p:sldId id="424" r:id="rId204"/>
    <p:sldId id="425" r:id="rId205"/>
    <p:sldId id="426" r:id="rId206"/>
    <p:sldId id="427" r:id="rId207"/>
    <p:sldId id="428" r:id="rId208"/>
    <p:sldId id="429" r:id="rId209"/>
    <p:sldId id="430" r:id="rId210"/>
    <p:sldId id="431" r:id="rId211"/>
    <p:sldId id="432" r:id="rId212"/>
    <p:sldId id="433" r:id="rId213"/>
    <p:sldId id="383" r:id="rId214"/>
    <p:sldId id="434" r:id="rId215"/>
    <p:sldId id="375" r:id="rId216"/>
    <p:sldId id="354" r:id="rId217"/>
    <p:sldId id="415" r:id="rId218"/>
    <p:sldId id="448" r:id="rId2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26" autoAdjust="0"/>
    <p:restoredTop sz="94849" autoAdjust="0"/>
  </p:normalViewPr>
  <p:slideViewPr>
    <p:cSldViewPr>
      <p:cViewPr>
        <p:scale>
          <a:sx n="70" d="100"/>
          <a:sy n="70" d="100"/>
        </p:scale>
        <p:origin x="-1098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presProps" Target="presProp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viewProps" Target="view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theme" Target="theme/theme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tableStyles" Target="tableStyles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7B353-7244-41BD-8E61-AD4DE78D117B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73EBF-B113-42E3-AD54-084BA62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27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73EBF-B113-42E3-AD54-084BA62AEA8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58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73EBF-B113-42E3-AD54-084BA62AEA8D}" type="slidenum">
              <a:rPr lang="en-US" smtClean="0"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8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2C01B-DD62-4A7B-9661-D1238432B1DA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33312-BC1A-428D-9122-C8D9416AF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2C01B-DD62-4A7B-9661-D1238432B1DA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33312-BC1A-428D-9122-C8D9416AF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53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2C01B-DD62-4A7B-9661-D1238432B1DA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33312-BC1A-428D-9122-C8D9416AF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70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2C01B-DD62-4A7B-9661-D1238432B1DA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33312-BC1A-428D-9122-C8D9416AF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751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2C01B-DD62-4A7B-9661-D1238432B1DA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33312-BC1A-428D-9122-C8D9416AF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67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2C01B-DD62-4A7B-9661-D1238432B1DA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33312-BC1A-428D-9122-C8D9416AF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90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2C01B-DD62-4A7B-9661-D1238432B1DA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33312-BC1A-428D-9122-C8D9416AF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0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2C01B-DD62-4A7B-9661-D1238432B1DA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33312-BC1A-428D-9122-C8D9416AF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79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2C01B-DD62-4A7B-9661-D1238432B1DA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33312-BC1A-428D-9122-C8D9416AF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99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2C01B-DD62-4A7B-9661-D1238432B1DA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33312-BC1A-428D-9122-C8D9416AF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97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2C01B-DD62-4A7B-9661-D1238432B1DA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33312-BC1A-428D-9122-C8D9416AF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04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2C01B-DD62-4A7B-9661-D1238432B1DA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33312-BC1A-428D-9122-C8D9416AF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79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hyperlink" Target="prikady%20z%20teorie/lednica.html" TargetMode="Externa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hyperlink" Target="prikady%20z%20teorie/hornaBreznica/hBreznica.html" TargetMode="Externa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prikady%20z%20teorie/hornaBreznica/hBreznica.html" TargetMode="Externa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../../Ako%20na%20web%20stavebn&#225;%20firma/Manual%20HTML%20a%20CSS%20ako%20na%20web.docx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priklady%20ako%20na%20web/priklad8.html" TargetMode="Externa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priklady%20ako%20na%20web/priklad8_1.html" TargetMode="Externa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priklady%20ako%20na%20web/priklad8Percento.html" TargetMode="Externa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hyperlink" Target="https://www.w3schools.com/css/css_positioning.asp" TargetMode="Externa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hyperlink" Target="poziciovanie/sticky.html" TargetMode="Externa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schools.com/css/css_align.asp" TargetMode="Externa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hyperlink" Target="Hotov&#233;%20rie&#353;enia/uloha&#269;.4/tabulka.html" TargetMode="External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20.png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Extensible_HyperText_Markup_Language" TargetMode="External"/><Relationship Id="rId2" Type="http://schemas.openxmlformats.org/officeDocument/2006/relationships/hyperlink" Target="https://cs.wikipedia.org/wiki/HyperText_Markup_Languag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s.wikipedia.org/wiki/Extensible_Markup_Language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schools.com/css/css_navbar.asp" TargetMode="External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hyperlink" Target="!!!%20V&#253;uka%20blockheadacademy.docx" TargetMode="Externa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konaweb.sk/blog/floating-obtekanie-v-html-css" TargetMode="External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bing.com/images/search?q=+css+&amp;view=detailv2&amp;&amp;id=634D52584BDAED916EBF320C93FDCF054744931D&amp;selectedIndex=14&amp;ccid=6RvwShDq&amp;simid=608040578495874762&amp;thid=OIP.Me91bf04a10ea7a7d0d40cfa6dfec1ceao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www.w3schools.com/colors/colors_mixer.asp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www.w3schools.com/colors/colors_rgb.asp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sk.lipsum.com/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772400" cy="1470025"/>
          </a:xfrm>
        </p:spPr>
        <p:txBody>
          <a:bodyPr>
            <a:normAutofit/>
          </a:bodyPr>
          <a:lstStyle/>
          <a:p>
            <a:r>
              <a:rPr lang="sk-SK" sz="8800" dirty="0" smtClean="0"/>
              <a:t>CSS </a:t>
            </a:r>
            <a:endParaRPr lang="en-US" sz="8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7504" y="5877272"/>
            <a:ext cx="9036496" cy="555848"/>
          </a:xfrm>
        </p:spPr>
        <p:txBody>
          <a:bodyPr>
            <a:normAutofit/>
          </a:bodyPr>
          <a:lstStyle/>
          <a:p>
            <a:r>
              <a:rPr lang="sk-SK" sz="2000" dirty="0" err="1" smtClean="0">
                <a:solidFill>
                  <a:schemeClr val="tx1"/>
                </a:solidFill>
              </a:rPr>
              <a:t>InG.Drgo</a:t>
            </a:r>
            <a:r>
              <a:rPr lang="sk-SK" sz="2000" dirty="0" smtClean="0">
                <a:solidFill>
                  <a:schemeClr val="tx1"/>
                </a:solidFill>
              </a:rPr>
              <a:t> Pavel ,12.september 2017,15:35 </a:t>
            </a:r>
            <a:r>
              <a:rPr lang="sk-SK" sz="2000" dirty="0" err="1" smtClean="0">
                <a:solidFill>
                  <a:schemeClr val="tx1"/>
                </a:solidFill>
              </a:rPr>
              <a:t>utorok,modify</a:t>
            </a:r>
            <a:r>
              <a:rPr lang="sk-SK" sz="2000" dirty="0" smtClean="0">
                <a:solidFill>
                  <a:schemeClr val="tx1"/>
                </a:solidFill>
              </a:rPr>
              <a:t> :29.sept.2017,18:51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Obrázek 1" descr="http://www.beginnertuts.com/Images/kursuscs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988840"/>
            <a:ext cx="3096344" cy="32326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020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2800" u="sng" dirty="0" smtClean="0"/>
              <a:t>1.Zápis CSS priamo do hlavičky </a:t>
            </a:r>
            <a:r>
              <a:rPr lang="sk-SK" sz="2800" u="sng" dirty="0"/>
              <a:t>HTML dokumentu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>
          <a:xfrm>
            <a:off x="2771800" y="1484784"/>
            <a:ext cx="3322712" cy="4525963"/>
          </a:xfrm>
        </p:spPr>
        <p:txBody>
          <a:bodyPr>
            <a:normAutofit/>
          </a:bodyPr>
          <a:lstStyle/>
          <a:p>
            <a:r>
              <a:rPr lang="en-US" dirty="0"/>
              <a:t>&lt;</a:t>
            </a:r>
            <a:r>
              <a:rPr lang="en-US" b="1" dirty="0"/>
              <a:t>head&gt;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&lt;</a:t>
            </a:r>
            <a:r>
              <a:rPr lang="en-US" b="1" dirty="0">
                <a:solidFill>
                  <a:srgbClr val="FF0000"/>
                </a:solidFill>
              </a:rPr>
              <a:t>style&gt;</a:t>
            </a:r>
          </a:p>
          <a:p>
            <a:pPr marL="0" indent="0">
              <a:buNone/>
            </a:pPr>
            <a:r>
              <a:rPr lang="sk-SK" dirty="0" smtClean="0"/>
              <a:t>	</a:t>
            </a:r>
            <a:r>
              <a:rPr lang="sk-SK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prvok {</a:t>
            </a:r>
          </a:p>
          <a:p>
            <a:pPr marL="0" indent="0">
              <a:buNone/>
            </a:pPr>
            <a:r>
              <a:rPr lang="sk-SK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	    	   }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&lt;/</a:t>
            </a:r>
            <a:r>
              <a:rPr lang="en-US" b="1" dirty="0">
                <a:solidFill>
                  <a:srgbClr val="FF0000"/>
                </a:solidFill>
              </a:rPr>
              <a:t>style&gt;</a:t>
            </a:r>
          </a:p>
          <a:p>
            <a:r>
              <a:rPr lang="en-US" dirty="0" smtClean="0"/>
              <a:t> </a:t>
            </a:r>
            <a:r>
              <a:rPr lang="en-US" dirty="0"/>
              <a:t>&lt;/</a:t>
            </a:r>
            <a:r>
              <a:rPr lang="en-US" b="1" dirty="0"/>
              <a:t>head&gt;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44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Obtekanie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800" dirty="0"/>
              <a:t>Vlastnosť môže byť použitá pre obtekanie </a:t>
            </a:r>
            <a:r>
              <a:rPr lang="sk-SK" sz="2800"/>
              <a:t>textu </a:t>
            </a:r>
            <a:r>
              <a:rPr lang="sk-SK" sz="2800" smtClean="0"/>
              <a:t>elementov okolo </a:t>
            </a:r>
            <a:r>
              <a:rPr lang="sk-SK" sz="2800"/>
              <a:t>obrázkov</a:t>
            </a:r>
            <a:r>
              <a:rPr lang="sk-SK" sz="2800" smtClean="0"/>
              <a:t>.</a:t>
            </a:r>
          </a:p>
          <a:p>
            <a:r>
              <a:rPr lang="sk-SK" sz="2800" smtClean="0"/>
              <a:t>Ako možno kombinovať blokové a inline elementy</a:t>
            </a:r>
            <a:endParaRPr lang="en-US" sz="2800" dirty="0"/>
          </a:p>
          <a:p>
            <a:endParaRPr lang="en-US" dirty="0"/>
          </a:p>
        </p:txBody>
      </p:sp>
      <p:pic>
        <p:nvPicPr>
          <p:cNvPr id="5" name="Picture 2" descr="Výsledok vyhľadávania obrázkov pre dopyt html elem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991521"/>
            <a:ext cx="6048672" cy="360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98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Obtekanie obrázku </a:t>
            </a:r>
            <a:r>
              <a:rPr lang="sk-SK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odstavcom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40767"/>
          </a:xfrm>
        </p:spPr>
        <p:txBody>
          <a:bodyPr>
            <a:normAutofit fontScale="92500" lnSpcReduction="20000"/>
          </a:bodyPr>
          <a:lstStyle/>
          <a:p>
            <a:r>
              <a:rPr lang="sk-SK" sz="2000" dirty="0" smtClean="0"/>
              <a:t>Vlastnosť </a:t>
            </a:r>
            <a:r>
              <a:rPr lang="sk-SK" sz="2000" dirty="0" err="1" smtClean="0"/>
              <a:t>float</a:t>
            </a:r>
            <a:r>
              <a:rPr lang="sk-SK" sz="2000" dirty="0" smtClean="0"/>
              <a:t>  </a:t>
            </a:r>
            <a:r>
              <a:rPr lang="sk-SK" sz="2000" dirty="0"/>
              <a:t>môže byť použitá pre obtekanie textu okolo obrázkov</a:t>
            </a:r>
            <a:r>
              <a:rPr lang="sk-SK" sz="2000" dirty="0" smtClean="0"/>
              <a:t>.</a:t>
            </a:r>
          </a:p>
          <a:p>
            <a:r>
              <a:rPr lang="sk-SK" sz="2000" dirty="0" smtClean="0"/>
              <a:t>Obrázok je umiestnený vo vnútri </a:t>
            </a:r>
            <a:r>
              <a:rPr lang="sk-SK" sz="2000" dirty="0" err="1" smtClean="0"/>
              <a:t>odstavca</a:t>
            </a:r>
            <a:endParaRPr lang="sk-SK" sz="2000" dirty="0" smtClean="0"/>
          </a:p>
          <a:p>
            <a:r>
              <a:rPr lang="sk-SK" sz="2000" dirty="0" smtClean="0"/>
              <a:t>Nastavme obrázku  obtekanie vpravo (</a:t>
            </a:r>
            <a:r>
              <a:rPr lang="sk-SK" sz="2000" dirty="0" err="1" smtClean="0"/>
              <a:t>float:right</a:t>
            </a:r>
            <a:r>
              <a:rPr lang="sk-SK" sz="2000" dirty="0" smtClean="0"/>
              <a:t>)</a:t>
            </a:r>
          </a:p>
          <a:p>
            <a:r>
              <a:rPr lang="sk-SK" sz="2000" dirty="0" smtClean="0"/>
              <a:t>Znamená to že obrázok sa bude radiť  vpravo a bude obtekaný po jeho ľavej strane</a:t>
            </a:r>
          </a:p>
          <a:p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Obdĺžnik 3"/>
          <p:cNvSpPr/>
          <p:nvPr/>
        </p:nvSpPr>
        <p:spPr>
          <a:xfrm>
            <a:off x="1362580" y="3069121"/>
            <a:ext cx="5328592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lokTextu 4"/>
          <p:cNvSpPr txBox="1"/>
          <p:nvPr/>
        </p:nvSpPr>
        <p:spPr>
          <a:xfrm>
            <a:off x="2195736" y="3424515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ODSTAVEC</a:t>
            </a:r>
            <a:endParaRPr lang="en-US" dirty="0"/>
          </a:p>
        </p:txBody>
      </p:sp>
      <p:sp>
        <p:nvSpPr>
          <p:cNvPr id="6" name="Obdĺžnik 5"/>
          <p:cNvSpPr/>
          <p:nvPr/>
        </p:nvSpPr>
        <p:spPr>
          <a:xfrm>
            <a:off x="6920441" y="3055795"/>
            <a:ext cx="1440160" cy="10801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BlokTextu 6"/>
          <p:cNvSpPr txBox="1"/>
          <p:nvPr/>
        </p:nvSpPr>
        <p:spPr>
          <a:xfrm>
            <a:off x="7165832" y="3411189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OBRÁZOK</a:t>
            </a:r>
            <a:endParaRPr lang="en-US" dirty="0"/>
          </a:p>
        </p:txBody>
      </p:sp>
      <p:sp>
        <p:nvSpPr>
          <p:cNvPr id="8" name="Obdĺžnik 7"/>
          <p:cNvSpPr/>
          <p:nvPr/>
        </p:nvSpPr>
        <p:spPr>
          <a:xfrm>
            <a:off x="3203848" y="5517232"/>
            <a:ext cx="5328592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dĺžnik 8"/>
          <p:cNvSpPr/>
          <p:nvPr/>
        </p:nvSpPr>
        <p:spPr>
          <a:xfrm>
            <a:off x="1475656" y="5517232"/>
            <a:ext cx="1440160" cy="10801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lokTextu 10"/>
          <p:cNvSpPr txBox="1"/>
          <p:nvPr/>
        </p:nvSpPr>
        <p:spPr>
          <a:xfrm>
            <a:off x="539552" y="4509120"/>
            <a:ext cx="78210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k-SK" sz="2000" dirty="0"/>
              <a:t>Nastavme obrázku  obtekanie </a:t>
            </a:r>
            <a:r>
              <a:rPr lang="sk-SK" sz="2000" dirty="0" smtClean="0"/>
              <a:t>vľavo  </a:t>
            </a:r>
            <a:r>
              <a:rPr lang="sk-SK" sz="2000" dirty="0"/>
              <a:t>(</a:t>
            </a:r>
            <a:r>
              <a:rPr lang="sk-SK" sz="2000" dirty="0" err="1" smtClean="0"/>
              <a:t>float:left</a:t>
            </a:r>
            <a:r>
              <a:rPr lang="sk-SK" sz="2000" dirty="0" smtClean="0"/>
              <a:t>)</a:t>
            </a:r>
            <a:endParaRPr lang="sk-SK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sk-SK" sz="2000" dirty="0"/>
              <a:t>Znamená to že obrázok sa bude radiť </a:t>
            </a:r>
            <a:r>
              <a:rPr lang="sk-SK" sz="2000" dirty="0" smtClean="0"/>
              <a:t>vľavo a bude obtekaný po jeho pravej strane</a:t>
            </a:r>
            <a:endParaRPr lang="sk-SK" sz="2000" dirty="0"/>
          </a:p>
          <a:p>
            <a:endParaRPr lang="en-US" sz="2000" dirty="0"/>
          </a:p>
        </p:txBody>
      </p:sp>
      <p:sp>
        <p:nvSpPr>
          <p:cNvPr id="12" name="BlokTextu 11"/>
          <p:cNvSpPr txBox="1"/>
          <p:nvPr/>
        </p:nvSpPr>
        <p:spPr>
          <a:xfrm>
            <a:off x="3995936" y="5845455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ODSTAVEC</a:t>
            </a:r>
            <a:endParaRPr lang="en-US" dirty="0"/>
          </a:p>
        </p:txBody>
      </p:sp>
      <p:sp>
        <p:nvSpPr>
          <p:cNvPr id="13" name="BlokTextu 12"/>
          <p:cNvSpPr txBox="1"/>
          <p:nvPr/>
        </p:nvSpPr>
        <p:spPr>
          <a:xfrm>
            <a:off x="1619672" y="588564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OBRÁZOK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13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 animBg="1"/>
      <p:bldP spid="12" grpId="0"/>
      <p:bldP spid="13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1243013"/>
            <a:ext cx="8964488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004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2856"/>
            <a:ext cx="5986842" cy="318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37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Výsledok vyhľadávania obrázkov pre dopyt google 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581128"/>
            <a:ext cx="3336305" cy="18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74" y="556939"/>
            <a:ext cx="8892480" cy="45282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63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827584" y="730836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Príklad</a:t>
            </a:r>
            <a:r>
              <a:rPr lang="sk-SK" sz="2400" dirty="0" smtClean="0"/>
              <a:t> ,kde máme dva obrázky a text v dvoch  </a:t>
            </a:r>
            <a:r>
              <a:rPr lang="sk-SK" sz="2400" dirty="0" err="1" smtClean="0"/>
              <a:t>odstavcoch</a:t>
            </a:r>
            <a:endParaRPr lang="sk-SK" sz="2400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sk-SK" sz="2400" dirty="0" smtClean="0"/>
              <a:t>jeden sa budeme  radiť vľavo a druhý vpravo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sk-SK" sz="2400" dirty="0" err="1" smtClean="0"/>
              <a:t>Odstavec</a:t>
            </a:r>
            <a:r>
              <a:rPr lang="sk-SK" sz="2400" dirty="0" smtClean="0"/>
              <a:t> ,ktorý ďalej nasleduje je bez obtekania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sk-SK" sz="2400" dirty="0" smtClean="0"/>
              <a:t>Obrázky budú </a:t>
            </a:r>
            <a:r>
              <a:rPr lang="en-US" sz="2400" dirty="0" smtClean="0"/>
              <a:t> </a:t>
            </a:r>
            <a:r>
              <a:rPr lang="en-US" sz="2400" dirty="0" err="1"/>
              <a:t>nepl</a:t>
            </a:r>
            <a:r>
              <a:rPr lang="sk-SK" sz="2400" dirty="0"/>
              <a:t>á</a:t>
            </a:r>
            <a:r>
              <a:rPr lang="en-US" sz="2400" dirty="0"/>
              <a:t>v</a:t>
            </a:r>
            <a:r>
              <a:rPr lang="sk-SK" sz="2400" dirty="0"/>
              <a:t>aj</a:t>
            </a:r>
            <a:r>
              <a:rPr lang="en-US" sz="2400" dirty="0" err="1"/>
              <a:t>ucím</a:t>
            </a:r>
            <a:r>
              <a:rPr lang="en-US" sz="2400" dirty="0"/>
              <a:t> </a:t>
            </a:r>
            <a:r>
              <a:rPr lang="en-US" sz="2400" dirty="0" err="1"/>
              <a:t>obsahom</a:t>
            </a:r>
            <a:r>
              <a:rPr lang="en-US" sz="2400" dirty="0"/>
              <a:t> </a:t>
            </a:r>
            <a:r>
              <a:rPr lang="en-US" sz="2400" dirty="0" err="1"/>
              <a:t>obtekané</a:t>
            </a:r>
            <a:r>
              <a:rPr lang="en-US" sz="2400" b="1" dirty="0"/>
              <a:t>.</a:t>
            </a:r>
            <a:endParaRPr lang="en-US" sz="2400" dirty="0"/>
          </a:p>
        </p:txBody>
      </p:sp>
      <p:sp>
        <p:nvSpPr>
          <p:cNvPr id="7" name="Obdĺžnik 6"/>
          <p:cNvSpPr/>
          <p:nvPr/>
        </p:nvSpPr>
        <p:spPr>
          <a:xfrm>
            <a:off x="971600" y="2996952"/>
            <a:ext cx="1872208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dĺžnik 8"/>
          <p:cNvSpPr/>
          <p:nvPr/>
        </p:nvSpPr>
        <p:spPr>
          <a:xfrm>
            <a:off x="6156176" y="2996952"/>
            <a:ext cx="2160240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lokTextu 7"/>
          <p:cNvSpPr txBox="1"/>
          <p:nvPr/>
        </p:nvSpPr>
        <p:spPr>
          <a:xfrm>
            <a:off x="1403648" y="342900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OBRÁZOK1</a:t>
            </a:r>
            <a:endParaRPr lang="en-US" dirty="0"/>
          </a:p>
        </p:txBody>
      </p:sp>
      <p:sp>
        <p:nvSpPr>
          <p:cNvPr id="11" name="BlokTextu 10"/>
          <p:cNvSpPr txBox="1"/>
          <p:nvPr/>
        </p:nvSpPr>
        <p:spPr>
          <a:xfrm>
            <a:off x="6300192" y="343241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OBRÁZOK2</a:t>
            </a:r>
            <a:endParaRPr lang="en-US" dirty="0"/>
          </a:p>
        </p:txBody>
      </p:sp>
      <p:grpSp>
        <p:nvGrpSpPr>
          <p:cNvPr id="13" name="Skupina 12"/>
          <p:cNvGrpSpPr/>
          <p:nvPr/>
        </p:nvGrpSpPr>
        <p:grpSpPr>
          <a:xfrm>
            <a:off x="914151" y="2996952"/>
            <a:ext cx="7402265" cy="3312368"/>
            <a:chOff x="914151" y="2996952"/>
            <a:chExt cx="7402265" cy="3312368"/>
          </a:xfrm>
        </p:grpSpPr>
        <p:sp>
          <p:nvSpPr>
            <p:cNvPr id="12" name="Obdĺžnik 11"/>
            <p:cNvSpPr/>
            <p:nvPr/>
          </p:nvSpPr>
          <p:spPr>
            <a:xfrm>
              <a:off x="3059832" y="2996952"/>
              <a:ext cx="2808312" cy="172819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bdĺžnik 13"/>
            <p:cNvSpPr/>
            <p:nvPr/>
          </p:nvSpPr>
          <p:spPr>
            <a:xfrm>
              <a:off x="914151" y="4581128"/>
              <a:ext cx="7402265" cy="172819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BlokTextu 14"/>
          <p:cNvSpPr txBox="1"/>
          <p:nvPr/>
        </p:nvSpPr>
        <p:spPr>
          <a:xfrm>
            <a:off x="2342092" y="5007311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dirty="0" err="1" smtClean="0"/>
              <a:t>Odstavce</a:t>
            </a:r>
            <a:r>
              <a:rPr lang="sk-SK" sz="3200" dirty="0" smtClean="0"/>
              <a:t> bez obtekania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4724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8" grpId="0"/>
      <p:bldP spid="11" grpId="0"/>
      <p:bldP spid="15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823913"/>
            <a:ext cx="889248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41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15618"/>
            <a:ext cx="5544615" cy="397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275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Výsledok vyhľadávania obrázkov pre dopyt google 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954318"/>
            <a:ext cx="3336305" cy="18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7788"/>
            <a:ext cx="8928992" cy="4162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61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Radenie viacerých obrázkov 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31333" y="1556792"/>
            <a:ext cx="8229600" cy="1540767"/>
          </a:xfrm>
        </p:spPr>
        <p:txBody>
          <a:bodyPr>
            <a:normAutofit/>
          </a:bodyPr>
          <a:lstStyle/>
          <a:p>
            <a:pPr lvl="0"/>
            <a:r>
              <a:rPr lang="sk-SK" sz="2000" dirty="0"/>
              <a:t>Ak </a:t>
            </a:r>
            <a:r>
              <a:rPr lang="sk-SK" sz="2000" dirty="0" err="1"/>
              <a:t>umiestníme</a:t>
            </a:r>
            <a:r>
              <a:rPr lang="sk-SK" sz="2000" dirty="0"/>
              <a:t> za sebou viac </a:t>
            </a:r>
            <a:r>
              <a:rPr lang="sk-SK" sz="2000" dirty="0" err="1"/>
              <a:t>inline</a:t>
            </a:r>
            <a:r>
              <a:rPr lang="sk-SK" sz="2000" dirty="0"/>
              <a:t> </a:t>
            </a:r>
            <a:r>
              <a:rPr lang="sk-SK" sz="2000" dirty="0" err="1"/>
              <a:t>elementov,tieto</a:t>
            </a:r>
            <a:r>
              <a:rPr lang="sk-SK" sz="2000" dirty="0"/>
              <a:t> sa umiestňujú v riadku vedľa seba(</a:t>
            </a:r>
            <a:r>
              <a:rPr lang="cs-CZ" sz="2000" dirty="0" err="1"/>
              <a:t>span,a,img</a:t>
            </a:r>
            <a:r>
              <a:rPr lang="cs-CZ" sz="2000" dirty="0"/>
              <a:t>)</a:t>
            </a:r>
            <a:endParaRPr lang="sk-SK" sz="2000" dirty="0"/>
          </a:p>
          <a:p>
            <a:r>
              <a:rPr lang="sk-SK" sz="2000" dirty="0"/>
              <a:t>Na </a:t>
            </a:r>
            <a:r>
              <a:rPr lang="sk-SK" sz="2000" dirty="0" err="1"/>
              <a:t>daľší</a:t>
            </a:r>
            <a:r>
              <a:rPr lang="sk-SK" sz="2000" dirty="0"/>
              <a:t>  riadok sa prejde až keď je zaplnený riadok.</a:t>
            </a:r>
            <a:endParaRPr lang="en-US" sz="2000" dirty="0"/>
          </a:p>
        </p:txBody>
      </p:sp>
      <p:sp>
        <p:nvSpPr>
          <p:cNvPr id="14" name="Obdĺžnik 13"/>
          <p:cNvSpPr/>
          <p:nvPr/>
        </p:nvSpPr>
        <p:spPr>
          <a:xfrm>
            <a:off x="3625499" y="4309399"/>
            <a:ext cx="1841268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bdĺžnik 15"/>
          <p:cNvSpPr/>
          <p:nvPr/>
        </p:nvSpPr>
        <p:spPr>
          <a:xfrm>
            <a:off x="1077569" y="4309399"/>
            <a:ext cx="1841268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bdĺžnik 16"/>
          <p:cNvSpPr/>
          <p:nvPr/>
        </p:nvSpPr>
        <p:spPr>
          <a:xfrm>
            <a:off x="5848646" y="4295912"/>
            <a:ext cx="1841268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BlokTextu 17"/>
          <p:cNvSpPr txBox="1"/>
          <p:nvPr/>
        </p:nvSpPr>
        <p:spPr>
          <a:xfrm>
            <a:off x="1350131" y="4664793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OBRÁZOK1</a:t>
            </a:r>
            <a:endParaRPr lang="en-US" dirty="0"/>
          </a:p>
        </p:txBody>
      </p:sp>
      <p:sp>
        <p:nvSpPr>
          <p:cNvPr id="19" name="BlokTextu 18"/>
          <p:cNvSpPr txBox="1"/>
          <p:nvPr/>
        </p:nvSpPr>
        <p:spPr>
          <a:xfrm>
            <a:off x="3779912" y="4664793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OBRÁZOK2</a:t>
            </a:r>
            <a:endParaRPr lang="en-US" dirty="0"/>
          </a:p>
        </p:txBody>
      </p:sp>
      <p:sp>
        <p:nvSpPr>
          <p:cNvPr id="20" name="BlokTextu 19"/>
          <p:cNvSpPr txBox="1"/>
          <p:nvPr/>
        </p:nvSpPr>
        <p:spPr>
          <a:xfrm>
            <a:off x="6012160" y="463966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OBRÁZOK3</a:t>
            </a:r>
            <a:endParaRPr lang="en-US" dirty="0"/>
          </a:p>
        </p:txBody>
      </p:sp>
      <p:sp>
        <p:nvSpPr>
          <p:cNvPr id="10" name="Obdĺžnik 9"/>
          <p:cNvSpPr/>
          <p:nvPr/>
        </p:nvSpPr>
        <p:spPr>
          <a:xfrm>
            <a:off x="899592" y="2924944"/>
            <a:ext cx="6790322" cy="86409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BlokTextu 20"/>
          <p:cNvSpPr txBox="1"/>
          <p:nvPr/>
        </p:nvSpPr>
        <p:spPr>
          <a:xfrm>
            <a:off x="2674357" y="3095382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ODSTAVEC1</a:t>
            </a:r>
            <a:endParaRPr lang="en-US" sz="2800" dirty="0"/>
          </a:p>
        </p:txBody>
      </p:sp>
      <p:sp>
        <p:nvSpPr>
          <p:cNvPr id="22" name="Obdĺžnik 21"/>
          <p:cNvSpPr/>
          <p:nvPr/>
        </p:nvSpPr>
        <p:spPr>
          <a:xfrm>
            <a:off x="1032823" y="5589240"/>
            <a:ext cx="6790322" cy="86409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BlokTextu 22"/>
          <p:cNvSpPr txBox="1"/>
          <p:nvPr/>
        </p:nvSpPr>
        <p:spPr>
          <a:xfrm>
            <a:off x="2483768" y="5759678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ODSTAVEC2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3508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/>
      <p:bldP spid="19" grpId="0"/>
      <p:bldP spid="20" grpId="0"/>
      <p:bldP spid="10" grpId="0" animBg="1"/>
      <p:bldP spid="21" grpId="0"/>
      <p:bldP spid="22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2800" u="sng" dirty="0" smtClean="0"/>
              <a:t>1.Zápis CSS priamo do hlavičky </a:t>
            </a:r>
            <a:r>
              <a:rPr lang="sk-SK" sz="2800" u="sng" dirty="0"/>
              <a:t>HTML dokumentu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Zástupný symbol obsahu 3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388639"/>
          </a:xfrm>
          <a:solidFill>
            <a:schemeClr val="accent1"/>
          </a:solidFill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Pr2.Nastavenie </a:t>
            </a:r>
            <a:r>
              <a:rPr lang="en-US" sz="2400" dirty="0" err="1">
                <a:solidFill>
                  <a:schemeClr val="bg1"/>
                </a:solidFill>
              </a:rPr>
              <a:t>farby</a:t>
            </a:r>
            <a:r>
              <a:rPr lang="en-US" sz="2400" dirty="0">
                <a:solidFill>
                  <a:schemeClr val="bg1"/>
                </a:solidFill>
              </a:rPr>
              <a:t> a </a:t>
            </a:r>
            <a:r>
              <a:rPr lang="en-US" sz="2400" dirty="0" err="1">
                <a:solidFill>
                  <a:schemeClr val="bg1"/>
                </a:solidFill>
              </a:rPr>
              <a:t>po</a:t>
            </a:r>
            <a:r>
              <a:rPr lang="sk-SK" sz="2400" dirty="0" err="1">
                <a:solidFill>
                  <a:schemeClr val="bg1"/>
                </a:solidFill>
              </a:rPr>
              <a:t>zadia</a:t>
            </a:r>
            <a:r>
              <a:rPr lang="sk-SK" sz="2400" dirty="0">
                <a:solidFill>
                  <a:schemeClr val="bg1"/>
                </a:solidFill>
              </a:rPr>
              <a:t> pre prvok paragraf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2872"/>
            <a:ext cx="8927976" cy="1092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4" y="1424606"/>
            <a:ext cx="8820472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Súvisiaci obrázo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86111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11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09650"/>
            <a:ext cx="8820472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528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29600" cy="1143000"/>
          </a:xfrm>
        </p:spPr>
        <p:txBody>
          <a:bodyPr/>
          <a:lstStyle/>
          <a:p>
            <a:r>
              <a:rPr lang="sk-SK" dirty="0" err="1" smtClean="0">
                <a:hlinkClick r:id="rId2" action="ppaction://hlinkfile"/>
              </a:rPr>
              <a:t>lednica.html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5329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26" y="1212820"/>
            <a:ext cx="7082366" cy="4448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287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82" y="819243"/>
            <a:ext cx="8693498" cy="5605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767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820472" cy="489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23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sk-SK" sz="3600" u="sng" dirty="0" smtClean="0"/>
              <a:t>Radenie blokových elementov</a:t>
            </a:r>
            <a:endParaRPr lang="en-US" sz="3600" u="sng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908720"/>
            <a:ext cx="8661648" cy="4525963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buFont typeface="Wingdings" pitchFamily="2" charset="2"/>
              <a:buChar char="v"/>
            </a:pPr>
            <a:r>
              <a:rPr lang="sk-SK" sz="1800" dirty="0"/>
              <a:t>Blokové elementy </a:t>
            </a:r>
            <a:r>
              <a:rPr lang="en-US" sz="1800" dirty="0" err="1"/>
              <a:t>sa</a:t>
            </a:r>
            <a:r>
              <a:rPr lang="en-US" sz="1800" dirty="0"/>
              <a:t> </a:t>
            </a:r>
            <a:r>
              <a:rPr lang="en-US" sz="1800" dirty="0" err="1"/>
              <a:t>roztiahnu</a:t>
            </a:r>
            <a:r>
              <a:rPr lang="en-US" sz="1800" dirty="0"/>
              <a:t> </a:t>
            </a:r>
            <a:r>
              <a:rPr lang="en-US" sz="1800" dirty="0" err="1"/>
              <a:t>cez</a:t>
            </a:r>
            <a:r>
              <a:rPr lang="en-US" sz="1800" dirty="0"/>
              <a:t> </a:t>
            </a:r>
            <a:r>
              <a:rPr lang="en-US" sz="1800" dirty="0" err="1"/>
              <a:t>celú</a:t>
            </a:r>
            <a:r>
              <a:rPr lang="en-US" sz="1800" dirty="0"/>
              <a:t> </a:t>
            </a:r>
            <a:r>
              <a:rPr lang="en-US" sz="1800" dirty="0" err="1"/>
              <a:t>šírku</a:t>
            </a:r>
            <a:r>
              <a:rPr lang="en-US" sz="1800" dirty="0"/>
              <a:t> </a:t>
            </a:r>
            <a:r>
              <a:rPr lang="en-US" sz="1800" dirty="0" err="1"/>
              <a:t>elementu</a:t>
            </a:r>
            <a:r>
              <a:rPr lang="sk-SK" sz="2800" dirty="0"/>
              <a:t>(</a:t>
            </a:r>
            <a:r>
              <a:rPr lang="sk-SK" sz="1800" dirty="0"/>
              <a:t>p, </a:t>
            </a:r>
            <a:r>
              <a:rPr lang="sk-SK" sz="1800" dirty="0" smtClean="0"/>
              <a:t>table, </a:t>
            </a:r>
            <a:r>
              <a:rPr lang="sk-SK" sz="1800" dirty="0"/>
              <a:t>h1,  div)</a:t>
            </a:r>
          </a:p>
          <a:p>
            <a:pPr>
              <a:lnSpc>
                <a:spcPct val="170000"/>
              </a:lnSpc>
              <a:buFont typeface="Wingdings" pitchFamily="2" charset="2"/>
              <a:buChar char="v"/>
            </a:pPr>
            <a:r>
              <a:rPr lang="sk-SK" sz="1800" dirty="0"/>
              <a:t>Ak ich uvedieme viac</a:t>
            </a:r>
            <a:r>
              <a:rPr lang="en-US" sz="1800" dirty="0"/>
              <a:t> </a:t>
            </a:r>
            <a:r>
              <a:rPr lang="sk-SK" sz="1800" dirty="0" smtClean="0"/>
              <a:t> ako </a:t>
            </a:r>
            <a:r>
              <a:rPr lang="en-US" sz="1800" dirty="0" smtClean="0"/>
              <a:t> </a:t>
            </a:r>
            <a:r>
              <a:rPr lang="sk-SK" sz="1800" dirty="0" smtClean="0"/>
              <a:t>je šírka stránky </a:t>
            </a:r>
            <a:r>
              <a:rPr lang="en-US" sz="1800" dirty="0" err="1" smtClean="0"/>
              <a:t>poskladajú</a:t>
            </a:r>
            <a:r>
              <a:rPr lang="en-US" sz="1800" dirty="0" smtClean="0"/>
              <a:t> </a:t>
            </a:r>
            <a:r>
              <a:rPr lang="en-US" sz="1800" dirty="0" err="1"/>
              <a:t>sa</a:t>
            </a:r>
            <a:r>
              <a:rPr lang="en-US" sz="1800" dirty="0"/>
              <a:t> pod </a:t>
            </a:r>
            <a:r>
              <a:rPr lang="en-US" sz="1800" dirty="0" err="1"/>
              <a:t>seba</a:t>
            </a:r>
            <a:r>
              <a:rPr lang="en-US" sz="1800" dirty="0"/>
              <a:t>.</a:t>
            </a:r>
            <a:endParaRPr lang="sk-SK" sz="1800" dirty="0"/>
          </a:p>
          <a:p>
            <a:pPr>
              <a:lnSpc>
                <a:spcPct val="170000"/>
              </a:lnSpc>
              <a:buFont typeface="Wingdings" pitchFamily="2" charset="2"/>
              <a:buChar char="v"/>
            </a:pPr>
            <a:r>
              <a:rPr lang="sk-SK" sz="1800" dirty="0"/>
              <a:t>Ak ich</a:t>
            </a:r>
            <a:r>
              <a:rPr lang="en-US" sz="1800" dirty="0"/>
              <a:t> </a:t>
            </a:r>
            <a:r>
              <a:rPr lang="en-US" sz="1800" dirty="0" err="1"/>
              <a:t>budeme</a:t>
            </a:r>
            <a:r>
              <a:rPr lang="en-US" sz="1800" dirty="0"/>
              <a:t> </a:t>
            </a:r>
            <a:r>
              <a:rPr lang="en-US" sz="1800" dirty="0" err="1"/>
              <a:t>chcieť</a:t>
            </a:r>
            <a:r>
              <a:rPr lang="en-US" sz="1800" dirty="0"/>
              <a:t> </a:t>
            </a:r>
            <a:r>
              <a:rPr lang="en-US" sz="1800" dirty="0" err="1"/>
              <a:t>vedľa</a:t>
            </a:r>
            <a:r>
              <a:rPr lang="en-US" sz="1800" dirty="0"/>
              <a:t> </a:t>
            </a:r>
            <a:r>
              <a:rPr lang="en-US" sz="1800" dirty="0" err="1"/>
              <a:t>seba</a:t>
            </a:r>
            <a:r>
              <a:rPr lang="sk-SK" sz="1800" dirty="0"/>
              <a:t> </a:t>
            </a:r>
            <a:r>
              <a:rPr lang="en-US" sz="1800" dirty="0"/>
              <a:t> </a:t>
            </a:r>
            <a:r>
              <a:rPr lang="en-US" sz="1800" dirty="0" err="1"/>
              <a:t>označíme</a:t>
            </a:r>
            <a:r>
              <a:rPr lang="en-US" sz="1800" dirty="0"/>
              <a:t> </a:t>
            </a:r>
            <a:r>
              <a:rPr lang="sk-SK" sz="1800" dirty="0"/>
              <a:t>ich </a:t>
            </a:r>
            <a:r>
              <a:rPr lang="en-US" sz="1800" dirty="0" err="1"/>
              <a:t>ako</a:t>
            </a:r>
            <a:r>
              <a:rPr lang="en-US" sz="1800" dirty="0"/>
              <a:t> </a:t>
            </a:r>
            <a:r>
              <a:rPr lang="en-US" sz="1800" dirty="0" err="1"/>
              <a:t>plávajúce</a:t>
            </a:r>
            <a:r>
              <a:rPr lang="en-US" sz="1800" dirty="0"/>
              <a:t>.</a:t>
            </a:r>
            <a:endParaRPr lang="sk-SK" sz="1800" dirty="0"/>
          </a:p>
          <a:p>
            <a:pPr>
              <a:lnSpc>
                <a:spcPct val="170000"/>
              </a:lnSpc>
              <a:buFont typeface="Wingdings" pitchFamily="2" charset="2"/>
              <a:buChar char="v"/>
            </a:pPr>
            <a:r>
              <a:rPr lang="en-US" sz="1800" dirty="0"/>
              <a:t> </a:t>
            </a:r>
            <a:r>
              <a:rPr lang="en-US" sz="1800" dirty="0" err="1"/>
              <a:t>Plávajúce</a:t>
            </a:r>
            <a:r>
              <a:rPr lang="en-US" sz="1800" dirty="0"/>
              <a:t> </a:t>
            </a:r>
            <a:r>
              <a:rPr lang="en-US" sz="1800" dirty="0" err="1"/>
              <a:t>elementy</a:t>
            </a:r>
            <a:r>
              <a:rPr lang="en-US" sz="1800" dirty="0"/>
              <a:t> </a:t>
            </a:r>
            <a:r>
              <a:rPr lang="en-US" sz="1800" dirty="0" err="1"/>
              <a:t>sa</a:t>
            </a:r>
            <a:r>
              <a:rPr lang="en-US" sz="1800" dirty="0"/>
              <a:t> rad</a:t>
            </a:r>
            <a:r>
              <a:rPr lang="sk-SK" sz="1800" dirty="0" err="1"/>
              <a:t>ia</a:t>
            </a:r>
            <a:r>
              <a:rPr lang="en-US" sz="1800" dirty="0"/>
              <a:t> </a:t>
            </a:r>
            <a:r>
              <a:rPr lang="en-US" sz="1800" dirty="0" err="1"/>
              <a:t>vedľa</a:t>
            </a:r>
            <a:r>
              <a:rPr lang="en-US" sz="1800" dirty="0"/>
              <a:t> </a:t>
            </a:r>
            <a:r>
              <a:rPr lang="en-US" sz="1800" dirty="0" err="1"/>
              <a:t>seba</a:t>
            </a:r>
            <a:r>
              <a:rPr lang="en-US" sz="1800" dirty="0"/>
              <a:t> </a:t>
            </a:r>
            <a:r>
              <a:rPr lang="en-US" sz="1800" dirty="0" err="1"/>
              <a:t>za</a:t>
            </a:r>
            <a:r>
              <a:rPr lang="en-US" sz="1800" dirty="0"/>
              <a:t> </a:t>
            </a:r>
            <a:r>
              <a:rPr lang="en-US" sz="1800" dirty="0" err="1"/>
              <a:t>predpokladu</a:t>
            </a:r>
            <a:r>
              <a:rPr lang="en-US" sz="1800" dirty="0"/>
              <a:t>, </a:t>
            </a:r>
            <a:r>
              <a:rPr lang="en-US" sz="1800" dirty="0" err="1"/>
              <a:t>že</a:t>
            </a:r>
            <a:r>
              <a:rPr lang="en-US" sz="1800" dirty="0"/>
              <a:t> </a:t>
            </a:r>
            <a:r>
              <a:rPr lang="en-US" sz="1800" dirty="0" err="1"/>
              <a:t>im</a:t>
            </a:r>
            <a:r>
              <a:rPr lang="en-US" sz="1800" dirty="0"/>
              <a:t> </a:t>
            </a:r>
            <a:r>
              <a:rPr lang="en-US" sz="1800" dirty="0" err="1"/>
              <a:t>nastavíme</a:t>
            </a:r>
            <a:r>
              <a:rPr lang="en-US" sz="1800" dirty="0"/>
              <a:t> </a:t>
            </a:r>
            <a:r>
              <a:rPr lang="en-US" sz="1800" dirty="0" err="1"/>
              <a:t>rozmery</a:t>
            </a:r>
            <a:r>
              <a:rPr lang="en-US" sz="1800" dirty="0"/>
              <a:t>.</a:t>
            </a:r>
            <a:endParaRPr lang="sk-SK" sz="1800" dirty="0"/>
          </a:p>
          <a:p>
            <a:pPr>
              <a:lnSpc>
                <a:spcPct val="170000"/>
              </a:lnSpc>
              <a:buFont typeface="Wingdings" pitchFamily="2" charset="2"/>
              <a:buChar char="v"/>
            </a:pPr>
            <a:r>
              <a:rPr lang="en-US" sz="1800" dirty="0"/>
              <a:t> </a:t>
            </a:r>
            <a:r>
              <a:rPr lang="en-US" sz="1800" b="1" dirty="0" err="1"/>
              <a:t>Plávajúce</a:t>
            </a:r>
            <a:r>
              <a:rPr lang="en-US" sz="1800" b="1" dirty="0"/>
              <a:t> </a:t>
            </a:r>
            <a:r>
              <a:rPr lang="en-US" sz="1800" b="1" dirty="0" err="1"/>
              <a:t>elementy</a:t>
            </a:r>
            <a:r>
              <a:rPr lang="en-US" sz="1800" b="1" dirty="0"/>
              <a:t> </a:t>
            </a:r>
            <a:r>
              <a:rPr lang="en-US" sz="1800" b="1" dirty="0" err="1"/>
              <a:t>sa</a:t>
            </a:r>
            <a:r>
              <a:rPr lang="en-US" sz="1800" b="1" dirty="0"/>
              <a:t> rad</a:t>
            </a:r>
            <a:r>
              <a:rPr lang="sk-SK" sz="1800" b="1" dirty="0" err="1"/>
              <a:t>ia</a:t>
            </a:r>
            <a:r>
              <a:rPr lang="sk-SK" sz="1800" b="1" dirty="0"/>
              <a:t> </a:t>
            </a:r>
            <a:r>
              <a:rPr lang="en-US" sz="1800" b="1" dirty="0"/>
              <a:t> </a:t>
            </a:r>
            <a:r>
              <a:rPr lang="en-US" sz="1800" b="1" dirty="0" err="1"/>
              <a:t>vedľa</a:t>
            </a:r>
            <a:r>
              <a:rPr lang="en-US" sz="1800" b="1" dirty="0"/>
              <a:t> </a:t>
            </a:r>
            <a:r>
              <a:rPr lang="en-US" sz="1800" b="1" dirty="0" err="1"/>
              <a:t>seba</a:t>
            </a:r>
            <a:r>
              <a:rPr lang="en-US" sz="1800" b="1" dirty="0"/>
              <a:t> a </a:t>
            </a:r>
            <a:r>
              <a:rPr lang="en-US" sz="1800" b="1" dirty="0" err="1"/>
              <a:t>sú</a:t>
            </a:r>
            <a:r>
              <a:rPr lang="en-US" sz="1800" b="1" dirty="0"/>
              <a:t> </a:t>
            </a:r>
            <a:r>
              <a:rPr lang="en-US" sz="1800" b="1" dirty="0" err="1"/>
              <a:t>nepl</a:t>
            </a:r>
            <a:r>
              <a:rPr lang="sk-SK" sz="1800" b="1" dirty="0"/>
              <a:t>á</a:t>
            </a:r>
            <a:r>
              <a:rPr lang="en-US" sz="1800" b="1" dirty="0"/>
              <a:t>v</a:t>
            </a:r>
            <a:r>
              <a:rPr lang="sk-SK" sz="1800" b="1" dirty="0"/>
              <a:t>aj</a:t>
            </a:r>
            <a:r>
              <a:rPr lang="en-US" sz="1800" b="1" dirty="0" err="1"/>
              <a:t>ucím</a:t>
            </a:r>
            <a:r>
              <a:rPr lang="en-US" sz="1800" b="1" dirty="0"/>
              <a:t> </a:t>
            </a:r>
            <a:r>
              <a:rPr lang="en-US" sz="1800" b="1" dirty="0" err="1"/>
              <a:t>obsahom</a:t>
            </a:r>
            <a:r>
              <a:rPr lang="en-US" sz="1800" b="1" dirty="0"/>
              <a:t> </a:t>
            </a:r>
            <a:r>
              <a:rPr lang="en-US" sz="1800" b="1" dirty="0" err="1"/>
              <a:t>obtekané</a:t>
            </a:r>
            <a:r>
              <a:rPr lang="en-US" sz="1800" b="1" dirty="0"/>
              <a:t>.</a:t>
            </a:r>
            <a:endParaRPr lang="sk-SK" sz="1800" b="1" dirty="0"/>
          </a:p>
          <a:p>
            <a:pPr>
              <a:lnSpc>
                <a:spcPct val="170000"/>
              </a:lnSpc>
              <a:buFont typeface="Wingdings" pitchFamily="2" charset="2"/>
              <a:buChar char="v"/>
            </a:pPr>
            <a:r>
              <a:rPr lang="sk-SK" sz="1800" dirty="0"/>
              <a:t>Napr.</a:t>
            </a:r>
            <a:r>
              <a:rPr lang="en-US" sz="1800" dirty="0"/>
              <a:t> </a:t>
            </a:r>
            <a:r>
              <a:rPr lang="en-US" sz="1800" dirty="0" err="1"/>
              <a:t>vlastnosť</a:t>
            </a:r>
            <a:r>
              <a:rPr lang="en-US" sz="1800" dirty="0"/>
              <a:t> </a:t>
            </a: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float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left</a:t>
            </a:r>
            <a:r>
              <a:rPr lang="sk-SK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dirty="0"/>
              <a:t> </a:t>
            </a:r>
            <a:r>
              <a:rPr lang="en-US" sz="1800" dirty="0" err="1"/>
              <a:t>znamená</a:t>
            </a:r>
            <a:r>
              <a:rPr lang="en-US" sz="1800" dirty="0"/>
              <a:t>, </a:t>
            </a:r>
            <a:r>
              <a:rPr lang="en-US" sz="1800" dirty="0" err="1"/>
              <a:t>že</a:t>
            </a:r>
            <a:r>
              <a:rPr lang="en-US" sz="1800" dirty="0"/>
              <a:t> element je </a:t>
            </a:r>
            <a:r>
              <a:rPr lang="en-US" sz="1800" dirty="0" err="1"/>
              <a:t>plávajúc</a:t>
            </a:r>
            <a:r>
              <a:rPr lang="sk-SK" sz="1800" dirty="0"/>
              <a:t>i</a:t>
            </a:r>
            <a:r>
              <a:rPr lang="en-US" sz="1800" dirty="0"/>
              <a:t> a </a:t>
            </a:r>
            <a:r>
              <a:rPr lang="en-US" sz="1800" dirty="0" err="1"/>
              <a:t>bude</a:t>
            </a:r>
            <a:r>
              <a:rPr lang="en-US" sz="1800" dirty="0"/>
              <a:t> </a:t>
            </a:r>
            <a:r>
              <a:rPr lang="en-US" sz="1800" dirty="0" err="1"/>
              <a:t>sa</a:t>
            </a:r>
            <a:r>
              <a:rPr lang="en-US" sz="1800" dirty="0"/>
              <a:t> </a:t>
            </a:r>
            <a:r>
              <a:rPr lang="en-US" sz="1800" dirty="0" err="1"/>
              <a:t>medzi</a:t>
            </a:r>
            <a:r>
              <a:rPr lang="en-US" sz="1800" dirty="0"/>
              <a:t> </a:t>
            </a:r>
            <a:r>
              <a:rPr lang="en-US" sz="1800" dirty="0" err="1"/>
              <a:t>ďalšie</a:t>
            </a:r>
            <a:r>
              <a:rPr lang="en-US" sz="1800" dirty="0"/>
              <a:t> </a:t>
            </a:r>
            <a:r>
              <a:rPr lang="en-US" sz="1800" dirty="0" err="1"/>
              <a:t>plávajúce</a:t>
            </a:r>
            <a:r>
              <a:rPr lang="en-US" sz="1800" dirty="0"/>
              <a:t> </a:t>
            </a:r>
            <a:r>
              <a:rPr lang="en-US" sz="1800" dirty="0" err="1"/>
              <a:t>elementy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stránke</a:t>
            </a:r>
            <a:r>
              <a:rPr lang="en-US" sz="1800" dirty="0"/>
              <a:t> </a:t>
            </a:r>
            <a:r>
              <a:rPr lang="en-US" sz="1800" dirty="0" err="1"/>
              <a:t>radiť</a:t>
            </a:r>
            <a:r>
              <a:rPr lang="en-US" sz="1800" dirty="0"/>
              <a:t> </a:t>
            </a:r>
            <a:r>
              <a:rPr lang="sk-SK" sz="1800" dirty="0" smtClean="0"/>
              <a:t> svojou ľavou stranou (po ich pravej strane)</a:t>
            </a:r>
            <a:r>
              <a:rPr lang="en-US" sz="1800" dirty="0" smtClean="0"/>
              <a:t>.</a:t>
            </a:r>
            <a:endParaRPr lang="sk-SK" sz="1800" dirty="0" smtClean="0"/>
          </a:p>
          <a:p>
            <a:pPr>
              <a:lnSpc>
                <a:spcPct val="170000"/>
              </a:lnSpc>
              <a:buFont typeface="Wingdings" pitchFamily="2" charset="2"/>
              <a:buChar char="v"/>
            </a:pPr>
            <a:r>
              <a:rPr lang="sk-SK" sz="1800" dirty="0" smtClean="0"/>
              <a:t>Vedľa už  plávajúceho elementu sa  radí svojou ľavou stranou(po jeho  pravej strane)</a:t>
            </a:r>
            <a:endParaRPr lang="sk-SK" sz="1800" dirty="0"/>
          </a:p>
          <a:p>
            <a:pPr>
              <a:lnSpc>
                <a:spcPct val="170000"/>
              </a:lnSpc>
              <a:buFont typeface="Wingdings" pitchFamily="2" charset="2"/>
              <a:buChar char="v"/>
            </a:pPr>
            <a:r>
              <a:rPr lang="en-US" sz="1800" b="1" dirty="0" err="1"/>
              <a:t>Ak</a:t>
            </a:r>
            <a:r>
              <a:rPr lang="en-US" sz="1800" b="1" dirty="0"/>
              <a:t> </a:t>
            </a:r>
            <a:r>
              <a:rPr lang="en-US" sz="1800" b="1" dirty="0" err="1"/>
              <a:t>vedľa</a:t>
            </a:r>
            <a:r>
              <a:rPr lang="en-US" sz="1800" b="1" dirty="0"/>
              <a:t> </a:t>
            </a:r>
            <a:r>
              <a:rPr lang="en-US" sz="1800" b="1" dirty="0" err="1"/>
              <a:t>seba</a:t>
            </a:r>
            <a:r>
              <a:rPr lang="en-US" sz="1800" b="1" dirty="0"/>
              <a:t> </a:t>
            </a:r>
            <a:r>
              <a:rPr lang="en-US" sz="1800" b="1" dirty="0" err="1"/>
              <a:t>skladáme</a:t>
            </a:r>
            <a:r>
              <a:rPr lang="en-US" sz="1800" b="1" dirty="0"/>
              <a:t> </a:t>
            </a:r>
            <a:r>
              <a:rPr lang="en-US" sz="1800" b="1" dirty="0" err="1"/>
              <a:t>plávajúce</a:t>
            </a:r>
            <a:r>
              <a:rPr lang="en-US" sz="1800" b="1" dirty="0"/>
              <a:t> </a:t>
            </a:r>
            <a:r>
              <a:rPr lang="en-US" sz="1800" b="1" dirty="0" err="1"/>
              <a:t>elementy</a:t>
            </a:r>
            <a:r>
              <a:rPr lang="en-US" sz="1800" b="1" dirty="0"/>
              <a:t>, </a:t>
            </a:r>
            <a:r>
              <a:rPr lang="en-US" sz="1800" b="1" dirty="0" err="1"/>
              <a:t>musíme</a:t>
            </a:r>
            <a:r>
              <a:rPr lang="en-US" sz="1800" b="1" dirty="0"/>
              <a:t> </a:t>
            </a:r>
            <a:r>
              <a:rPr lang="en-US" sz="1800" b="1" dirty="0" err="1"/>
              <a:t>za</a:t>
            </a:r>
            <a:r>
              <a:rPr lang="en-US" sz="1800" b="1" dirty="0"/>
              <a:t> </a:t>
            </a:r>
            <a:r>
              <a:rPr lang="en-US" sz="1800" b="1" dirty="0" err="1"/>
              <a:t>posledným</a:t>
            </a:r>
            <a:r>
              <a:rPr lang="en-US" sz="1800" b="1" dirty="0"/>
              <a:t> </a:t>
            </a:r>
            <a:r>
              <a:rPr lang="en-US" sz="1800" b="1" dirty="0" err="1"/>
              <a:t>elementom</a:t>
            </a:r>
            <a:r>
              <a:rPr lang="en-US" sz="1800" b="1" dirty="0"/>
              <a:t> v </a:t>
            </a:r>
            <a:r>
              <a:rPr lang="en-US" sz="1800" b="1" dirty="0" err="1"/>
              <a:t>rade</a:t>
            </a:r>
            <a:r>
              <a:rPr lang="en-US" sz="1800" b="1" dirty="0"/>
              <a:t> </a:t>
            </a:r>
            <a:r>
              <a:rPr lang="en-US" sz="1800" b="1" dirty="0" err="1"/>
              <a:t>ukončiť</a:t>
            </a:r>
            <a:r>
              <a:rPr lang="en-US" sz="1800" b="1" dirty="0"/>
              <a:t> </a:t>
            </a:r>
            <a:r>
              <a:rPr lang="en-US" sz="1800" b="1" dirty="0" err="1"/>
              <a:t>plávajúce</a:t>
            </a:r>
            <a:r>
              <a:rPr lang="en-US" sz="1800" b="1" dirty="0"/>
              <a:t> </a:t>
            </a:r>
            <a:r>
              <a:rPr lang="en-US" sz="1800" b="1" dirty="0" err="1"/>
              <a:t>obsah</a:t>
            </a:r>
            <a:r>
              <a:rPr lang="en-US" sz="1800" b="1" dirty="0"/>
              <a:t>. </a:t>
            </a:r>
            <a:r>
              <a:rPr lang="en-US" sz="1800" dirty="0"/>
              <a:t>To </a:t>
            </a:r>
            <a:r>
              <a:rPr lang="en-US" sz="1800" dirty="0" err="1"/>
              <a:t>sa</a:t>
            </a:r>
            <a:r>
              <a:rPr lang="en-US" sz="1800" dirty="0"/>
              <a:t> </a:t>
            </a:r>
            <a:r>
              <a:rPr lang="en-US" sz="1800" dirty="0" err="1"/>
              <a:t>robí</a:t>
            </a:r>
            <a:r>
              <a:rPr lang="en-US" sz="1800" dirty="0"/>
              <a:t> CSS </a:t>
            </a:r>
            <a:r>
              <a:rPr lang="en-US" sz="1800" dirty="0" err="1"/>
              <a:t>vlastností</a:t>
            </a:r>
            <a:r>
              <a:rPr lang="en-US" sz="1800" dirty="0"/>
              <a:t> clear (</a:t>
            </a:r>
            <a:r>
              <a:rPr lang="en-US" sz="1800" dirty="0" err="1"/>
              <a:t>ako</a:t>
            </a:r>
            <a:r>
              <a:rPr lang="en-US" sz="1800" dirty="0"/>
              <a:t> </a:t>
            </a:r>
            <a:r>
              <a:rPr lang="sk-SK" sz="1800" dirty="0" smtClean="0"/>
              <a:t>zrušiť </a:t>
            </a:r>
            <a:r>
              <a:rPr lang="sk-SK" sz="1800" dirty="0"/>
              <a:t>obtekanie)</a:t>
            </a:r>
            <a:endParaRPr lang="en-US" sz="1800" dirty="0"/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1601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8045" y="32405"/>
            <a:ext cx="8229600" cy="1143000"/>
          </a:xfrm>
        </p:spPr>
        <p:txBody>
          <a:bodyPr>
            <a:noAutofit/>
          </a:bodyPr>
          <a:lstStyle/>
          <a:p>
            <a:r>
              <a:rPr lang="sk-SK" sz="2400" b="1" dirty="0" smtClean="0"/>
              <a:t>Radenie blokových prvkov vedľa seba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sk-SK" sz="2400" dirty="0" err="1" smtClean="0"/>
              <a:t>div,p,hi,ul,ol</a:t>
            </a:r>
            <a:endParaRPr lang="en-US" sz="2400" dirty="0"/>
          </a:p>
        </p:txBody>
      </p:sp>
      <p:grpSp>
        <p:nvGrpSpPr>
          <p:cNvPr id="5" name="Skupina 4"/>
          <p:cNvGrpSpPr/>
          <p:nvPr/>
        </p:nvGrpSpPr>
        <p:grpSpPr>
          <a:xfrm>
            <a:off x="922748" y="2680138"/>
            <a:ext cx="2387439" cy="848417"/>
            <a:chOff x="854827" y="2940623"/>
            <a:chExt cx="2925085" cy="976754"/>
          </a:xfrm>
        </p:grpSpPr>
        <p:sp>
          <p:nvSpPr>
            <p:cNvPr id="8" name="Obdĺžnik 7"/>
            <p:cNvSpPr/>
            <p:nvPr/>
          </p:nvSpPr>
          <p:spPr>
            <a:xfrm>
              <a:off x="854827" y="2940623"/>
              <a:ext cx="2745571" cy="9767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BlokTextu 9"/>
            <p:cNvSpPr txBox="1"/>
            <p:nvPr/>
          </p:nvSpPr>
          <p:spPr>
            <a:xfrm>
              <a:off x="1043608" y="3190752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b="1" dirty="0" smtClean="0"/>
                <a:t>BLOKOVÝ PRVOK2</a:t>
              </a:r>
              <a:endParaRPr lang="en-US" b="1" dirty="0"/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898037" y="1572921"/>
            <a:ext cx="2897861" cy="931722"/>
            <a:chOff x="882051" y="1854116"/>
            <a:chExt cx="4049989" cy="931722"/>
          </a:xfrm>
        </p:grpSpPr>
        <p:sp>
          <p:nvSpPr>
            <p:cNvPr id="9" name="Obdĺžnik 8"/>
            <p:cNvSpPr/>
            <p:nvPr/>
          </p:nvSpPr>
          <p:spPr>
            <a:xfrm>
              <a:off x="882051" y="1854116"/>
              <a:ext cx="4049989" cy="9317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BlokTextu 10"/>
            <p:cNvSpPr txBox="1"/>
            <p:nvPr/>
          </p:nvSpPr>
          <p:spPr>
            <a:xfrm>
              <a:off x="1874114" y="2135311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b="1" dirty="0" smtClean="0"/>
                <a:t>BLOKOVÝ PRVOK1</a:t>
              </a:r>
              <a:endParaRPr lang="en-US" b="1" dirty="0"/>
            </a:p>
          </p:txBody>
        </p:sp>
      </p:grpSp>
      <p:sp>
        <p:nvSpPr>
          <p:cNvPr id="12" name="BlokTextu 11"/>
          <p:cNvSpPr txBox="1"/>
          <p:nvPr/>
        </p:nvSpPr>
        <p:spPr>
          <a:xfrm>
            <a:off x="893087" y="1115452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AUTOMATICKÉ RADENIE BLOKOVÝCH PRVKOV BEZ OBTEKANIA</a:t>
            </a:r>
            <a:endParaRPr lang="en-US" dirty="0"/>
          </a:p>
        </p:txBody>
      </p:sp>
      <p:sp>
        <p:nvSpPr>
          <p:cNvPr id="3" name="Obdĺžnik 2"/>
          <p:cNvSpPr/>
          <p:nvPr/>
        </p:nvSpPr>
        <p:spPr>
          <a:xfrm>
            <a:off x="881603" y="3569952"/>
            <a:ext cx="74615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k-SK" dirty="0" smtClean="0">
                <a:solidFill>
                  <a:prstClr val="black"/>
                </a:solidFill>
              </a:rPr>
              <a:t>RADENIE </a:t>
            </a:r>
            <a:r>
              <a:rPr lang="sk-SK" dirty="0">
                <a:solidFill>
                  <a:prstClr val="black"/>
                </a:solidFill>
              </a:rPr>
              <a:t>BLOKOVÝCH PRVKOV </a:t>
            </a:r>
            <a:r>
              <a:rPr lang="sk-SK" dirty="0" smtClean="0">
                <a:solidFill>
                  <a:prstClr val="black"/>
                </a:solidFill>
              </a:rPr>
              <a:t> S OBTEKANÍM VĽAVO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941469" y="4133693"/>
            <a:ext cx="2667733" cy="931722"/>
            <a:chOff x="882051" y="1854116"/>
            <a:chExt cx="4049989" cy="931722"/>
          </a:xfrm>
        </p:grpSpPr>
        <p:sp>
          <p:nvSpPr>
            <p:cNvPr id="14" name="Obdĺžnik 13"/>
            <p:cNvSpPr/>
            <p:nvPr/>
          </p:nvSpPr>
          <p:spPr>
            <a:xfrm>
              <a:off x="882051" y="1854116"/>
              <a:ext cx="4049989" cy="9317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BlokTextu 14"/>
            <p:cNvSpPr txBox="1"/>
            <p:nvPr/>
          </p:nvSpPr>
          <p:spPr>
            <a:xfrm>
              <a:off x="1874114" y="2135311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b="1" dirty="0" smtClean="0"/>
                <a:t>BLOKOVÝ PRVOK1</a:t>
              </a:r>
              <a:endParaRPr lang="en-US" b="1" dirty="0"/>
            </a:p>
          </p:txBody>
        </p:sp>
      </p:grpSp>
      <p:grpSp>
        <p:nvGrpSpPr>
          <p:cNvPr id="16" name="Skupina 15"/>
          <p:cNvGrpSpPr/>
          <p:nvPr/>
        </p:nvGrpSpPr>
        <p:grpSpPr>
          <a:xfrm>
            <a:off x="3795898" y="4111177"/>
            <a:ext cx="2925085" cy="976754"/>
            <a:chOff x="854827" y="2940623"/>
            <a:chExt cx="2925085" cy="976754"/>
          </a:xfrm>
        </p:grpSpPr>
        <p:sp>
          <p:nvSpPr>
            <p:cNvPr id="17" name="Obdĺžnik 16"/>
            <p:cNvSpPr/>
            <p:nvPr/>
          </p:nvSpPr>
          <p:spPr>
            <a:xfrm>
              <a:off x="854827" y="2940623"/>
              <a:ext cx="2745571" cy="9767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BlokTextu 17"/>
            <p:cNvSpPr txBox="1"/>
            <p:nvPr/>
          </p:nvSpPr>
          <p:spPr>
            <a:xfrm>
              <a:off x="1043608" y="3190752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b="1" dirty="0" smtClean="0"/>
                <a:t>BLOKOVÝ PRVOK2</a:t>
              </a:r>
              <a:endParaRPr lang="en-US" b="1" dirty="0"/>
            </a:p>
          </p:txBody>
        </p:sp>
      </p:grpSp>
      <p:sp>
        <p:nvSpPr>
          <p:cNvPr id="6" name="Obdĺžnik 5"/>
          <p:cNvSpPr/>
          <p:nvPr/>
        </p:nvSpPr>
        <p:spPr>
          <a:xfrm>
            <a:off x="956266" y="5229200"/>
            <a:ext cx="70001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k-SK" dirty="0">
                <a:solidFill>
                  <a:prstClr val="black"/>
                </a:solidFill>
              </a:rPr>
              <a:t>RADENIE BLOKOVÝCH PRVKOV  S OBTEKANÍM </a:t>
            </a:r>
            <a:r>
              <a:rPr lang="sk-SK" dirty="0" smtClean="0">
                <a:solidFill>
                  <a:prstClr val="black"/>
                </a:solidFill>
              </a:rPr>
              <a:t>VPRAVO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9" name="Skupina 18"/>
          <p:cNvGrpSpPr/>
          <p:nvPr/>
        </p:nvGrpSpPr>
        <p:grpSpPr>
          <a:xfrm>
            <a:off x="874634" y="5599800"/>
            <a:ext cx="2667733" cy="931722"/>
            <a:chOff x="882051" y="1854116"/>
            <a:chExt cx="4049989" cy="931722"/>
          </a:xfrm>
        </p:grpSpPr>
        <p:sp>
          <p:nvSpPr>
            <p:cNvPr id="20" name="Obdĺžnik 19"/>
            <p:cNvSpPr/>
            <p:nvPr/>
          </p:nvSpPr>
          <p:spPr>
            <a:xfrm>
              <a:off x="882051" y="1854116"/>
              <a:ext cx="4049989" cy="9317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BlokTextu 20"/>
            <p:cNvSpPr txBox="1"/>
            <p:nvPr/>
          </p:nvSpPr>
          <p:spPr>
            <a:xfrm>
              <a:off x="1874114" y="2135311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b="1" dirty="0" smtClean="0"/>
                <a:t>BLOKOVÝ PRVOK1</a:t>
              </a:r>
              <a:endParaRPr lang="en-US" b="1" dirty="0"/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6195907" y="5554768"/>
            <a:ext cx="2925085" cy="976754"/>
            <a:chOff x="854827" y="2940623"/>
            <a:chExt cx="2925085" cy="976754"/>
          </a:xfrm>
        </p:grpSpPr>
        <p:sp>
          <p:nvSpPr>
            <p:cNvPr id="23" name="Obdĺžnik 22"/>
            <p:cNvSpPr/>
            <p:nvPr/>
          </p:nvSpPr>
          <p:spPr>
            <a:xfrm>
              <a:off x="854827" y="2940623"/>
              <a:ext cx="2745571" cy="9767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BlokTextu 23"/>
            <p:cNvSpPr txBox="1"/>
            <p:nvPr/>
          </p:nvSpPr>
          <p:spPr>
            <a:xfrm>
              <a:off x="1043608" y="3190752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b="1" dirty="0" smtClean="0"/>
                <a:t>BLOKOVÝ PRVOK2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1233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08920"/>
            <a:ext cx="8229600" cy="1143000"/>
          </a:xfrm>
        </p:spPr>
        <p:txBody>
          <a:bodyPr/>
          <a:lstStyle/>
          <a:p>
            <a:r>
              <a:rPr lang="sk-SK" dirty="0" smtClean="0">
                <a:hlinkClick r:id="rId2" action="ppaction://hlinkfile"/>
              </a:rPr>
              <a:t>Horná Breznica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0809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38824"/>
            <a:ext cx="8100392" cy="54251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5796136" y="5445224"/>
            <a:ext cx="2448272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hlinkClick r:id="rId3" action="ppaction://hlinkfile"/>
              </a:rPr>
              <a:t>ONLINE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2518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00038"/>
            <a:ext cx="8124825" cy="625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877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2400" u="sng" dirty="0" smtClean="0"/>
              <a:t>2.Zápis CSS vlastnosti priamo do elementu </a:t>
            </a:r>
            <a:r>
              <a:rPr lang="sk-SK" sz="2400" u="sng" dirty="0"/>
              <a:t>HTML dokumentu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>
          <a:xfrm>
            <a:off x="503548" y="2924944"/>
            <a:ext cx="8280920" cy="1512168"/>
          </a:xfrm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&lt;</a:t>
            </a:r>
            <a:r>
              <a:rPr lang="en-US" sz="2000" b="1" dirty="0"/>
              <a:t>body</a:t>
            </a:r>
            <a:r>
              <a:rPr lang="en-US" sz="2000" b="1" dirty="0" smtClean="0"/>
              <a:t>&gt;</a:t>
            </a:r>
            <a:endParaRPr lang="sk-SK" sz="2000" b="1" dirty="0" smtClean="0"/>
          </a:p>
          <a:p>
            <a:endParaRPr lang="en-US" sz="2000" b="1" dirty="0"/>
          </a:p>
          <a:p>
            <a:r>
              <a:rPr lang="en-US" sz="2000" dirty="0"/>
              <a:t>        </a:t>
            </a:r>
            <a:r>
              <a:rPr lang="en-US" sz="2000" dirty="0" smtClean="0"/>
              <a:t>&lt;</a:t>
            </a:r>
            <a:r>
              <a:rPr lang="sk-SK" sz="2000" b="1" dirty="0" smtClean="0"/>
              <a:t>element</a:t>
            </a:r>
            <a:r>
              <a:rPr lang="en-US" sz="2000" b="1" dirty="0" smtClean="0"/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style</a:t>
            </a:r>
            <a:r>
              <a:rPr lang="sk-SK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/>
              <a:t>=</a:t>
            </a:r>
            <a:r>
              <a:rPr lang="sk-SK" sz="2000" b="1" dirty="0" smtClean="0"/>
              <a:t> ‘</a:t>
            </a:r>
            <a:r>
              <a:rPr lang="sk-SK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vlastnosť1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;</a:t>
            </a:r>
            <a:r>
              <a:rPr lang="sk-SK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vlastnosť2‘</a:t>
            </a:r>
            <a:r>
              <a:rPr lang="en-US" sz="2000" b="1" dirty="0" smtClean="0"/>
              <a:t>&gt;</a:t>
            </a:r>
            <a:r>
              <a:rPr lang="sk-SK" sz="2000" b="1" dirty="0" smtClean="0"/>
              <a:t>Text v elemente</a:t>
            </a:r>
            <a:r>
              <a:rPr lang="en-US" sz="2000" b="1" dirty="0" smtClean="0"/>
              <a:t>&lt;/</a:t>
            </a:r>
            <a:r>
              <a:rPr lang="sk-SK" sz="2000" b="1" dirty="0" smtClean="0"/>
              <a:t>element</a:t>
            </a:r>
            <a:r>
              <a:rPr lang="en-US" sz="2000" b="1" dirty="0" smtClean="0"/>
              <a:t>&gt;</a:t>
            </a:r>
            <a:endParaRPr lang="sk-SK" sz="2000" b="1" dirty="0" smtClean="0"/>
          </a:p>
          <a:p>
            <a:pPr marL="0" indent="0">
              <a:buNone/>
            </a:pPr>
            <a:endParaRPr lang="en-US" sz="2000" b="1" dirty="0" smtClean="0"/>
          </a:p>
          <a:p>
            <a:r>
              <a:rPr lang="en-US" sz="2000" dirty="0" smtClean="0"/>
              <a:t>    &lt;/</a:t>
            </a:r>
            <a:r>
              <a:rPr lang="en-US" sz="2000" b="1" dirty="0" smtClean="0"/>
              <a:t>body&gt;</a:t>
            </a:r>
            <a:endParaRPr lang="sk-SK" sz="2000" b="1" dirty="0" smtClean="0"/>
          </a:p>
          <a:p>
            <a:endParaRPr lang="en-US" sz="2000" b="1" dirty="0" smtClean="0"/>
          </a:p>
        </p:txBody>
      </p:sp>
      <p:sp>
        <p:nvSpPr>
          <p:cNvPr id="3" name="BlokTextu 2"/>
          <p:cNvSpPr txBox="1"/>
          <p:nvPr/>
        </p:nvSpPr>
        <p:spPr>
          <a:xfrm>
            <a:off x="571159" y="4919008"/>
            <a:ext cx="7920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Vlastnosti</a:t>
            </a:r>
            <a:r>
              <a:rPr lang="en-GB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</a:t>
            </a:r>
            <a:r>
              <a:rPr lang="sk-SK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zavierame do znakov  úvodzovka :‘  ‘(alt+39)</a:t>
            </a:r>
            <a:endParaRPr lang="en-US" sz="20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sk-SK" sz="2000" dirty="0" smtClean="0"/>
              <a:t>Vlastnosť môže byť </a:t>
            </a:r>
            <a:r>
              <a:rPr lang="sk-SK" sz="2000" dirty="0" err="1" smtClean="0"/>
              <a:t>napr.farba</a:t>
            </a:r>
            <a:r>
              <a:rPr lang="sk-SK" sz="2000" dirty="0" smtClean="0"/>
              <a:t> textu, </a:t>
            </a:r>
            <a:r>
              <a:rPr lang="sk-SK" sz="2000" dirty="0" err="1" smtClean="0"/>
              <a:t>elementu,farba</a:t>
            </a:r>
            <a:r>
              <a:rPr lang="sk-SK" sz="2000" dirty="0" smtClean="0"/>
              <a:t> pozadia </a:t>
            </a:r>
            <a:r>
              <a:rPr lang="sk-SK" sz="2000" dirty="0" err="1" smtClean="0"/>
              <a:t>elementu,veľkosť</a:t>
            </a:r>
            <a:endParaRPr lang="sk-SK" sz="20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sk-SK" sz="2000" dirty="0" smtClean="0"/>
              <a:t>Element </a:t>
            </a:r>
            <a:r>
              <a:rPr lang="sk-SK" sz="2000" dirty="0"/>
              <a:t>môže byť napr.&lt;p&gt;,&lt;div&gt;,&lt;a&gt;,&lt;h1&gt; apod.</a:t>
            </a:r>
            <a:endParaRPr lang="en-US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sk-SK" sz="2000" dirty="0" smtClean="0"/>
              <a:t>V prípade, že uvádzame viac vlastností oddelíme ich znakom bodkočiarka</a:t>
            </a:r>
            <a:r>
              <a:rPr lang="sk-SK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539552" y="1052736"/>
            <a:ext cx="748883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Inline </a:t>
            </a:r>
            <a:r>
              <a:rPr lang="en-US" sz="2000" dirty="0" err="1"/>
              <a:t>štýl</a:t>
            </a:r>
            <a:r>
              <a:rPr lang="en-US" sz="2000" dirty="0"/>
              <a:t> </a:t>
            </a:r>
            <a:r>
              <a:rPr lang="en-US" sz="2000" dirty="0" err="1"/>
              <a:t>môže</a:t>
            </a:r>
            <a:r>
              <a:rPr lang="en-US" sz="2000" dirty="0"/>
              <a:t> </a:t>
            </a:r>
            <a:r>
              <a:rPr lang="en-US" sz="2000" dirty="0" err="1"/>
              <a:t>byť</a:t>
            </a:r>
            <a:r>
              <a:rPr lang="en-US" sz="2000" dirty="0"/>
              <a:t> </a:t>
            </a:r>
            <a:r>
              <a:rPr lang="en-US" sz="2000" dirty="0" err="1"/>
              <a:t>použitý</a:t>
            </a:r>
            <a:r>
              <a:rPr lang="en-US" sz="2000" dirty="0"/>
              <a:t> </a:t>
            </a:r>
            <a:r>
              <a:rPr lang="en-US" sz="2000" dirty="0" err="1" smtClean="0"/>
              <a:t>na</a:t>
            </a:r>
            <a:r>
              <a:rPr lang="sk-SK" sz="2000" dirty="0" smtClean="0"/>
              <a:t>stavenie štýlu </a:t>
            </a:r>
            <a:r>
              <a:rPr lang="en-US" sz="2000" dirty="0" smtClean="0"/>
              <a:t> </a:t>
            </a:r>
            <a:r>
              <a:rPr lang="en-US" sz="2000" dirty="0"/>
              <a:t>pre </a:t>
            </a:r>
            <a:r>
              <a:rPr lang="en-US" sz="2000" dirty="0" err="1"/>
              <a:t>jeden</a:t>
            </a:r>
            <a:r>
              <a:rPr lang="en-US" sz="2000" dirty="0"/>
              <a:t> </a:t>
            </a:r>
            <a:r>
              <a:rPr lang="en-US" sz="2000" dirty="0" err="1"/>
              <a:t>prvok</a:t>
            </a:r>
            <a:r>
              <a:rPr lang="en-US" sz="2000" dirty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err="1"/>
              <a:t>Ak</a:t>
            </a:r>
            <a:r>
              <a:rPr lang="en-US" sz="2000" dirty="0"/>
              <a:t> </a:t>
            </a:r>
            <a:r>
              <a:rPr lang="en-US" sz="2000" dirty="0" err="1"/>
              <a:t>chcete</a:t>
            </a:r>
            <a:r>
              <a:rPr lang="en-US" sz="2000" dirty="0"/>
              <a:t> </a:t>
            </a:r>
            <a:r>
              <a:rPr lang="en-US" sz="2000" dirty="0" err="1"/>
              <a:t>použiť</a:t>
            </a:r>
            <a:r>
              <a:rPr lang="en-US" sz="2000" dirty="0"/>
              <a:t> inline </a:t>
            </a:r>
            <a:r>
              <a:rPr lang="en-US" sz="2000" dirty="0" err="1"/>
              <a:t>štýly</a:t>
            </a:r>
            <a:r>
              <a:rPr lang="en-US" sz="2000" dirty="0"/>
              <a:t>, </a:t>
            </a:r>
            <a:r>
              <a:rPr lang="en-US" sz="2000" dirty="0" err="1"/>
              <a:t>pridajte</a:t>
            </a:r>
            <a:r>
              <a:rPr lang="en-US" sz="2000" dirty="0"/>
              <a:t> </a:t>
            </a:r>
            <a:r>
              <a:rPr lang="en-US" sz="2000" dirty="0" err="1"/>
              <a:t>atribút</a:t>
            </a:r>
            <a:r>
              <a:rPr lang="en-US" sz="2000" dirty="0"/>
              <a:t> </a:t>
            </a:r>
            <a:r>
              <a:rPr lang="sk-SK" sz="2000" dirty="0" smtClean="0"/>
              <a:t>&lt;</a:t>
            </a:r>
            <a:r>
              <a:rPr lang="sk-SK" sz="2000" dirty="0" err="1" smtClean="0"/>
              <a:t>style</a:t>
            </a:r>
            <a:r>
              <a:rPr lang="sk-SK" sz="2000" dirty="0" smtClean="0"/>
              <a:t>&gt;</a:t>
            </a:r>
            <a:r>
              <a:rPr lang="en-US" sz="2000" dirty="0" smtClean="0"/>
              <a:t> </a:t>
            </a:r>
            <a:r>
              <a:rPr lang="en-US" sz="2000" dirty="0" err="1"/>
              <a:t>príslušnému</a:t>
            </a:r>
            <a:r>
              <a:rPr lang="en-US" sz="2000" dirty="0"/>
              <a:t> </a:t>
            </a:r>
            <a:r>
              <a:rPr lang="en-US" sz="2000" dirty="0" err="1"/>
              <a:t>prvku</a:t>
            </a:r>
            <a:r>
              <a:rPr lang="en-US" sz="2000" dirty="0"/>
              <a:t>. </a:t>
            </a:r>
            <a:endParaRPr lang="sk-SK" sz="20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err="1" smtClean="0"/>
              <a:t>Atribút</a:t>
            </a:r>
            <a:r>
              <a:rPr lang="en-US" sz="2000" dirty="0" smtClean="0"/>
              <a:t> </a:t>
            </a:r>
            <a:r>
              <a:rPr lang="sk-SK" sz="2000" dirty="0" smtClean="0"/>
              <a:t>&lt;</a:t>
            </a:r>
            <a:r>
              <a:rPr lang="sk-SK" sz="2000" dirty="0" err="1" smtClean="0"/>
              <a:t>style</a:t>
            </a:r>
            <a:r>
              <a:rPr lang="sk-SK" sz="2000" dirty="0" smtClean="0"/>
              <a:t>&gt; </a:t>
            </a:r>
            <a:r>
              <a:rPr lang="en-US" sz="2000" dirty="0" smtClean="0"/>
              <a:t>u </a:t>
            </a:r>
            <a:r>
              <a:rPr lang="en-US" sz="2000" dirty="0" err="1"/>
              <a:t>môže</a:t>
            </a:r>
            <a:r>
              <a:rPr lang="en-US" sz="2000" dirty="0"/>
              <a:t> </a:t>
            </a:r>
            <a:r>
              <a:rPr lang="en-US" sz="2000" dirty="0" err="1"/>
              <a:t>obsahovať</a:t>
            </a:r>
            <a:r>
              <a:rPr lang="en-US" sz="2000" dirty="0"/>
              <a:t> </a:t>
            </a:r>
            <a:r>
              <a:rPr lang="en-US" sz="2000" dirty="0" err="1"/>
              <a:t>akúkoľvek</a:t>
            </a:r>
            <a:r>
              <a:rPr lang="en-US" sz="2000" dirty="0"/>
              <a:t> </a:t>
            </a:r>
            <a:r>
              <a:rPr lang="en-US" sz="2000" dirty="0" err="1"/>
              <a:t>vlastnosť</a:t>
            </a:r>
            <a:r>
              <a:rPr lang="en-US" sz="2000" dirty="0"/>
              <a:t> CSS.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28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3" y="366713"/>
            <a:ext cx="3838575" cy="61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56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3487"/>
            <a:ext cx="8892480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1907704" y="31658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TOTO JE UŽ LEDNICA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53789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947738"/>
            <a:ext cx="4810125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929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790575"/>
            <a:ext cx="8964488" cy="527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422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Cvičenie na umiestňovanie boxov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676672"/>
          </a:xfrm>
        </p:spPr>
        <p:txBody>
          <a:bodyPr/>
          <a:lstStyle/>
          <a:p>
            <a:r>
              <a:rPr lang="sk-SK" dirty="0" smtClean="0">
                <a:hlinkClick r:id="rId2" action="ppaction://hlinkfile"/>
              </a:rPr>
              <a:t>podklady</a:t>
            </a:r>
            <a:endParaRPr lang="sk-SK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31179"/>
            <a:ext cx="3757811" cy="514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5580112" y="5445224"/>
            <a:ext cx="2376264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sk-SK" dirty="0" smtClean="0"/>
          </a:p>
          <a:p>
            <a:pPr algn="ctr"/>
            <a:r>
              <a:rPr lang="sk-SK" sz="2400" b="1" dirty="0" smtClean="0">
                <a:hlinkClick r:id="rId4" action="ppaction://hlinkfile"/>
              </a:rPr>
              <a:t>ONLINE</a:t>
            </a:r>
            <a:endParaRPr lang="sk-SK" sz="2400" b="1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3554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629525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18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404664"/>
            <a:ext cx="4242594" cy="5952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229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Ako rozmiestniť </a:t>
            </a:r>
            <a:r>
              <a:rPr lang="sk-SK" dirty="0" err="1" smtClean="0"/>
              <a:t>layout</a:t>
            </a:r>
            <a:endParaRPr lang="sk-SK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38587"/>
            <a:ext cx="7911862" cy="525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930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03" y="620688"/>
            <a:ext cx="8201025" cy="589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664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0648"/>
            <a:ext cx="5781675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841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2400" u="sng" dirty="0" smtClean="0"/>
              <a:t>2.Zápis CSS vlastnosti priamo do elementu HTML dokumentu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4" name="Zástupný symbol obsahu 3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388639"/>
          </a:xfrm>
          <a:solidFill>
            <a:schemeClr val="accent1"/>
          </a:solidFill>
        </p:spPr>
        <p:txBody>
          <a:bodyPr>
            <a:normAutofit fontScale="92500" lnSpcReduction="20000"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Pr</a:t>
            </a:r>
            <a:r>
              <a:rPr lang="sk-SK" sz="2400" dirty="0" smtClean="0">
                <a:solidFill>
                  <a:schemeClr val="bg1"/>
                </a:solidFill>
              </a:rPr>
              <a:t>3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r>
              <a:rPr lang="en-US" sz="2400" dirty="0" err="1" smtClean="0">
                <a:solidFill>
                  <a:schemeClr val="bg1"/>
                </a:solidFill>
              </a:rPr>
              <a:t>Nastavenie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farby</a:t>
            </a:r>
            <a:r>
              <a:rPr lang="en-US" sz="2400" dirty="0">
                <a:solidFill>
                  <a:schemeClr val="bg1"/>
                </a:solidFill>
              </a:rPr>
              <a:t> a </a:t>
            </a:r>
            <a:r>
              <a:rPr lang="en-US" sz="2400" dirty="0" err="1">
                <a:solidFill>
                  <a:schemeClr val="bg1"/>
                </a:solidFill>
              </a:rPr>
              <a:t>po</a:t>
            </a:r>
            <a:r>
              <a:rPr lang="sk-SK" sz="2400" dirty="0" err="1">
                <a:solidFill>
                  <a:schemeClr val="bg1"/>
                </a:solidFill>
              </a:rPr>
              <a:t>zadia</a:t>
            </a:r>
            <a:r>
              <a:rPr lang="sk-SK" sz="2400" dirty="0">
                <a:solidFill>
                  <a:schemeClr val="bg1"/>
                </a:solidFill>
              </a:rPr>
              <a:t> pre prvok paragraf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5562600"/>
            <a:ext cx="8964488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1938337"/>
            <a:ext cx="8820472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Súvisiaci obrázo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334" y="155021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91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365" y="32136"/>
            <a:ext cx="4829175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11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64" y="620687"/>
            <a:ext cx="7911862" cy="525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2339752" y="5931275"/>
            <a:ext cx="3096344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file"/>
              </a:rPr>
              <a:t>ONLINE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418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0202" y="0"/>
            <a:ext cx="8229600" cy="1143000"/>
          </a:xfrm>
        </p:spPr>
        <p:txBody>
          <a:bodyPr/>
          <a:lstStyle/>
          <a:p>
            <a:r>
              <a:rPr lang="en-GB" dirty="0" smtClean="0"/>
              <a:t>Toto je </a:t>
            </a:r>
            <a:r>
              <a:rPr lang="en-GB" dirty="0" err="1" smtClean="0"/>
              <a:t>cez</a:t>
            </a:r>
            <a:r>
              <a:rPr lang="en-GB" dirty="0" smtClean="0"/>
              <a:t>  % width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730980" cy="429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2267744" y="5949280"/>
            <a:ext cx="4680520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hlinkClick r:id="rId3" action="ppaction://hlinkfile"/>
              </a:rPr>
              <a:t>ONLINE priklad8Percento.html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6219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Pozíciovanie</a:t>
            </a:r>
            <a:r>
              <a:rPr lang="sk-SK" dirty="0" smtClean="0"/>
              <a:t> html prvkov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 smtClean="0"/>
              <a:t>Vlastnosť </a:t>
            </a:r>
            <a:r>
              <a:rPr lang="sk-SK" sz="24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position</a:t>
            </a:r>
            <a:r>
              <a:rPr lang="sk-SK" sz="2400" dirty="0" smtClean="0"/>
              <a:t> </a:t>
            </a:r>
            <a:r>
              <a:rPr lang="sk-SK" sz="2400" dirty="0"/>
              <a:t>určuje </a:t>
            </a:r>
            <a:r>
              <a:rPr lang="sk-SK" sz="2400" dirty="0" smtClean="0"/>
              <a:t> typ spôsobu </a:t>
            </a:r>
            <a:r>
              <a:rPr lang="sk-SK" sz="2400" dirty="0"/>
              <a:t>určovania polohy pre </a:t>
            </a:r>
            <a:r>
              <a:rPr lang="sk-SK" sz="2400" dirty="0" smtClean="0"/>
              <a:t>prvok </a:t>
            </a:r>
          </a:p>
          <a:p>
            <a:r>
              <a:rPr lang="sk-SK" sz="2400" dirty="0" smtClean="0">
                <a:hlinkClick r:id="rId2"/>
              </a:rPr>
              <a:t>Odkaz na zdroj</a:t>
            </a:r>
            <a:endParaRPr lang="sk-SK" sz="2400" dirty="0" smtClean="0"/>
          </a:p>
          <a:p>
            <a:r>
              <a:rPr lang="sk-SK" sz="2400" dirty="0"/>
              <a:t>Existuje päť rôznych hodnôt polohy: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29000"/>
            <a:ext cx="2952328" cy="238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539552" y="5809200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Vlastnosť </a:t>
            </a:r>
            <a:r>
              <a:rPr lang="sk-SK" dirty="0" err="1"/>
              <a:t>position</a:t>
            </a:r>
            <a:r>
              <a:rPr lang="sk-SK" dirty="0"/>
              <a:t> musí byť nastavená ako </a:t>
            </a:r>
            <a:r>
              <a:rPr lang="sk-SK" dirty="0" err="1"/>
              <a:t>prvá.Prvky</a:t>
            </a:r>
            <a:r>
              <a:rPr lang="sk-SK" dirty="0"/>
              <a:t> sa potom umiestnia pomocou TOP, BOTTOM,LEFT a RIGHT vlastností. </a:t>
            </a:r>
            <a:endParaRPr lang="sk-SK" dirty="0" smtClean="0"/>
          </a:p>
          <a:p>
            <a:r>
              <a:rPr lang="sk-SK" dirty="0"/>
              <a:t>Tiež pracujú odlišne v závislosti od hodnoty polohy.</a:t>
            </a:r>
          </a:p>
        </p:txBody>
      </p:sp>
    </p:spTree>
    <p:extLst>
      <p:ext uri="{BB962C8B-B14F-4D97-AF65-F5344CB8AC3E}">
        <p14:creationId xmlns:p14="http://schemas.microsoft.com/office/powerpoint/2010/main" val="366553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Pozíciovanie</a:t>
            </a:r>
            <a:r>
              <a:rPr lang="sk-SK" dirty="0" smtClean="0"/>
              <a:t> html prvkov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4493095"/>
          </a:xfrm>
        </p:spPr>
        <p:txBody>
          <a:bodyPr>
            <a:normAutofit/>
          </a:bodyPr>
          <a:lstStyle/>
          <a:p>
            <a:r>
              <a:rPr lang="sk-SK" sz="2400" dirty="0" err="1"/>
              <a:t>position</a:t>
            </a:r>
            <a:r>
              <a:rPr lang="sk-SK" sz="2400" dirty="0"/>
              <a:t>: </a:t>
            </a:r>
            <a:r>
              <a:rPr lang="sk-SK" sz="2400" dirty="0" err="1" smtClean="0">
                <a:solidFill>
                  <a:srgbClr val="FF0000"/>
                </a:solidFill>
              </a:rPr>
              <a:t>static</a:t>
            </a:r>
            <a:endParaRPr lang="sk-SK" sz="2400" dirty="0" smtClean="0">
              <a:solidFill>
                <a:srgbClr val="FF0000"/>
              </a:solidFill>
            </a:endParaRPr>
          </a:p>
          <a:p>
            <a:r>
              <a:rPr lang="en-US" sz="2400" dirty="0" err="1"/>
              <a:t>Prvky</a:t>
            </a:r>
            <a:r>
              <a:rPr lang="en-US" sz="2400" dirty="0"/>
              <a:t> HTML </a:t>
            </a:r>
            <a:r>
              <a:rPr lang="sk-SK" sz="2400" dirty="0" smtClean="0"/>
              <a:t>majú </a:t>
            </a:r>
            <a:r>
              <a:rPr lang="en-US" sz="2400" dirty="0" smtClean="0"/>
              <a:t> </a:t>
            </a:r>
            <a:r>
              <a:rPr lang="sk-SK" sz="2400" dirty="0" smtClean="0"/>
              <a:t>ako </a:t>
            </a:r>
            <a:r>
              <a:rPr lang="en-US" sz="2400" dirty="0" smtClean="0"/>
              <a:t> </a:t>
            </a:r>
            <a:r>
              <a:rPr lang="en-US" sz="2400" dirty="0" err="1" smtClean="0"/>
              <a:t>predvolen</a:t>
            </a:r>
            <a:r>
              <a:rPr lang="sk-SK" sz="2400" dirty="0" smtClean="0"/>
              <a:t>é </a:t>
            </a:r>
            <a:r>
              <a:rPr lang="en-US" sz="2400" dirty="0" err="1" smtClean="0"/>
              <a:t>nastave</a:t>
            </a:r>
            <a:r>
              <a:rPr lang="sk-SK" sz="2400" dirty="0" smtClean="0"/>
              <a:t>nie</a:t>
            </a:r>
            <a:r>
              <a:rPr lang="en-US" sz="2400" dirty="0" smtClean="0"/>
              <a:t> </a:t>
            </a:r>
            <a:r>
              <a:rPr lang="sk-SK" sz="2400" dirty="0" smtClean="0"/>
              <a:t> </a:t>
            </a:r>
            <a:r>
              <a:rPr lang="sk-SK" sz="2400" dirty="0" err="1" smtClean="0"/>
              <a:t>pozíciu:static</a:t>
            </a:r>
            <a:r>
              <a:rPr lang="en-US" sz="2400" dirty="0" smtClean="0"/>
              <a:t>.</a:t>
            </a:r>
            <a:endParaRPr lang="sk-SK" sz="2400" dirty="0" smtClean="0"/>
          </a:p>
          <a:p>
            <a:r>
              <a:rPr lang="sk-SK" sz="2400" dirty="0" smtClean="0">
                <a:solidFill>
                  <a:srgbClr val="FF0000"/>
                </a:solidFill>
              </a:rPr>
              <a:t>Ak ho teda neuvedieme je to </a:t>
            </a:r>
            <a:r>
              <a:rPr lang="sk-SK" sz="2400" dirty="0" err="1" smtClean="0">
                <a:solidFill>
                  <a:srgbClr val="FF0000"/>
                </a:solidFill>
              </a:rPr>
              <a:t>to</a:t>
            </a:r>
            <a:r>
              <a:rPr lang="sk-SK" sz="2400" dirty="0" smtClean="0">
                <a:solidFill>
                  <a:srgbClr val="FF0000"/>
                </a:solidFill>
              </a:rPr>
              <a:t> isté ako ho nastaviť na </a:t>
            </a:r>
            <a:r>
              <a:rPr lang="sk-SK" sz="2400" dirty="0" err="1" smtClean="0">
                <a:solidFill>
                  <a:srgbClr val="FF0000"/>
                </a:solidFill>
              </a:rPr>
              <a:t>static</a:t>
            </a:r>
            <a:endParaRPr lang="sk-SK" sz="2400" dirty="0" smtClean="0">
              <a:solidFill>
                <a:srgbClr val="FF0000"/>
              </a:solidFill>
            </a:endParaRPr>
          </a:p>
          <a:p>
            <a:r>
              <a:rPr lang="sk-SK" sz="2400" dirty="0" smtClean="0"/>
              <a:t>Element </a:t>
            </a:r>
            <a:r>
              <a:rPr lang="sk-SK" sz="2400" dirty="0"/>
              <a:t>s polohou: </a:t>
            </a:r>
            <a:r>
              <a:rPr lang="sk-SK" sz="2400" dirty="0" err="1" smtClean="0"/>
              <a:t>static</a:t>
            </a:r>
            <a:r>
              <a:rPr lang="sk-SK" sz="2400" dirty="0" smtClean="0"/>
              <a:t>(statický); </a:t>
            </a:r>
            <a:r>
              <a:rPr lang="sk-SK" sz="2400" dirty="0"/>
              <a:t>nie je umiestnený žiadnym špeciálnym spôsobom</a:t>
            </a:r>
            <a:r>
              <a:rPr lang="sk-SK" sz="2400" dirty="0" smtClean="0"/>
              <a:t>;</a:t>
            </a:r>
          </a:p>
          <a:p>
            <a:r>
              <a:rPr lang="sk-SK" sz="2400" dirty="0" smtClean="0"/>
              <a:t> </a:t>
            </a:r>
            <a:r>
              <a:rPr lang="sk-SK" sz="2400" dirty="0"/>
              <a:t>je vždy umiestnený podľa normálneho toku stránky</a:t>
            </a:r>
            <a:r>
              <a:rPr lang="sk-SK" sz="2400" dirty="0" smtClean="0"/>
              <a:t>:</a:t>
            </a:r>
          </a:p>
          <a:p>
            <a:r>
              <a:rPr lang="sk-SK" sz="2400" b="1" dirty="0" err="1"/>
              <a:t>Position</a:t>
            </a:r>
            <a:r>
              <a:rPr lang="sk-SK" sz="2400" b="1" dirty="0"/>
              <a:t> </a:t>
            </a:r>
            <a:r>
              <a:rPr lang="sk-SK" sz="2400" dirty="0"/>
              <a:t>alebo </a:t>
            </a:r>
            <a:r>
              <a:rPr lang="sk-SK" sz="2400" dirty="0" err="1"/>
              <a:t>pozíciovanie</a:t>
            </a:r>
            <a:r>
              <a:rPr lang="sk-SK" sz="2400" dirty="0"/>
              <a:t> v CSS je na </a:t>
            </a:r>
            <a:r>
              <a:rPr lang="sk-SK" sz="2400" dirty="0" err="1"/>
              <a:t>tagoch</a:t>
            </a:r>
            <a:r>
              <a:rPr lang="sk-SK" sz="2400" dirty="0"/>
              <a:t> </a:t>
            </a:r>
            <a:r>
              <a:rPr lang="sk-SK" sz="2400" dirty="0" smtClean="0"/>
              <a:t> </a:t>
            </a:r>
            <a:r>
              <a:rPr lang="sk-SK" sz="2400" b="1" dirty="0" smtClean="0"/>
              <a:t> </a:t>
            </a:r>
            <a:r>
              <a:rPr lang="sk-SK" sz="2400" b="1" dirty="0"/>
              <a:t>default</a:t>
            </a:r>
            <a:r>
              <a:rPr lang="sk-SK" sz="2400" dirty="0"/>
              <a:t> (predvolene) nastavené na </a:t>
            </a:r>
            <a:r>
              <a:rPr lang="sk-SK" sz="2400" b="1" dirty="0" err="1"/>
              <a:t>static</a:t>
            </a:r>
            <a:r>
              <a:rPr lang="sk-SK" sz="2400" dirty="0"/>
              <a:t>.</a:t>
            </a:r>
            <a:r>
              <a:rPr lang="sk-SK" sz="2400" dirty="0"/>
              <a:t/>
            </a:r>
            <a:br>
              <a:rPr lang="sk-SK" sz="2400" dirty="0"/>
            </a:br>
            <a:r>
              <a:rPr lang="sk-SK" sz="2400" dirty="0"/>
              <a:t>Pokiaľ chceš v rámci nejakého boxu umiestniť </a:t>
            </a:r>
            <a:r>
              <a:rPr lang="sk-SK" sz="2400" dirty="0" err="1"/>
              <a:t>absolutne</a:t>
            </a:r>
            <a:r>
              <a:rPr lang="sk-SK" sz="2400" dirty="0"/>
              <a:t> nejaký iný box, musíš rodičovi nastaviť </a:t>
            </a:r>
            <a:r>
              <a:rPr lang="sk-SK" sz="2400" dirty="0" err="1"/>
              <a:t>relative</a:t>
            </a:r>
            <a:r>
              <a:rPr lang="sk-SK" sz="2400" dirty="0"/>
              <a:t> a potomkovi </a:t>
            </a:r>
            <a:r>
              <a:rPr lang="sk-SK" sz="2400" dirty="0" err="1"/>
              <a:t>absolute</a:t>
            </a:r>
            <a:r>
              <a:rPr lang="sk-SK" sz="2400" dirty="0"/>
              <a:t>.</a:t>
            </a:r>
            <a:endParaRPr lang="sk-SK" sz="2400" dirty="0"/>
          </a:p>
          <a:p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3649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5760"/>
            <a:ext cx="8229600" cy="78296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Príklad na statické polohovanie prvkov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531495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1385076"/>
            <a:ext cx="45624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16" y="4797152"/>
            <a:ext cx="8856984" cy="11665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36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Pozíciovanie</a:t>
            </a:r>
            <a:r>
              <a:rPr lang="sk-SK" dirty="0" smtClean="0"/>
              <a:t> html prvkov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24943"/>
          </a:xfrm>
        </p:spPr>
        <p:txBody>
          <a:bodyPr>
            <a:normAutofit lnSpcReduction="10000"/>
          </a:bodyPr>
          <a:lstStyle/>
          <a:p>
            <a:r>
              <a:rPr lang="sk-SK" sz="2400" dirty="0" err="1"/>
              <a:t>position</a:t>
            </a:r>
            <a:r>
              <a:rPr lang="sk-SK" sz="2400" dirty="0"/>
              <a:t>: </a:t>
            </a:r>
            <a:r>
              <a:rPr lang="sk-SK" sz="2400" dirty="0" err="1" smtClean="0">
                <a:solidFill>
                  <a:srgbClr val="FF0000"/>
                </a:solidFill>
              </a:rPr>
              <a:t>relative</a:t>
            </a:r>
            <a:endParaRPr lang="sk-SK" sz="2400" dirty="0" smtClean="0">
              <a:solidFill>
                <a:srgbClr val="FF0000"/>
              </a:solidFill>
            </a:endParaRPr>
          </a:p>
          <a:p>
            <a:r>
              <a:rPr lang="en-US" sz="2400" dirty="0" err="1"/>
              <a:t>Prvok</a:t>
            </a:r>
            <a:r>
              <a:rPr lang="en-US" sz="2400" dirty="0"/>
              <a:t> s position: </a:t>
            </a:r>
            <a:r>
              <a:rPr lang="en-US" sz="2400" dirty="0" err="1"/>
              <a:t>relative;je</a:t>
            </a:r>
            <a:r>
              <a:rPr lang="en-US" sz="2400" dirty="0"/>
              <a:t> </a:t>
            </a:r>
            <a:r>
              <a:rPr lang="en-US" sz="2400" dirty="0" err="1"/>
              <a:t>umiestnený</a:t>
            </a:r>
            <a:r>
              <a:rPr lang="en-US" sz="2400" dirty="0"/>
              <a:t> </a:t>
            </a:r>
            <a:r>
              <a:rPr lang="en-US" sz="2400" dirty="0" err="1"/>
              <a:t>vzhľadom</a:t>
            </a:r>
            <a:r>
              <a:rPr lang="en-US" sz="2400" dirty="0"/>
              <a:t> </a:t>
            </a:r>
            <a:r>
              <a:rPr lang="en-US" sz="2400" dirty="0" err="1" smtClean="0"/>
              <a:t>na</a:t>
            </a:r>
            <a:r>
              <a:rPr lang="sk-SK" sz="2400" dirty="0" smtClean="0"/>
              <a:t> polohu predchádzajúceho prvku</a:t>
            </a:r>
          </a:p>
          <a:p>
            <a:r>
              <a:rPr lang="en-US" sz="2400" dirty="0" err="1"/>
              <a:t>Nastavenie</a:t>
            </a:r>
            <a:r>
              <a:rPr lang="en-US" sz="2400" dirty="0"/>
              <a:t> </a:t>
            </a:r>
            <a:r>
              <a:rPr lang="en-US" sz="2400" dirty="0" err="1"/>
              <a:t>horných</a:t>
            </a:r>
            <a:r>
              <a:rPr lang="en-US" sz="2400" dirty="0"/>
              <a:t>, </a:t>
            </a:r>
            <a:r>
              <a:rPr lang="en-US" sz="2400" dirty="0" err="1"/>
              <a:t>pravých</a:t>
            </a:r>
            <a:r>
              <a:rPr lang="en-US" sz="2400" dirty="0"/>
              <a:t>, </a:t>
            </a:r>
            <a:r>
              <a:rPr lang="en-US" sz="2400" dirty="0" err="1"/>
              <a:t>spodných</a:t>
            </a:r>
            <a:r>
              <a:rPr lang="en-US" sz="2400" dirty="0"/>
              <a:t> a </a:t>
            </a:r>
            <a:r>
              <a:rPr lang="en-US" sz="2400" dirty="0" err="1"/>
              <a:t>ľavostných</a:t>
            </a:r>
            <a:r>
              <a:rPr lang="en-US" sz="2400" dirty="0"/>
              <a:t> </a:t>
            </a:r>
            <a:r>
              <a:rPr lang="en-US" sz="2400" dirty="0" err="1"/>
              <a:t>vlastností</a:t>
            </a:r>
            <a:r>
              <a:rPr lang="en-US" sz="2400" dirty="0"/>
              <a:t> </a:t>
            </a:r>
            <a:r>
              <a:rPr lang="en-US" sz="2400" dirty="0" err="1"/>
              <a:t>relatívne</a:t>
            </a:r>
            <a:r>
              <a:rPr lang="en-US" sz="2400" dirty="0"/>
              <a:t> </a:t>
            </a:r>
            <a:r>
              <a:rPr lang="en-US" sz="2400" dirty="0" err="1"/>
              <a:t>umiestneného</a:t>
            </a:r>
            <a:r>
              <a:rPr lang="en-US" sz="2400" dirty="0"/>
              <a:t> </a:t>
            </a:r>
            <a:r>
              <a:rPr lang="en-US" sz="2400" dirty="0" err="1"/>
              <a:t>prvku</a:t>
            </a:r>
            <a:r>
              <a:rPr lang="en-US" sz="2400" dirty="0"/>
              <a:t> </a:t>
            </a:r>
            <a:r>
              <a:rPr lang="en-US" sz="2400" dirty="0" err="1"/>
              <a:t>spôsobí</a:t>
            </a:r>
            <a:r>
              <a:rPr lang="en-US" sz="2400" dirty="0"/>
              <a:t>, </a:t>
            </a:r>
            <a:r>
              <a:rPr lang="en-US" sz="2400" dirty="0" err="1"/>
              <a:t>že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nastaví</a:t>
            </a:r>
            <a:r>
              <a:rPr lang="en-US" sz="2400" dirty="0"/>
              <a:t> </a:t>
            </a:r>
            <a:r>
              <a:rPr lang="sk-SK" sz="2400" dirty="0" smtClean="0"/>
              <a:t>poloha </a:t>
            </a:r>
            <a:r>
              <a:rPr lang="en-US" sz="2400" dirty="0" err="1" smtClean="0"/>
              <a:t>smerom</a:t>
            </a:r>
            <a:r>
              <a:rPr lang="en-US" sz="2400" dirty="0" smtClean="0"/>
              <a:t> </a:t>
            </a:r>
            <a:r>
              <a:rPr lang="en-US" sz="2400" dirty="0"/>
              <a:t>od </a:t>
            </a:r>
            <a:r>
              <a:rPr lang="en-US" sz="2400" dirty="0" err="1"/>
              <a:t>normálnej</a:t>
            </a:r>
            <a:r>
              <a:rPr lang="en-US" sz="2400" dirty="0"/>
              <a:t> </a:t>
            </a:r>
            <a:r>
              <a:rPr lang="en-US" sz="2400" dirty="0" err="1"/>
              <a:t>polohy</a:t>
            </a:r>
            <a:r>
              <a:rPr lang="en-US" sz="2400" dirty="0" smtClean="0"/>
              <a:t>.</a:t>
            </a:r>
            <a:endParaRPr lang="sk-SK" sz="2400" dirty="0" smtClean="0"/>
          </a:p>
          <a:p>
            <a:r>
              <a:rPr lang="en-US" sz="2400" dirty="0"/>
              <a:t> </a:t>
            </a:r>
            <a:r>
              <a:rPr lang="en-US" sz="2400" dirty="0" err="1"/>
              <a:t>Iný</a:t>
            </a:r>
            <a:r>
              <a:rPr lang="en-US" sz="2400" dirty="0"/>
              <a:t> </a:t>
            </a:r>
            <a:r>
              <a:rPr lang="en-US" sz="2400" dirty="0" err="1"/>
              <a:t>obsah</a:t>
            </a:r>
            <a:r>
              <a:rPr lang="en-US" sz="2400" dirty="0"/>
              <a:t> </a:t>
            </a:r>
            <a:r>
              <a:rPr lang="en-US" sz="2400" dirty="0" err="1"/>
              <a:t>nebude</a:t>
            </a:r>
            <a:r>
              <a:rPr lang="en-US" sz="2400" dirty="0"/>
              <a:t> </a:t>
            </a:r>
            <a:r>
              <a:rPr lang="en-US" sz="2400" dirty="0" err="1"/>
              <a:t>upravený</a:t>
            </a:r>
            <a:r>
              <a:rPr lang="en-US" sz="2400" dirty="0"/>
              <a:t> </a:t>
            </a:r>
            <a:r>
              <a:rPr lang="en-US" sz="2400" dirty="0" err="1"/>
              <a:t>tak</a:t>
            </a:r>
            <a:r>
              <a:rPr lang="en-US" sz="2400" dirty="0"/>
              <a:t>, </a:t>
            </a:r>
            <a:r>
              <a:rPr lang="en-US" sz="2400" dirty="0" err="1"/>
              <a:t>aby</a:t>
            </a:r>
            <a:r>
              <a:rPr lang="en-US" sz="2400" dirty="0"/>
              <a:t> </a:t>
            </a:r>
            <a:r>
              <a:rPr lang="en-US" sz="2400" dirty="0" err="1"/>
              <a:t>zapadol</a:t>
            </a:r>
            <a:r>
              <a:rPr lang="en-US" sz="2400" dirty="0"/>
              <a:t> do </a:t>
            </a:r>
            <a:r>
              <a:rPr lang="en-US" sz="2400" dirty="0" err="1"/>
              <a:t>medzery</a:t>
            </a:r>
            <a:r>
              <a:rPr lang="en-US" sz="2400" dirty="0"/>
              <a:t>, </a:t>
            </a:r>
            <a:r>
              <a:rPr lang="en-US" sz="2400" dirty="0" err="1"/>
              <a:t>ktorá</a:t>
            </a:r>
            <a:r>
              <a:rPr lang="en-US" sz="2400" dirty="0"/>
              <a:t> </a:t>
            </a:r>
            <a:r>
              <a:rPr lang="en-US" sz="2400" dirty="0" err="1" smtClean="0"/>
              <a:t>zostala</a:t>
            </a:r>
            <a:r>
              <a:rPr lang="sk-SK" sz="2400" dirty="0" smtClean="0"/>
              <a:t> po</a:t>
            </a:r>
            <a:r>
              <a:rPr lang="en-US" sz="2400" dirty="0" smtClean="0"/>
              <a:t> </a:t>
            </a:r>
            <a:r>
              <a:rPr lang="en-US" sz="2400" dirty="0" err="1" smtClean="0"/>
              <a:t>prvk</a:t>
            </a:r>
            <a:r>
              <a:rPr lang="sk-SK" sz="2400" dirty="0" smtClean="0"/>
              <a:t>u</a:t>
            </a:r>
            <a:r>
              <a:rPr lang="en-US" sz="2400" dirty="0" smtClean="0"/>
              <a:t>.</a:t>
            </a:r>
            <a:endParaRPr lang="sk-SK" sz="2400" dirty="0" smtClean="0"/>
          </a:p>
          <a:p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353888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5760"/>
            <a:ext cx="8229600" cy="78296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Príklad na relatívne  polohovanie prvkov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03201"/>
            <a:ext cx="5860343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69778"/>
            <a:ext cx="317828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13176"/>
            <a:ext cx="7950554" cy="15756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254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Pozíciovanie</a:t>
            </a:r>
            <a:r>
              <a:rPr lang="sk-SK" dirty="0" smtClean="0"/>
              <a:t> html prvkov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2494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position: </a:t>
            </a:r>
            <a:r>
              <a:rPr lang="en-US" sz="2400" dirty="0" smtClean="0">
                <a:solidFill>
                  <a:srgbClr val="FF0000"/>
                </a:solidFill>
              </a:rPr>
              <a:t>fixed</a:t>
            </a:r>
            <a:r>
              <a:rPr lang="sk-SK" sz="2400" dirty="0" smtClean="0"/>
              <a:t>(pevný)</a:t>
            </a:r>
          </a:p>
          <a:p>
            <a:r>
              <a:rPr lang="en-US" sz="2400" dirty="0"/>
              <a:t>Element s position: </a:t>
            </a:r>
            <a:r>
              <a:rPr lang="en-US" sz="2400" dirty="0" err="1"/>
              <a:t>fixed;je</a:t>
            </a:r>
            <a:r>
              <a:rPr lang="en-US" sz="2400" dirty="0"/>
              <a:t> </a:t>
            </a:r>
            <a:r>
              <a:rPr lang="en-US" sz="2400" dirty="0" err="1"/>
              <a:t>umiestnený</a:t>
            </a:r>
            <a:r>
              <a:rPr lang="en-US" sz="2400" dirty="0"/>
              <a:t> </a:t>
            </a:r>
            <a:r>
              <a:rPr lang="en-US" sz="2400" dirty="0" err="1"/>
              <a:t>vzhľadom</a:t>
            </a:r>
            <a:r>
              <a:rPr lang="en-US" sz="2400" dirty="0"/>
              <a:t> k </a:t>
            </a:r>
            <a:r>
              <a:rPr lang="en-US" sz="2400" dirty="0" err="1"/>
              <a:t>výrezu</a:t>
            </a:r>
            <a:r>
              <a:rPr lang="en-US" sz="2400" dirty="0"/>
              <a:t>, </a:t>
            </a:r>
            <a:r>
              <a:rPr lang="en-US" sz="2400" dirty="0" err="1"/>
              <a:t>čo</a:t>
            </a:r>
            <a:r>
              <a:rPr lang="en-US" sz="2400" dirty="0"/>
              <a:t> </a:t>
            </a:r>
            <a:r>
              <a:rPr lang="en-US" sz="2400" dirty="0" err="1"/>
              <a:t>znamená</a:t>
            </a:r>
            <a:r>
              <a:rPr lang="en-US" sz="2400" dirty="0"/>
              <a:t>, </a:t>
            </a:r>
            <a:r>
              <a:rPr lang="en-US" sz="2400" dirty="0" err="1"/>
              <a:t>že</a:t>
            </a:r>
            <a:r>
              <a:rPr lang="en-US" sz="2400" dirty="0"/>
              <a:t> </a:t>
            </a:r>
            <a:r>
              <a:rPr lang="en-US" sz="2400" dirty="0" err="1"/>
              <a:t>vždy</a:t>
            </a:r>
            <a:r>
              <a:rPr lang="en-US" sz="2400" dirty="0"/>
              <a:t> </a:t>
            </a:r>
            <a:r>
              <a:rPr lang="en-US" sz="2400" dirty="0" err="1"/>
              <a:t>zostane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tom </a:t>
            </a:r>
            <a:r>
              <a:rPr lang="en-US" sz="2400" dirty="0" err="1"/>
              <a:t>istom</a:t>
            </a:r>
            <a:r>
              <a:rPr lang="en-US" sz="2400" dirty="0"/>
              <a:t> </a:t>
            </a:r>
            <a:r>
              <a:rPr lang="en-US" sz="2400" dirty="0" err="1"/>
              <a:t>mieste</a:t>
            </a:r>
            <a:r>
              <a:rPr lang="en-US" sz="2400" dirty="0"/>
              <a:t> </a:t>
            </a:r>
            <a:r>
              <a:rPr lang="en-US" sz="2400" dirty="0" err="1"/>
              <a:t>aj</a:t>
            </a:r>
            <a:r>
              <a:rPr lang="en-US" sz="2400" dirty="0"/>
              <a:t> v </a:t>
            </a:r>
            <a:r>
              <a:rPr lang="en-US" sz="2400" dirty="0" err="1"/>
              <a:t>prípade</a:t>
            </a:r>
            <a:r>
              <a:rPr lang="en-US" sz="2400" dirty="0"/>
              <a:t>, </a:t>
            </a:r>
            <a:r>
              <a:rPr lang="en-US" sz="2400" dirty="0" err="1"/>
              <a:t>že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stránka</a:t>
            </a:r>
            <a:r>
              <a:rPr lang="en-US" sz="2400" dirty="0"/>
              <a:t> </a:t>
            </a:r>
            <a:r>
              <a:rPr lang="en-US" sz="2400" dirty="0" err="1"/>
              <a:t>roluje</a:t>
            </a:r>
            <a:r>
              <a:rPr lang="en-US" sz="2400" dirty="0"/>
              <a:t>. </a:t>
            </a:r>
            <a:endParaRPr lang="sk-SK" sz="2400" dirty="0" smtClean="0"/>
          </a:p>
          <a:p>
            <a:r>
              <a:rPr lang="en-US" sz="2400" dirty="0" err="1" smtClean="0"/>
              <a:t>Vlastnosti</a:t>
            </a:r>
            <a:r>
              <a:rPr lang="en-US" sz="2400" dirty="0" smtClean="0"/>
              <a:t> </a:t>
            </a:r>
            <a:r>
              <a:rPr lang="en-US" sz="2400" dirty="0" err="1"/>
              <a:t>hornej</a:t>
            </a:r>
            <a:r>
              <a:rPr lang="en-US" sz="2400" dirty="0"/>
              <a:t>, </a:t>
            </a:r>
            <a:r>
              <a:rPr lang="en-US" sz="2400" dirty="0" err="1"/>
              <a:t>pravej</a:t>
            </a:r>
            <a:r>
              <a:rPr lang="en-US" sz="2400" dirty="0"/>
              <a:t>, </a:t>
            </a:r>
            <a:r>
              <a:rPr lang="en-US" sz="2400" dirty="0" err="1"/>
              <a:t>spodnej</a:t>
            </a:r>
            <a:r>
              <a:rPr lang="en-US" sz="2400" dirty="0"/>
              <a:t> a </a:t>
            </a:r>
            <a:r>
              <a:rPr lang="en-US" sz="2400" dirty="0" err="1"/>
              <a:t>ľavej</a:t>
            </a:r>
            <a:r>
              <a:rPr lang="en-US" sz="2400" dirty="0"/>
              <a:t> </a:t>
            </a:r>
            <a:r>
              <a:rPr lang="en-US" sz="2400" dirty="0" err="1"/>
              <a:t>strany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používajú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umiestnenie</a:t>
            </a:r>
            <a:r>
              <a:rPr lang="en-US" sz="2400" dirty="0"/>
              <a:t> </a:t>
            </a:r>
            <a:r>
              <a:rPr lang="en-US" sz="2400" dirty="0" err="1"/>
              <a:t>prvku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Pevný</a:t>
            </a:r>
            <a:r>
              <a:rPr lang="en-US" sz="2400" dirty="0"/>
              <a:t> </a:t>
            </a:r>
            <a:r>
              <a:rPr lang="en-US" sz="2400" dirty="0" err="1"/>
              <a:t>prvok</a:t>
            </a:r>
            <a:r>
              <a:rPr lang="en-US" sz="2400" dirty="0"/>
              <a:t> </a:t>
            </a:r>
            <a:r>
              <a:rPr lang="en-US" sz="2400" dirty="0" err="1"/>
              <a:t>nenecháva</a:t>
            </a:r>
            <a:r>
              <a:rPr lang="en-US" sz="2400" dirty="0"/>
              <a:t> </a:t>
            </a:r>
            <a:r>
              <a:rPr lang="en-US" sz="2400" dirty="0" err="1"/>
              <a:t>medzeru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stránke</a:t>
            </a:r>
            <a:r>
              <a:rPr lang="en-US" sz="2400" dirty="0"/>
              <a:t>, </a:t>
            </a:r>
            <a:r>
              <a:rPr lang="en-US" sz="2400" dirty="0" err="1"/>
              <a:t>kde</a:t>
            </a:r>
            <a:r>
              <a:rPr lang="en-US" sz="2400" dirty="0"/>
              <a:t> by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normálne</a:t>
            </a:r>
            <a:r>
              <a:rPr lang="en-US" sz="2400" dirty="0"/>
              <a:t> </a:t>
            </a:r>
            <a:r>
              <a:rPr lang="en-US" sz="2400" dirty="0" err="1"/>
              <a:t>nachádzala</a:t>
            </a:r>
            <a:r>
              <a:rPr lang="en-US" sz="2400" dirty="0"/>
              <a:t>.</a:t>
            </a:r>
          </a:p>
          <a:p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379411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5760"/>
            <a:ext cx="8229600" cy="78296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Príklad na fixné  polohovanie prvkov</a:t>
            </a:r>
            <a:endParaRPr lang="en-US" sz="28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59149"/>
            <a:ext cx="5676900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949705"/>
            <a:ext cx="3600400" cy="1788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995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514350" lvl="0" indent="-514350"/>
            <a:r>
              <a:rPr lang="sk-SK" sz="2800" b="1" dirty="0" smtClean="0"/>
              <a:t>3.Do externého </a:t>
            </a:r>
            <a:r>
              <a:rPr lang="sk-SK" sz="2800" b="1" dirty="0" err="1" smtClean="0"/>
              <a:t>css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súboru-a</a:t>
            </a:r>
            <a:r>
              <a:rPr lang="sk-SK" sz="2800" b="1" dirty="0" smtClean="0"/>
              <a:t> potom sa v hlavičke HTML na ne odkazovať</a:t>
            </a:r>
            <a:endParaRPr lang="en-US" sz="2800" b="1" dirty="0"/>
          </a:p>
        </p:txBody>
      </p:sp>
      <p:sp>
        <p:nvSpPr>
          <p:cNvPr id="4" name="Zástupný symbol obsahu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65103"/>
          </a:xfrm>
        </p:spPr>
        <p:txBody>
          <a:bodyPr>
            <a:normAutofit fontScale="92500" lnSpcReduction="10000"/>
          </a:bodyPr>
          <a:lstStyle/>
          <a:p>
            <a:r>
              <a:rPr lang="sk-SK" sz="2400" dirty="0"/>
              <a:t>Najskôr musíme externý súbor pripojiť k súboru </a:t>
            </a:r>
            <a:r>
              <a:rPr lang="sk-SK" sz="2400" dirty="0" smtClean="0"/>
              <a:t>HTML ktorý chceme </a:t>
            </a:r>
            <a:r>
              <a:rPr lang="sk-SK" sz="2400" dirty="0" err="1" smtClean="0"/>
              <a:t>css</a:t>
            </a:r>
            <a:r>
              <a:rPr lang="sk-SK" sz="2400" dirty="0" smtClean="0"/>
              <a:t> ovplyvniť .</a:t>
            </a:r>
          </a:p>
          <a:p>
            <a:r>
              <a:rPr lang="sk-SK" sz="2400" dirty="0" smtClean="0"/>
              <a:t>Príkaz </a:t>
            </a:r>
            <a:r>
              <a:rPr lang="sk-SK" sz="2400" dirty="0" err="1" smtClean="0"/>
              <a:t>link</a:t>
            </a:r>
            <a:r>
              <a:rPr lang="sk-SK" sz="2400" dirty="0" smtClean="0"/>
              <a:t> (odkaz na súbor)vložíme do hlavičky html súboru</a:t>
            </a:r>
          </a:p>
          <a:p>
            <a:endParaRPr lang="en-US" sz="2400" dirty="0"/>
          </a:p>
          <a:p>
            <a:r>
              <a:rPr lang="sk-SK" sz="2400" b="1" dirty="0"/>
              <a:t>&lt;</a:t>
            </a:r>
            <a:r>
              <a:rPr lang="sk-SK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link</a:t>
            </a:r>
            <a:r>
              <a:rPr lang="sk-SK" sz="2400" dirty="0" smtClean="0">
                <a:effectLst/>
              </a:rPr>
              <a:t> </a:t>
            </a:r>
            <a:r>
              <a:rPr lang="sk-SK" sz="2400" dirty="0" err="1"/>
              <a:t>rel="stylesheet</a:t>
            </a:r>
            <a:r>
              <a:rPr lang="sk-SK" sz="2400" dirty="0"/>
              <a:t>"</a:t>
            </a:r>
            <a:r>
              <a:rPr lang="sk-SK" sz="2400" dirty="0" smtClean="0">
                <a:effectLst/>
              </a:rPr>
              <a:t> </a:t>
            </a:r>
            <a:r>
              <a:rPr lang="sk-SK" sz="2400" dirty="0" err="1"/>
              <a:t>type="text</a:t>
            </a:r>
            <a:r>
              <a:rPr lang="sk-SK" sz="2400" dirty="0"/>
              <a:t>/</a:t>
            </a:r>
            <a:r>
              <a:rPr lang="sk-SK" sz="2400" dirty="0" err="1"/>
              <a:t>css</a:t>
            </a:r>
            <a:r>
              <a:rPr lang="sk-SK" sz="2400" dirty="0"/>
              <a:t>"</a:t>
            </a:r>
            <a:r>
              <a:rPr lang="sk-SK" sz="2400" dirty="0" smtClean="0">
                <a:effectLst/>
              </a:rPr>
              <a:t> </a:t>
            </a:r>
            <a:r>
              <a:rPr lang="sk-SK" sz="2400" dirty="0" err="1"/>
              <a:t>href="css</a:t>
            </a:r>
            <a:r>
              <a:rPr lang="sk-SK" sz="2400" dirty="0"/>
              <a:t>/</a:t>
            </a:r>
            <a:r>
              <a:rPr lang="sk-SK" sz="2400" dirty="0" err="1"/>
              <a:t>main.css</a:t>
            </a:r>
            <a:r>
              <a:rPr lang="sk-SK" sz="2400" dirty="0"/>
              <a:t>"&gt;</a:t>
            </a:r>
            <a:r>
              <a:rPr lang="en-US" sz="2400" dirty="0" smtClean="0">
                <a:effectLst/>
              </a:rPr>
              <a:t> </a:t>
            </a:r>
            <a:endParaRPr lang="sk-SK" sz="2400" dirty="0" smtClean="0">
              <a:effectLst/>
            </a:endParaRPr>
          </a:p>
          <a:p>
            <a:endParaRPr lang="sk-SK" sz="2400" dirty="0" smtClean="0"/>
          </a:p>
          <a:p>
            <a:r>
              <a:rPr lang="sk-SK" sz="2400" dirty="0" smtClean="0"/>
              <a:t>Externých </a:t>
            </a:r>
            <a:r>
              <a:rPr lang="sk-SK" sz="2400" dirty="0"/>
              <a:t>súborov </a:t>
            </a:r>
            <a:r>
              <a:rPr lang="sk-SK" sz="2400" dirty="0" smtClean="0"/>
              <a:t> </a:t>
            </a:r>
            <a:r>
              <a:rPr lang="sk-SK" sz="2400" dirty="0" err="1" smtClean="0"/>
              <a:t>css</a:t>
            </a:r>
            <a:r>
              <a:rPr lang="sk-SK" sz="2400" dirty="0" smtClean="0"/>
              <a:t> </a:t>
            </a:r>
            <a:r>
              <a:rPr lang="sk-SK" sz="2400" dirty="0"/>
              <a:t>môže byť aj </a:t>
            </a:r>
            <a:r>
              <a:rPr lang="sk-SK" sz="2400" dirty="0" smtClean="0"/>
              <a:t>viac.</a:t>
            </a:r>
          </a:p>
          <a:p>
            <a:r>
              <a:rPr lang="sk-SK" sz="2400" dirty="0" smtClean="0"/>
              <a:t>Majú typovú príponu *.</a:t>
            </a:r>
            <a:r>
              <a:rPr lang="sk-SK" sz="2400" dirty="0" err="1" smtClean="0">
                <a:solidFill>
                  <a:srgbClr val="FF0000"/>
                </a:solidFill>
              </a:rPr>
              <a:t>css</a:t>
            </a:r>
            <a:endParaRPr lang="sk-SK" sz="2400" dirty="0" smtClean="0">
              <a:solidFill>
                <a:srgbClr val="FF0000"/>
              </a:solidFill>
            </a:endParaRPr>
          </a:p>
          <a:p>
            <a:endParaRPr lang="sk-SK" sz="2400" dirty="0" smtClean="0"/>
          </a:p>
          <a:p>
            <a:r>
              <a:rPr lang="sk-SK" sz="2400" dirty="0" smtClean="0"/>
              <a:t>Najväčšiu </a:t>
            </a:r>
            <a:r>
              <a:rPr lang="sk-SK" sz="2400" dirty="0"/>
              <a:t>prioritu má ten súbor ktorý je najneskôr vložený do html.</a:t>
            </a:r>
            <a:endParaRPr lang="en-US" sz="2400" dirty="0"/>
          </a:p>
          <a:p>
            <a:r>
              <a:rPr lang="sk-SK" sz="2400" dirty="0"/>
              <a:t>Ak nastavujeme vlastnosti v rôznych súboroch </a:t>
            </a:r>
            <a:r>
              <a:rPr lang="sk-SK" sz="2400" dirty="0" err="1"/>
              <a:t>css</a:t>
            </a:r>
            <a:r>
              <a:rPr lang="sk-SK" sz="2400" dirty="0"/>
              <a:t>, tak sa nastavia tie vlastnosti z posledného súboru CSS</a:t>
            </a:r>
            <a:endParaRPr lang="en-US" sz="2400" dirty="0"/>
          </a:p>
          <a:p>
            <a:endParaRPr lang="sk-SK" sz="2400" dirty="0" smtClean="0">
              <a:effectLst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356992"/>
            <a:ext cx="1452737" cy="151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62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5760"/>
            <a:ext cx="8229600" cy="78296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Príklad na fixné  polohovanie prvkov</a:t>
            </a:r>
            <a:endParaRPr lang="en-US" sz="2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82" y="1700808"/>
            <a:ext cx="8352928" cy="40508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8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Pozíciovanie</a:t>
            </a:r>
            <a:r>
              <a:rPr lang="sk-SK" dirty="0" smtClean="0"/>
              <a:t> html prvkov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044823"/>
          </a:xfrm>
        </p:spPr>
        <p:txBody>
          <a:bodyPr>
            <a:normAutofit/>
          </a:bodyPr>
          <a:lstStyle/>
          <a:p>
            <a:r>
              <a:rPr lang="en-US" sz="2400" dirty="0" err="1"/>
              <a:t>Prvok</a:t>
            </a:r>
            <a:r>
              <a:rPr lang="en-US" sz="2400" dirty="0"/>
              <a:t> s position: </a:t>
            </a:r>
            <a:r>
              <a:rPr lang="en-US" sz="2400" dirty="0" err="1">
                <a:solidFill>
                  <a:srgbClr val="FF0000"/>
                </a:solidFill>
              </a:rPr>
              <a:t>absolute</a:t>
            </a:r>
            <a:r>
              <a:rPr lang="en-US" sz="2400" dirty="0" err="1"/>
              <a:t>;je</a:t>
            </a:r>
            <a:r>
              <a:rPr lang="en-US" sz="2400" dirty="0"/>
              <a:t> </a:t>
            </a:r>
            <a:r>
              <a:rPr lang="en-US" sz="2400" dirty="0" err="1"/>
              <a:t>umiestnený</a:t>
            </a:r>
            <a:r>
              <a:rPr lang="en-US" sz="2400" dirty="0"/>
              <a:t> </a:t>
            </a:r>
            <a:r>
              <a:rPr lang="en-US" sz="2400" dirty="0" err="1"/>
              <a:t>vzhľadom</a:t>
            </a:r>
            <a:r>
              <a:rPr lang="en-US" sz="2400" dirty="0"/>
              <a:t> k </a:t>
            </a:r>
            <a:r>
              <a:rPr lang="en-US" sz="2400" dirty="0" err="1"/>
              <a:t>najbližšiemu</a:t>
            </a:r>
            <a:r>
              <a:rPr lang="en-US" sz="2400" dirty="0"/>
              <a:t> </a:t>
            </a:r>
            <a:r>
              <a:rPr lang="en-US" sz="2400" dirty="0" err="1"/>
              <a:t>umiestnenému</a:t>
            </a:r>
            <a:r>
              <a:rPr lang="en-US" sz="2400" dirty="0"/>
              <a:t> </a:t>
            </a:r>
            <a:r>
              <a:rPr lang="en-US" sz="2400" dirty="0" err="1" smtClean="0"/>
              <a:t>predkov</a:t>
            </a:r>
            <a:r>
              <a:rPr lang="sk-SK" sz="2400" dirty="0" smtClean="0"/>
              <a:t>i</a:t>
            </a:r>
            <a:r>
              <a:rPr lang="en-US" sz="2400" dirty="0" smtClean="0"/>
              <a:t>.</a:t>
            </a:r>
            <a:endParaRPr lang="sk-SK" sz="2400" dirty="0" smtClean="0"/>
          </a:p>
          <a:p>
            <a:r>
              <a:rPr lang="en-US" sz="2400" dirty="0" err="1"/>
              <a:t>ak</a:t>
            </a:r>
            <a:r>
              <a:rPr lang="en-US" sz="2400" dirty="0"/>
              <a:t> </a:t>
            </a:r>
            <a:r>
              <a:rPr lang="en-US" sz="2400" dirty="0" err="1"/>
              <a:t>absolútne</a:t>
            </a:r>
            <a:r>
              <a:rPr lang="en-US" sz="2400" dirty="0"/>
              <a:t> </a:t>
            </a:r>
            <a:r>
              <a:rPr lang="en-US" sz="2400" dirty="0" err="1"/>
              <a:t>umiestnený</a:t>
            </a:r>
            <a:r>
              <a:rPr lang="en-US" sz="2400" dirty="0"/>
              <a:t> </a:t>
            </a:r>
            <a:r>
              <a:rPr lang="en-US" sz="2400" dirty="0" err="1"/>
              <a:t>prvok</a:t>
            </a:r>
            <a:r>
              <a:rPr lang="en-US" sz="2400" dirty="0"/>
              <a:t> </a:t>
            </a:r>
            <a:r>
              <a:rPr lang="en-US" sz="2400" dirty="0" err="1"/>
              <a:t>nemá</a:t>
            </a:r>
            <a:r>
              <a:rPr lang="en-US" sz="2400" dirty="0"/>
              <a:t> </a:t>
            </a:r>
            <a:r>
              <a:rPr lang="en-US" sz="2400" dirty="0" err="1"/>
              <a:t>žiadnych</a:t>
            </a:r>
            <a:r>
              <a:rPr lang="en-US" sz="2400" dirty="0"/>
              <a:t> </a:t>
            </a:r>
            <a:r>
              <a:rPr lang="en-US" sz="2400" dirty="0" err="1"/>
              <a:t>predkov</a:t>
            </a:r>
            <a:r>
              <a:rPr lang="en-US" sz="2400" dirty="0"/>
              <a:t>, </a:t>
            </a:r>
            <a:r>
              <a:rPr lang="en-US" sz="2400" dirty="0" err="1"/>
              <a:t>použije</a:t>
            </a:r>
            <a:r>
              <a:rPr lang="en-US" sz="2400" dirty="0"/>
              <a:t> </a:t>
            </a:r>
            <a:r>
              <a:rPr lang="en-US" sz="2400" dirty="0" err="1"/>
              <a:t>telo</a:t>
            </a:r>
            <a:r>
              <a:rPr lang="en-US" sz="2400" dirty="0"/>
              <a:t> </a:t>
            </a:r>
            <a:r>
              <a:rPr lang="en-US" sz="2400" dirty="0" err="1"/>
              <a:t>dokumentu</a:t>
            </a:r>
            <a:r>
              <a:rPr lang="en-US" sz="2400" dirty="0"/>
              <a:t> a </a:t>
            </a:r>
            <a:r>
              <a:rPr lang="en-US" sz="2400" dirty="0" err="1"/>
              <a:t>pohybuje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 smtClean="0"/>
              <a:t>spolu</a:t>
            </a:r>
            <a:r>
              <a:rPr lang="sk-SK" sz="2400" dirty="0" smtClean="0"/>
              <a:t> </a:t>
            </a:r>
            <a:r>
              <a:rPr lang="en-US" sz="2400" dirty="0" smtClean="0"/>
              <a:t>s </a:t>
            </a:r>
            <a:r>
              <a:rPr lang="en-US" sz="2400" dirty="0" err="1"/>
              <a:t>posúvaním</a:t>
            </a:r>
            <a:r>
              <a:rPr lang="en-US" sz="2400" dirty="0"/>
              <a:t> </a:t>
            </a:r>
            <a:r>
              <a:rPr lang="en-US" sz="2400" dirty="0" err="1"/>
              <a:t>stránky</a:t>
            </a:r>
            <a:r>
              <a:rPr lang="en-US" sz="2400" dirty="0"/>
              <a:t>.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104866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5760"/>
            <a:ext cx="8229600" cy="78296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Príklad na </a:t>
            </a:r>
            <a:r>
              <a:rPr lang="sk-SK" sz="2800" dirty="0" err="1" smtClean="0"/>
              <a:t>absolutné</a:t>
            </a:r>
            <a:r>
              <a:rPr lang="sk-SK" sz="2800" dirty="0" smtClean="0"/>
              <a:t>  polohovanie prvkov</a:t>
            </a:r>
            <a:endParaRPr lang="en-US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178281" cy="4161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35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5760"/>
            <a:ext cx="8229600" cy="78296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Príklad na </a:t>
            </a:r>
            <a:r>
              <a:rPr lang="sk-SK" sz="2800" dirty="0" err="1" smtClean="0"/>
              <a:t>absolutné</a:t>
            </a:r>
            <a:r>
              <a:rPr lang="sk-SK" sz="2800" dirty="0" smtClean="0"/>
              <a:t>  polohovanie prvkov</a:t>
            </a:r>
            <a:endParaRPr lang="en-US" sz="2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70" y="1843088"/>
            <a:ext cx="6706680" cy="36021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10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Pozíciovanie</a:t>
            </a:r>
            <a:r>
              <a:rPr lang="sk-SK" dirty="0" smtClean="0"/>
              <a:t> html prvkov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52935"/>
          </a:xfrm>
        </p:spPr>
        <p:txBody>
          <a:bodyPr>
            <a:normAutofit lnSpcReduction="10000"/>
          </a:bodyPr>
          <a:lstStyle/>
          <a:p>
            <a:r>
              <a:rPr lang="en-US" sz="2400" dirty="0" err="1"/>
              <a:t>pozícia</a:t>
            </a:r>
            <a:r>
              <a:rPr lang="en-US" sz="2400" dirty="0"/>
              <a:t>: </a:t>
            </a:r>
            <a:r>
              <a:rPr lang="sk-SK" sz="2400" dirty="0" err="1" smtClean="0"/>
              <a:t>sticky</a:t>
            </a:r>
            <a:r>
              <a:rPr lang="sk-SK" sz="2400" dirty="0" smtClean="0"/>
              <a:t>(</a:t>
            </a:r>
            <a:r>
              <a:rPr lang="en-US" sz="2400" dirty="0" err="1" smtClean="0"/>
              <a:t>lepkavá</a:t>
            </a:r>
            <a:r>
              <a:rPr lang="sk-SK" sz="2400" dirty="0" smtClean="0"/>
              <a:t>)</a:t>
            </a:r>
          </a:p>
          <a:p>
            <a:r>
              <a:rPr lang="en-US" sz="2400" dirty="0"/>
              <a:t>Element s position: </a:t>
            </a:r>
            <a:r>
              <a:rPr lang="en-US" sz="2400" dirty="0" err="1"/>
              <a:t>sticky;je</a:t>
            </a:r>
            <a:r>
              <a:rPr lang="en-US" sz="2400" dirty="0"/>
              <a:t> </a:t>
            </a:r>
            <a:r>
              <a:rPr lang="en-US" sz="2400" dirty="0" err="1"/>
              <a:t>umiestnený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základe</a:t>
            </a:r>
            <a:r>
              <a:rPr lang="en-US" sz="2400" dirty="0"/>
              <a:t> </a:t>
            </a:r>
            <a:r>
              <a:rPr lang="en-US" sz="2400" dirty="0" err="1"/>
              <a:t>posúvacej</a:t>
            </a:r>
            <a:r>
              <a:rPr lang="en-US" sz="2400" dirty="0"/>
              <a:t> </a:t>
            </a:r>
            <a:r>
              <a:rPr lang="en-US" sz="2400" dirty="0" err="1"/>
              <a:t>polohy</a:t>
            </a:r>
            <a:r>
              <a:rPr lang="en-US" sz="2400" dirty="0"/>
              <a:t> </a:t>
            </a:r>
            <a:r>
              <a:rPr lang="en-US" sz="2400" dirty="0" err="1"/>
              <a:t>používateľa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Prídavný</a:t>
            </a:r>
            <a:r>
              <a:rPr lang="en-US" sz="2400" dirty="0"/>
              <a:t> </a:t>
            </a:r>
            <a:r>
              <a:rPr lang="en-US" sz="2400" dirty="0" err="1"/>
              <a:t>prvok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prepína</a:t>
            </a:r>
            <a:r>
              <a:rPr lang="en-US" sz="2400" dirty="0"/>
              <a:t> </a:t>
            </a:r>
            <a:r>
              <a:rPr lang="en-US" sz="2400" dirty="0" err="1"/>
              <a:t>medzi</a:t>
            </a:r>
            <a:r>
              <a:rPr lang="en-US" sz="2400" dirty="0"/>
              <a:t> </a:t>
            </a:r>
            <a:r>
              <a:rPr lang="en-US" sz="2400" dirty="0" smtClean="0"/>
              <a:t>relative</a:t>
            </a:r>
            <a:r>
              <a:rPr lang="sk-SK" sz="2400" dirty="0" smtClean="0"/>
              <a:t> </a:t>
            </a:r>
            <a:r>
              <a:rPr lang="en-US" sz="2400" dirty="0" smtClean="0"/>
              <a:t>a</a:t>
            </a:r>
            <a:r>
              <a:rPr lang="en-US" sz="2400" dirty="0"/>
              <a:t> </a:t>
            </a:r>
            <a:r>
              <a:rPr lang="en-US" sz="2400" dirty="0" smtClean="0"/>
              <a:t>fixed</a:t>
            </a:r>
            <a:r>
              <a:rPr lang="sk-SK" sz="2400" dirty="0" smtClean="0"/>
              <a:t> </a:t>
            </a:r>
            <a:r>
              <a:rPr lang="en-US" sz="2400" dirty="0" smtClean="0"/>
              <a:t>v </a:t>
            </a:r>
            <a:r>
              <a:rPr lang="en-US" sz="2400" dirty="0" err="1"/>
              <a:t>závislosti</a:t>
            </a:r>
            <a:r>
              <a:rPr lang="en-US" sz="2400" dirty="0"/>
              <a:t> od </a:t>
            </a:r>
            <a:r>
              <a:rPr lang="en-US" sz="2400" dirty="0" err="1"/>
              <a:t>polohy</a:t>
            </a:r>
            <a:r>
              <a:rPr lang="en-US" sz="2400" dirty="0"/>
              <a:t> </a:t>
            </a:r>
            <a:r>
              <a:rPr lang="en-US" sz="2400" dirty="0" err="1"/>
              <a:t>posúvania</a:t>
            </a:r>
            <a:r>
              <a:rPr lang="en-US" sz="2400" dirty="0"/>
              <a:t>. </a:t>
            </a:r>
            <a:endParaRPr lang="sk-SK" sz="2400" dirty="0" smtClean="0"/>
          </a:p>
          <a:p>
            <a:r>
              <a:rPr lang="en-US" sz="2400" dirty="0" smtClean="0"/>
              <a:t>Je </a:t>
            </a:r>
            <a:r>
              <a:rPr lang="en-US" sz="2400" dirty="0" err="1"/>
              <a:t>umiestnený</a:t>
            </a:r>
            <a:r>
              <a:rPr lang="en-US" sz="2400" dirty="0"/>
              <a:t> </a:t>
            </a:r>
            <a:r>
              <a:rPr lang="en-US" sz="2400" dirty="0" err="1"/>
              <a:t>relatívne</a:t>
            </a:r>
            <a:r>
              <a:rPr lang="en-US" sz="2400" dirty="0"/>
              <a:t> </a:t>
            </a:r>
            <a:r>
              <a:rPr lang="en-US" sz="2400" dirty="0" err="1"/>
              <a:t>dovtedy</a:t>
            </a:r>
            <a:r>
              <a:rPr lang="en-US" sz="2400" dirty="0"/>
              <a:t>, </a:t>
            </a:r>
            <a:r>
              <a:rPr lang="en-US" sz="2400" dirty="0" err="1"/>
              <a:t>kým</a:t>
            </a:r>
            <a:r>
              <a:rPr lang="en-US" sz="2400" dirty="0"/>
              <a:t> </a:t>
            </a:r>
            <a:r>
              <a:rPr lang="en-US" sz="2400" dirty="0" err="1"/>
              <a:t>nie</a:t>
            </a:r>
            <a:r>
              <a:rPr lang="en-US" sz="2400" dirty="0"/>
              <a:t> je v </a:t>
            </a:r>
            <a:r>
              <a:rPr lang="en-US" sz="2400" dirty="0" err="1"/>
              <a:t>zobrazovacom</a:t>
            </a:r>
            <a:r>
              <a:rPr lang="en-US" sz="2400" dirty="0"/>
              <a:t> bode </a:t>
            </a:r>
            <a:r>
              <a:rPr lang="en-US" sz="2400" dirty="0" err="1"/>
              <a:t>splnená</a:t>
            </a:r>
            <a:r>
              <a:rPr lang="en-US" sz="2400" dirty="0"/>
              <a:t> </a:t>
            </a:r>
            <a:r>
              <a:rPr lang="en-US" sz="2400" dirty="0" err="1"/>
              <a:t>daná</a:t>
            </a:r>
            <a:r>
              <a:rPr lang="en-US" sz="2400" dirty="0"/>
              <a:t> </a:t>
            </a:r>
            <a:r>
              <a:rPr lang="en-US" sz="2400" dirty="0" err="1"/>
              <a:t>pozícia</a:t>
            </a:r>
            <a:r>
              <a:rPr lang="en-US" sz="2400" dirty="0"/>
              <a:t> </a:t>
            </a:r>
            <a:r>
              <a:rPr lang="en-US" sz="2400" dirty="0" err="1"/>
              <a:t>posunutia</a:t>
            </a:r>
            <a:r>
              <a:rPr lang="en-US" sz="2400" dirty="0"/>
              <a:t> - </a:t>
            </a:r>
            <a:r>
              <a:rPr lang="en-US" sz="2400" dirty="0" err="1"/>
              <a:t>potom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"</a:t>
            </a:r>
            <a:r>
              <a:rPr lang="en-US" sz="2400" dirty="0" err="1"/>
              <a:t>prilepí</a:t>
            </a:r>
            <a:r>
              <a:rPr lang="en-US" sz="2400" dirty="0"/>
              <a:t>"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mieste</a:t>
            </a:r>
            <a:r>
              <a:rPr lang="en-US" sz="2400" dirty="0"/>
              <a:t> (</a:t>
            </a:r>
            <a:r>
              <a:rPr lang="en-US" sz="2400" dirty="0" err="1"/>
              <a:t>ako</a:t>
            </a:r>
            <a:r>
              <a:rPr lang="en-US" sz="2400" dirty="0"/>
              <a:t> je </a:t>
            </a:r>
            <a:r>
              <a:rPr lang="en-US" sz="2400" dirty="0" err="1"/>
              <a:t>poloha</a:t>
            </a:r>
            <a:r>
              <a:rPr lang="en-US" sz="2400" dirty="0"/>
              <a:t>: </a:t>
            </a:r>
            <a:r>
              <a:rPr lang="en-US" sz="2400" dirty="0" err="1"/>
              <a:t>pevná</a:t>
            </a:r>
            <a:r>
              <a:rPr lang="en-US" sz="2400" dirty="0"/>
              <a:t>).</a:t>
            </a:r>
          </a:p>
          <a:p>
            <a:endParaRPr lang="en-US" sz="2400" dirty="0"/>
          </a:p>
          <a:p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222067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Position:sticky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496944" cy="2162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71" y="4048770"/>
            <a:ext cx="8972550" cy="85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aoblený obdĺžnik 3"/>
          <p:cNvSpPr/>
          <p:nvPr/>
        </p:nvSpPr>
        <p:spPr>
          <a:xfrm>
            <a:off x="2123728" y="5229200"/>
            <a:ext cx="4032448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lokTextu 4"/>
          <p:cNvSpPr txBox="1"/>
          <p:nvPr/>
        </p:nvSpPr>
        <p:spPr>
          <a:xfrm>
            <a:off x="2483768" y="537321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file"/>
              </a:rPr>
              <a:t>ONLINE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964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5760"/>
            <a:ext cx="8229600" cy="78296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Príklad na </a:t>
            </a:r>
            <a:r>
              <a:rPr lang="sk-SK" sz="2800" dirty="0" err="1" smtClean="0"/>
              <a:t>sticky</a:t>
            </a:r>
            <a:r>
              <a:rPr lang="sk-SK" sz="2800" dirty="0" smtClean="0"/>
              <a:t>(lepkavé)  polohovanie prvkov</a:t>
            </a:r>
            <a:endParaRPr lang="en-US" sz="28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90575"/>
            <a:ext cx="8391525" cy="606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17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Prekrývajúce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prvky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11560" y="1700808"/>
            <a:ext cx="8229600" cy="3456384"/>
          </a:xfrm>
        </p:spPr>
        <p:txBody>
          <a:bodyPr>
            <a:normAutofit fontScale="32500" lnSpcReduction="20000"/>
          </a:bodyPr>
          <a:lstStyle/>
          <a:p>
            <a:r>
              <a:rPr lang="en-US" sz="5500" dirty="0" err="1"/>
              <a:t>Keď</a:t>
            </a:r>
            <a:r>
              <a:rPr lang="en-US" sz="5500" dirty="0"/>
              <a:t> </a:t>
            </a:r>
            <a:r>
              <a:rPr lang="en-US" sz="5500" dirty="0" err="1"/>
              <a:t>sú</a:t>
            </a:r>
            <a:r>
              <a:rPr lang="en-US" sz="5500" dirty="0"/>
              <a:t> </a:t>
            </a:r>
            <a:r>
              <a:rPr lang="en-US" sz="5500" dirty="0" err="1"/>
              <a:t>prvky</a:t>
            </a:r>
            <a:r>
              <a:rPr lang="en-US" sz="5500" dirty="0"/>
              <a:t> </a:t>
            </a:r>
            <a:r>
              <a:rPr lang="en-US" sz="5500" dirty="0" err="1"/>
              <a:t>umiestnené</a:t>
            </a:r>
            <a:r>
              <a:rPr lang="en-US" sz="5500" dirty="0"/>
              <a:t>, </a:t>
            </a:r>
            <a:r>
              <a:rPr lang="en-US" sz="5500" dirty="0" err="1"/>
              <a:t>môžu</a:t>
            </a:r>
            <a:r>
              <a:rPr lang="en-US" sz="5500" dirty="0"/>
              <a:t> </a:t>
            </a:r>
            <a:r>
              <a:rPr lang="en-US" sz="5500" dirty="0" err="1"/>
              <a:t>sa</a:t>
            </a:r>
            <a:r>
              <a:rPr lang="en-US" sz="5500" dirty="0"/>
              <a:t> </a:t>
            </a:r>
            <a:r>
              <a:rPr lang="en-US" sz="5500" dirty="0" err="1"/>
              <a:t>prekrývať</a:t>
            </a:r>
            <a:r>
              <a:rPr lang="en-US" sz="5500" dirty="0"/>
              <a:t> s </a:t>
            </a:r>
            <a:r>
              <a:rPr lang="en-US" sz="5500" dirty="0" err="1"/>
              <a:t>inými</a:t>
            </a:r>
            <a:r>
              <a:rPr lang="en-US" sz="5500" dirty="0"/>
              <a:t> </a:t>
            </a:r>
            <a:r>
              <a:rPr lang="en-US" sz="5500" dirty="0" err="1"/>
              <a:t>prvkami</a:t>
            </a:r>
            <a:r>
              <a:rPr lang="en-US" sz="5500" dirty="0" smtClean="0"/>
              <a:t>.</a:t>
            </a:r>
            <a:endParaRPr lang="sk-SK" sz="5500" dirty="0" smtClean="0"/>
          </a:p>
          <a:p>
            <a:r>
              <a:rPr lang="sk-SK" sz="5500" dirty="0" smtClean="0"/>
              <a:t>Ich vzájomnú polohu určuje:</a:t>
            </a:r>
          </a:p>
          <a:p>
            <a:pPr marL="0" indent="0" algn="ctr">
              <a:buNone/>
            </a:pPr>
            <a:r>
              <a:rPr lang="sk-SK" sz="6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z-inde</a:t>
            </a:r>
            <a:r>
              <a:rPr lang="sk-SK" sz="5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US" sz="5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5500" dirty="0" err="1" smtClean="0"/>
              <a:t>Vlastnosť</a:t>
            </a:r>
            <a:r>
              <a:rPr lang="en-US" sz="5500" dirty="0" smtClean="0"/>
              <a:t> </a:t>
            </a:r>
            <a:r>
              <a:rPr lang="en-US" sz="5500" dirty="0" err="1"/>
              <a:t>určuje</a:t>
            </a:r>
            <a:r>
              <a:rPr lang="en-US" sz="5500" dirty="0"/>
              <a:t> </a:t>
            </a:r>
            <a:r>
              <a:rPr lang="en-US" sz="5500" dirty="0" err="1" smtClean="0"/>
              <a:t>poradie</a:t>
            </a:r>
            <a:r>
              <a:rPr lang="sk-SK" sz="5500" dirty="0" smtClean="0"/>
              <a:t> </a:t>
            </a:r>
            <a:r>
              <a:rPr lang="en-US" sz="5500" dirty="0" smtClean="0"/>
              <a:t> </a:t>
            </a:r>
            <a:r>
              <a:rPr lang="en-US" sz="5500" dirty="0" err="1"/>
              <a:t>prvku</a:t>
            </a:r>
            <a:r>
              <a:rPr lang="en-US" sz="5500" dirty="0"/>
              <a:t> (</a:t>
            </a:r>
            <a:r>
              <a:rPr lang="en-US" sz="5500" dirty="0" err="1"/>
              <a:t>ktorý</a:t>
            </a:r>
            <a:r>
              <a:rPr lang="en-US" sz="5500" dirty="0"/>
              <a:t> </a:t>
            </a:r>
            <a:r>
              <a:rPr lang="en-US" sz="5500" dirty="0" err="1"/>
              <a:t>prvok</a:t>
            </a:r>
            <a:r>
              <a:rPr lang="en-US" sz="5500" dirty="0"/>
              <a:t> by mal </a:t>
            </a:r>
            <a:r>
              <a:rPr lang="en-US" sz="5500" dirty="0" err="1"/>
              <a:t>byť</a:t>
            </a:r>
            <a:r>
              <a:rPr lang="en-US" sz="5500" dirty="0"/>
              <a:t> </a:t>
            </a:r>
            <a:r>
              <a:rPr lang="en-US" sz="5500" dirty="0" err="1"/>
              <a:t>umiestnený</a:t>
            </a:r>
            <a:r>
              <a:rPr lang="en-US" sz="5500" dirty="0"/>
              <a:t> </a:t>
            </a:r>
            <a:r>
              <a:rPr lang="en-US" sz="5500" dirty="0" err="1"/>
              <a:t>pred</a:t>
            </a:r>
            <a:r>
              <a:rPr lang="en-US" sz="5500" dirty="0"/>
              <a:t> </a:t>
            </a:r>
            <a:r>
              <a:rPr lang="en-US" sz="5500" dirty="0" err="1"/>
              <a:t>alebo</a:t>
            </a:r>
            <a:r>
              <a:rPr lang="en-US" sz="5500" dirty="0"/>
              <a:t> </a:t>
            </a:r>
            <a:r>
              <a:rPr lang="en-US" sz="5500" dirty="0" err="1"/>
              <a:t>za</a:t>
            </a:r>
            <a:r>
              <a:rPr lang="en-US" sz="5500" dirty="0"/>
              <a:t>, </a:t>
            </a:r>
            <a:r>
              <a:rPr lang="en-US" sz="5500" dirty="0" err="1"/>
              <a:t>ostatné</a:t>
            </a:r>
            <a:r>
              <a:rPr lang="en-US" sz="5500" dirty="0"/>
              <a:t>).</a:t>
            </a:r>
          </a:p>
          <a:p>
            <a:r>
              <a:rPr lang="en-US" sz="5500" dirty="0" err="1"/>
              <a:t>Prvok</a:t>
            </a:r>
            <a:r>
              <a:rPr lang="en-US" sz="5500" dirty="0"/>
              <a:t> </a:t>
            </a:r>
            <a:r>
              <a:rPr lang="en-US" sz="5500" dirty="0" err="1"/>
              <a:t>môže</a:t>
            </a:r>
            <a:r>
              <a:rPr lang="en-US" sz="5500" dirty="0"/>
              <a:t> </a:t>
            </a:r>
            <a:r>
              <a:rPr lang="en-US" sz="5500" dirty="0" err="1"/>
              <a:t>mať</a:t>
            </a:r>
            <a:r>
              <a:rPr lang="en-US" sz="5500" dirty="0"/>
              <a:t> </a:t>
            </a:r>
            <a:r>
              <a:rPr lang="en-US" sz="5500" dirty="0" err="1" smtClean="0"/>
              <a:t>pozitívn</a:t>
            </a:r>
            <a:r>
              <a:rPr lang="sk-SK" sz="5500" dirty="0" smtClean="0"/>
              <a:t>u</a:t>
            </a:r>
            <a:r>
              <a:rPr lang="en-US" sz="5500" dirty="0" smtClean="0"/>
              <a:t> </a:t>
            </a:r>
            <a:r>
              <a:rPr lang="en-US" sz="5500" dirty="0" err="1"/>
              <a:t>alebo</a:t>
            </a:r>
            <a:r>
              <a:rPr lang="en-US" sz="5500" dirty="0"/>
              <a:t> </a:t>
            </a:r>
            <a:r>
              <a:rPr lang="en-US" sz="5500" dirty="0" err="1" smtClean="0"/>
              <a:t>negatívn</a:t>
            </a:r>
            <a:r>
              <a:rPr lang="sk-SK" sz="5500" dirty="0" smtClean="0"/>
              <a:t>u hodnotu</a:t>
            </a:r>
          </a:p>
          <a:p>
            <a:r>
              <a:rPr lang="en-US" sz="5500" b="1" dirty="0" err="1"/>
              <a:t>Poznámka</a:t>
            </a:r>
            <a:r>
              <a:rPr lang="en-US" sz="5500" b="1" dirty="0"/>
              <a:t>:</a:t>
            </a:r>
            <a:r>
              <a:rPr lang="en-US" sz="5500" dirty="0"/>
              <a:t> </a:t>
            </a:r>
            <a:r>
              <a:rPr lang="en-US" sz="5500" dirty="0" err="1"/>
              <a:t>Ak</a:t>
            </a:r>
            <a:r>
              <a:rPr lang="en-US" sz="5500" dirty="0"/>
              <a:t> </a:t>
            </a:r>
            <a:r>
              <a:rPr lang="en-US" sz="5500" dirty="0" err="1"/>
              <a:t>sa</a:t>
            </a:r>
            <a:r>
              <a:rPr lang="en-US" sz="5500" dirty="0"/>
              <a:t> </a:t>
            </a:r>
            <a:r>
              <a:rPr lang="en-US" sz="5500" dirty="0" err="1"/>
              <a:t>dva</a:t>
            </a:r>
            <a:r>
              <a:rPr lang="en-US" sz="5500" dirty="0"/>
              <a:t> </a:t>
            </a:r>
            <a:r>
              <a:rPr lang="en-US" sz="5500" dirty="0" err="1"/>
              <a:t>presunuté</a:t>
            </a:r>
            <a:r>
              <a:rPr lang="en-US" sz="5500" dirty="0"/>
              <a:t> </a:t>
            </a:r>
            <a:r>
              <a:rPr lang="en-US" sz="5500" dirty="0" err="1"/>
              <a:t>prvky</a:t>
            </a:r>
            <a:r>
              <a:rPr lang="en-US" sz="5500" dirty="0"/>
              <a:t> </a:t>
            </a:r>
            <a:r>
              <a:rPr lang="en-US" sz="5500" dirty="0" err="1"/>
              <a:t>prekrývajú</a:t>
            </a:r>
            <a:r>
              <a:rPr lang="en-US" sz="5500" dirty="0"/>
              <a:t> </a:t>
            </a:r>
            <a:r>
              <a:rPr lang="en-US" sz="5500" dirty="0" err="1"/>
              <a:t>bez</a:t>
            </a:r>
            <a:r>
              <a:rPr lang="en-US" sz="5500" dirty="0"/>
              <a:t> z-index </a:t>
            </a:r>
            <a:r>
              <a:rPr lang="en-US" sz="5500" dirty="0" err="1"/>
              <a:t>špecifikácie</a:t>
            </a:r>
            <a:r>
              <a:rPr lang="en-US" sz="5500" dirty="0"/>
              <a:t>, </a:t>
            </a:r>
            <a:r>
              <a:rPr lang="en-US" sz="5500" dirty="0" err="1"/>
              <a:t>prvok</a:t>
            </a:r>
            <a:r>
              <a:rPr lang="en-US" sz="5500" dirty="0"/>
              <a:t> </a:t>
            </a:r>
            <a:r>
              <a:rPr lang="en-US" sz="5500" dirty="0" err="1"/>
              <a:t>umiestnený</a:t>
            </a:r>
            <a:r>
              <a:rPr lang="en-US" sz="5500" dirty="0"/>
              <a:t> </a:t>
            </a:r>
            <a:r>
              <a:rPr lang="en-US" sz="5500" dirty="0" err="1"/>
              <a:t>naposledy</a:t>
            </a:r>
            <a:r>
              <a:rPr lang="en-US" sz="5500" dirty="0"/>
              <a:t> v </a:t>
            </a:r>
            <a:r>
              <a:rPr lang="en-US" sz="5500" dirty="0" err="1"/>
              <a:t>kóde</a:t>
            </a:r>
            <a:r>
              <a:rPr lang="en-US" sz="5500" dirty="0"/>
              <a:t> HTML </a:t>
            </a:r>
            <a:r>
              <a:rPr lang="en-US" sz="5500" dirty="0" err="1"/>
              <a:t>sa</a:t>
            </a:r>
            <a:r>
              <a:rPr lang="en-US" sz="5500" dirty="0"/>
              <a:t> </a:t>
            </a:r>
            <a:r>
              <a:rPr lang="en-US" sz="5500" dirty="0" err="1"/>
              <a:t>zobrazí</a:t>
            </a:r>
            <a:r>
              <a:rPr lang="en-US" sz="5500" dirty="0"/>
              <a:t> </a:t>
            </a:r>
            <a:r>
              <a:rPr lang="en-US" sz="5500" dirty="0" err="1"/>
              <a:t>na</a:t>
            </a:r>
            <a:r>
              <a:rPr lang="en-US" sz="5500" dirty="0"/>
              <a:t> </a:t>
            </a:r>
            <a:r>
              <a:rPr lang="en-US" sz="5500" dirty="0" err="1"/>
              <a:t>vrchu</a:t>
            </a:r>
            <a:r>
              <a:rPr lang="en-US" sz="5500" dirty="0" smtClean="0"/>
              <a:t>.</a:t>
            </a:r>
            <a:endParaRPr lang="sk-SK" sz="5500" dirty="0" smtClean="0"/>
          </a:p>
          <a:p>
            <a:r>
              <a:rPr lang="en-US" sz="6200" dirty="0" err="1"/>
              <a:t>Prvok</a:t>
            </a:r>
            <a:r>
              <a:rPr lang="en-US" sz="6200" dirty="0"/>
              <a:t> s </a:t>
            </a:r>
            <a:r>
              <a:rPr lang="en-US" sz="6200" dirty="0" err="1" smtClean="0"/>
              <a:t>väčš</a:t>
            </a:r>
            <a:r>
              <a:rPr lang="sk-SK" sz="6200" dirty="0" err="1" smtClean="0"/>
              <a:t>ou</a:t>
            </a:r>
            <a:r>
              <a:rPr lang="en-US" sz="6200" dirty="0" smtClean="0"/>
              <a:t> </a:t>
            </a:r>
            <a:r>
              <a:rPr lang="sk-SK" sz="6200" dirty="0" smtClean="0"/>
              <a:t>hodnotou </a:t>
            </a:r>
            <a:r>
              <a:rPr lang="en-US" sz="6200" dirty="0" smtClean="0"/>
              <a:t> </a:t>
            </a:r>
            <a:r>
              <a:rPr lang="en-US" sz="6200" dirty="0"/>
              <a:t>je </a:t>
            </a:r>
            <a:r>
              <a:rPr lang="en-US" sz="6200" dirty="0" err="1"/>
              <a:t>vždy</a:t>
            </a:r>
            <a:r>
              <a:rPr lang="en-US" sz="6200" dirty="0"/>
              <a:t> </a:t>
            </a:r>
            <a:r>
              <a:rPr lang="en-US" sz="6200" dirty="0" err="1"/>
              <a:t>pred</a:t>
            </a:r>
            <a:r>
              <a:rPr lang="en-US" sz="6200" dirty="0"/>
              <a:t> </a:t>
            </a:r>
            <a:r>
              <a:rPr lang="en-US" sz="6200" dirty="0" err="1"/>
              <a:t>prvkom</a:t>
            </a:r>
            <a:r>
              <a:rPr lang="en-US" sz="6200" dirty="0"/>
              <a:t> s </a:t>
            </a:r>
            <a:r>
              <a:rPr lang="en-US" sz="6200" dirty="0" err="1" smtClean="0"/>
              <a:t>nižš</a:t>
            </a:r>
            <a:r>
              <a:rPr lang="sk-SK" sz="6200" dirty="0" err="1" smtClean="0"/>
              <a:t>ou</a:t>
            </a:r>
            <a:r>
              <a:rPr lang="sk-SK" sz="6200" dirty="0" smtClean="0"/>
              <a:t> hodnotou</a:t>
            </a:r>
            <a:r>
              <a:rPr lang="en-US" sz="6200" dirty="0" smtClean="0"/>
              <a:t>.</a:t>
            </a:r>
            <a:endParaRPr lang="en-US" sz="135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26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Príklad na prekrývanie objektov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47807"/>
            <a:ext cx="56769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357" y="1916832"/>
            <a:ext cx="5572125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753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sk-SK" dirty="0" smtClean="0"/>
              <a:t>Príklady na </a:t>
            </a:r>
            <a:r>
              <a:rPr lang="sk-SK" dirty="0" err="1" smtClean="0"/>
              <a:t>pozíciovanie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142746" cy="564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541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sk-SK" sz="2400" b="1" dirty="0" smtClean="0"/>
              <a:t>3.Do externého </a:t>
            </a:r>
            <a:r>
              <a:rPr lang="sk-SK" sz="2400" b="1" dirty="0" err="1" smtClean="0"/>
              <a:t>css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súboru-a</a:t>
            </a:r>
            <a:r>
              <a:rPr lang="sk-SK" sz="2400" b="1" dirty="0" smtClean="0"/>
              <a:t> potom sa v hlavičke HTML na ne odkazovať</a:t>
            </a:r>
            <a:endParaRPr lang="en-US" sz="2400" dirty="0"/>
          </a:p>
        </p:txBody>
      </p:sp>
      <p:sp>
        <p:nvSpPr>
          <p:cNvPr id="4" name="Zástupný symbol obsahu 3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388639"/>
          </a:xfrm>
          <a:solidFill>
            <a:schemeClr val="accent1"/>
          </a:solidFill>
        </p:spPr>
        <p:txBody>
          <a:bodyPr>
            <a:normAutofit fontScale="92500" lnSpcReduction="20000"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Pr</a:t>
            </a:r>
            <a:r>
              <a:rPr lang="sk-SK" sz="2400" dirty="0" smtClean="0">
                <a:solidFill>
                  <a:schemeClr val="bg1"/>
                </a:solidFill>
              </a:rPr>
              <a:t>4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r>
              <a:rPr lang="en-US" sz="2400" dirty="0" err="1" smtClean="0">
                <a:solidFill>
                  <a:schemeClr val="bg1"/>
                </a:solidFill>
              </a:rPr>
              <a:t>Nastavenie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farby</a:t>
            </a:r>
            <a:r>
              <a:rPr lang="en-US" sz="2400" dirty="0">
                <a:solidFill>
                  <a:schemeClr val="bg1"/>
                </a:solidFill>
              </a:rPr>
              <a:t> a </a:t>
            </a:r>
            <a:r>
              <a:rPr lang="en-US" sz="2400" dirty="0" err="1">
                <a:solidFill>
                  <a:schemeClr val="bg1"/>
                </a:solidFill>
              </a:rPr>
              <a:t>po</a:t>
            </a:r>
            <a:r>
              <a:rPr lang="sk-SK" sz="2400" dirty="0" err="1">
                <a:solidFill>
                  <a:schemeClr val="bg1"/>
                </a:solidFill>
              </a:rPr>
              <a:t>zadia</a:t>
            </a:r>
            <a:r>
              <a:rPr lang="sk-SK" sz="2400" dirty="0">
                <a:solidFill>
                  <a:schemeClr val="bg1"/>
                </a:solidFill>
              </a:rPr>
              <a:t> pre prvok paragraf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8748464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58" y="4797152"/>
            <a:ext cx="872671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Súvisiaci obrázo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9330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98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sk-SK" dirty="0" smtClean="0"/>
              <a:t>Príklady na </a:t>
            </a:r>
            <a:r>
              <a:rPr lang="sk-SK" dirty="0" err="1" smtClean="0"/>
              <a:t>pozíciovanie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597" y="836712"/>
            <a:ext cx="4254028" cy="5604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17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764704"/>
            <a:ext cx="8277225" cy="5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09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sk-SK" dirty="0" smtClean="0"/>
              <a:t>Príklady na </a:t>
            </a:r>
            <a:r>
              <a:rPr lang="sk-SK" dirty="0" err="1" smtClean="0"/>
              <a:t>pozíciovanie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69" y="1333500"/>
            <a:ext cx="7749570" cy="4399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76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Priklady</a:t>
            </a:r>
            <a:r>
              <a:rPr lang="sk-SK" dirty="0" smtClean="0"/>
              <a:t> na </a:t>
            </a:r>
            <a:r>
              <a:rPr lang="sk-SK" dirty="0" err="1" smtClean="0"/>
              <a:t>pozíciovanie</a:t>
            </a:r>
            <a:endParaRPr lang="sk-S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86" y="1844824"/>
            <a:ext cx="828882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27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7957" y="0"/>
            <a:ext cx="8229600" cy="1143000"/>
          </a:xfrm>
        </p:spPr>
        <p:txBody>
          <a:bodyPr/>
          <a:lstStyle/>
          <a:p>
            <a:r>
              <a:rPr lang="sk-SK" dirty="0" err="1" smtClean="0"/>
              <a:t>Priklady</a:t>
            </a:r>
            <a:r>
              <a:rPr lang="sk-SK" dirty="0" smtClean="0"/>
              <a:t> na </a:t>
            </a:r>
            <a:r>
              <a:rPr lang="sk-SK" dirty="0" err="1" smtClean="0"/>
              <a:t>pozíciovanie</a:t>
            </a:r>
            <a:endParaRPr lang="sk-SK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45" y="908720"/>
            <a:ext cx="6905625" cy="583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916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Rozloženie</a:t>
            </a:r>
            <a:r>
              <a:rPr lang="en-US" dirty="0"/>
              <a:t> CSS - </a:t>
            </a:r>
            <a:r>
              <a:rPr lang="en-US" dirty="0" err="1"/>
              <a:t>Horizontálne</a:t>
            </a:r>
            <a:r>
              <a:rPr lang="en-US" dirty="0"/>
              <a:t> a </a:t>
            </a:r>
            <a:r>
              <a:rPr lang="en-US" dirty="0" err="1"/>
              <a:t>vertikálne</a:t>
            </a:r>
            <a:r>
              <a:rPr lang="en-US" dirty="0"/>
              <a:t> </a:t>
            </a:r>
            <a:r>
              <a:rPr lang="en-US" dirty="0" err="1"/>
              <a:t>zladenie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>
                <a:hlinkClick r:id="rId2"/>
              </a:rPr>
              <a:t>w3school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32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ZOZNAMY</a:t>
            </a:r>
            <a:endParaRPr lang="en-US" dirty="0"/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V </a:t>
            </a:r>
            <a:r>
              <a:rPr lang="en-US" dirty="0" err="1"/>
              <a:t>jazyku</a:t>
            </a:r>
            <a:r>
              <a:rPr lang="en-US" dirty="0"/>
              <a:t> HTML </a:t>
            </a:r>
            <a:r>
              <a:rPr lang="en-US" dirty="0" err="1"/>
              <a:t>existujú</a:t>
            </a:r>
            <a:r>
              <a:rPr lang="en-US" dirty="0"/>
              <a:t> </a:t>
            </a:r>
            <a:r>
              <a:rPr lang="en-US" dirty="0" err="1"/>
              <a:t>dva</a:t>
            </a:r>
            <a:r>
              <a:rPr lang="en-US" dirty="0"/>
              <a:t> </a:t>
            </a:r>
            <a:r>
              <a:rPr lang="en-US" dirty="0" err="1"/>
              <a:t>hlavné</a:t>
            </a:r>
            <a:r>
              <a:rPr lang="en-US" dirty="0"/>
              <a:t> </a:t>
            </a:r>
            <a:r>
              <a:rPr lang="en-US" dirty="0" err="1"/>
              <a:t>typy</a:t>
            </a:r>
            <a:r>
              <a:rPr lang="en-US" dirty="0"/>
              <a:t> </a:t>
            </a:r>
            <a:r>
              <a:rPr lang="en-US" dirty="0" err="1"/>
              <a:t>zoznamov</a:t>
            </a:r>
            <a:r>
              <a:rPr lang="en-US" dirty="0"/>
              <a:t>:</a:t>
            </a:r>
          </a:p>
          <a:p>
            <a:r>
              <a:rPr lang="sk-SK" dirty="0" smtClean="0"/>
              <a:t>neusporiadané</a:t>
            </a:r>
            <a:r>
              <a:rPr lang="en-US" dirty="0" smtClean="0"/>
              <a:t> </a:t>
            </a:r>
            <a:r>
              <a:rPr lang="en-US" dirty="0" err="1"/>
              <a:t>zoznamy</a:t>
            </a:r>
            <a:r>
              <a:rPr lang="en-US" dirty="0"/>
              <a:t>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(&lt;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ul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&gt;) </a:t>
            </a:r>
            <a:r>
              <a:rPr lang="en-US" dirty="0"/>
              <a:t>- </a:t>
            </a:r>
            <a:r>
              <a:rPr lang="en-US" dirty="0" err="1"/>
              <a:t>položky</a:t>
            </a:r>
            <a:r>
              <a:rPr lang="en-US" dirty="0"/>
              <a:t> </a:t>
            </a:r>
            <a:r>
              <a:rPr lang="en-US" dirty="0" err="1"/>
              <a:t>zoznamu</a:t>
            </a:r>
            <a:r>
              <a:rPr lang="en-US" dirty="0"/>
              <a:t> </a:t>
            </a:r>
            <a:r>
              <a:rPr lang="en-US" dirty="0" err="1"/>
              <a:t>sú</a:t>
            </a:r>
            <a:r>
              <a:rPr lang="en-US" dirty="0"/>
              <a:t> </a:t>
            </a:r>
            <a:r>
              <a:rPr lang="en-US" dirty="0" err="1"/>
              <a:t>označené</a:t>
            </a:r>
            <a:r>
              <a:rPr lang="en-US" dirty="0"/>
              <a:t> </a:t>
            </a:r>
            <a:r>
              <a:rPr lang="en-US" dirty="0" err="1" smtClean="0"/>
              <a:t>odrážkami</a:t>
            </a:r>
            <a:r>
              <a:rPr lang="sk-SK" dirty="0" smtClean="0"/>
              <a:t>(</a:t>
            </a:r>
            <a:r>
              <a:rPr lang="sk-SK" dirty="0" err="1"/>
              <a:t>An</a:t>
            </a:r>
            <a:r>
              <a:rPr lang="sk-SK" dirty="0"/>
              <a:t> </a:t>
            </a:r>
            <a:r>
              <a:rPr lang="sk-SK" dirty="0" err="1"/>
              <a:t>unordered</a:t>
            </a:r>
            <a:r>
              <a:rPr lang="sk-SK" dirty="0"/>
              <a:t> HTML </a:t>
            </a:r>
            <a:r>
              <a:rPr lang="sk-SK" dirty="0" smtClean="0"/>
              <a:t>list:)</a:t>
            </a:r>
            <a:endParaRPr lang="en-US" dirty="0"/>
          </a:p>
          <a:p>
            <a:r>
              <a:rPr lang="sk-SK" dirty="0" smtClean="0"/>
              <a:t>usporiadané</a:t>
            </a:r>
            <a:r>
              <a:rPr lang="en-US" dirty="0" smtClean="0"/>
              <a:t> </a:t>
            </a:r>
            <a:r>
              <a:rPr lang="en-US" dirty="0" err="1"/>
              <a:t>zoznamy</a:t>
            </a:r>
            <a:r>
              <a:rPr lang="en-US" dirty="0"/>
              <a:t>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(&lt;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ol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&gt;) </a:t>
            </a:r>
            <a:r>
              <a:rPr lang="en-US" dirty="0"/>
              <a:t>- </a:t>
            </a:r>
            <a:r>
              <a:rPr lang="en-US" dirty="0" err="1"/>
              <a:t>položky</a:t>
            </a:r>
            <a:r>
              <a:rPr lang="en-US" dirty="0"/>
              <a:t> </a:t>
            </a:r>
            <a:r>
              <a:rPr lang="en-US" dirty="0" err="1"/>
              <a:t>zoznamu</a:t>
            </a:r>
            <a:r>
              <a:rPr lang="en-US" dirty="0"/>
              <a:t> </a:t>
            </a:r>
            <a:r>
              <a:rPr lang="en-US" dirty="0" err="1"/>
              <a:t>sú</a:t>
            </a:r>
            <a:r>
              <a:rPr lang="en-US" dirty="0"/>
              <a:t> </a:t>
            </a:r>
            <a:r>
              <a:rPr lang="en-US" dirty="0" err="1"/>
              <a:t>označené</a:t>
            </a:r>
            <a:r>
              <a:rPr lang="en-US" dirty="0"/>
              <a:t> </a:t>
            </a:r>
            <a:r>
              <a:rPr lang="en-US" dirty="0" err="1"/>
              <a:t>číslami</a:t>
            </a:r>
            <a:r>
              <a:rPr lang="en-US" dirty="0"/>
              <a:t> </a:t>
            </a:r>
            <a:r>
              <a:rPr lang="en-US" dirty="0" err="1"/>
              <a:t>alebo</a:t>
            </a:r>
            <a:r>
              <a:rPr lang="en-US" dirty="0"/>
              <a:t> </a:t>
            </a:r>
            <a:r>
              <a:rPr lang="en-US" dirty="0" err="1" smtClean="0"/>
              <a:t>písmenami</a:t>
            </a:r>
            <a:r>
              <a:rPr lang="sk-SK" dirty="0" smtClean="0"/>
              <a:t>(</a:t>
            </a:r>
            <a:r>
              <a:rPr lang="sk-SK" dirty="0"/>
              <a:t> </a:t>
            </a:r>
            <a:r>
              <a:rPr lang="sk-SK" dirty="0" err="1"/>
              <a:t>ordered</a:t>
            </a:r>
            <a:r>
              <a:rPr lang="sk-SK" dirty="0"/>
              <a:t> </a:t>
            </a:r>
            <a:r>
              <a:rPr lang="sk-SK" dirty="0" err="1" smtClean="0"/>
              <a:t>lists</a:t>
            </a:r>
            <a:r>
              <a:rPr lang="sk-SK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Vlastnosti</a:t>
            </a:r>
            <a:r>
              <a:rPr lang="en-US" dirty="0"/>
              <a:t> </a:t>
            </a:r>
            <a:r>
              <a:rPr lang="en-US" dirty="0" err="1"/>
              <a:t>zoznamu</a:t>
            </a:r>
            <a:r>
              <a:rPr lang="en-US" dirty="0"/>
              <a:t> CSS </a:t>
            </a:r>
            <a:r>
              <a:rPr lang="en-US" dirty="0" err="1"/>
              <a:t>umožňujú</a:t>
            </a:r>
            <a:r>
              <a:rPr lang="en-US" dirty="0"/>
              <a:t>:</a:t>
            </a:r>
          </a:p>
          <a:p>
            <a:r>
              <a:rPr lang="en-US" dirty="0" err="1" smtClean="0"/>
              <a:t>Nastav</a:t>
            </a:r>
            <a:r>
              <a:rPr lang="sk-SK" dirty="0" err="1" smtClean="0"/>
              <a:t>iť</a:t>
            </a:r>
            <a:r>
              <a:rPr lang="en-US" dirty="0" smtClean="0"/>
              <a:t> </a:t>
            </a:r>
            <a:r>
              <a:rPr lang="en-US" dirty="0" err="1"/>
              <a:t>rôzne</a:t>
            </a:r>
            <a:r>
              <a:rPr lang="en-US" dirty="0"/>
              <a:t> </a:t>
            </a:r>
            <a:r>
              <a:rPr lang="en-US" dirty="0" err="1"/>
              <a:t>značky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err="1"/>
              <a:t>položiek</a:t>
            </a:r>
            <a:r>
              <a:rPr lang="en-US" dirty="0"/>
              <a:t> pre </a:t>
            </a:r>
            <a:r>
              <a:rPr lang="sk-SK" dirty="0" smtClean="0"/>
              <a:t>usporiadané </a:t>
            </a:r>
            <a:r>
              <a:rPr lang="en-US" dirty="0" smtClean="0"/>
              <a:t> </a:t>
            </a:r>
            <a:r>
              <a:rPr lang="en-US" dirty="0" err="1"/>
              <a:t>zoznamy</a:t>
            </a:r>
            <a:endParaRPr lang="en-US" dirty="0"/>
          </a:p>
          <a:p>
            <a:r>
              <a:rPr lang="en-US" dirty="0" err="1"/>
              <a:t>Nastavenie</a:t>
            </a:r>
            <a:r>
              <a:rPr lang="en-US" dirty="0"/>
              <a:t> </a:t>
            </a:r>
            <a:r>
              <a:rPr lang="en-US" dirty="0" err="1"/>
              <a:t>rôznych</a:t>
            </a:r>
            <a:r>
              <a:rPr lang="en-US" dirty="0"/>
              <a:t> </a:t>
            </a:r>
            <a:r>
              <a:rPr lang="en-US" dirty="0" err="1"/>
              <a:t>značiek</a:t>
            </a:r>
            <a:r>
              <a:rPr lang="en-US" dirty="0"/>
              <a:t> </a:t>
            </a:r>
            <a:r>
              <a:rPr lang="en-US" dirty="0" err="1"/>
              <a:t>položiek</a:t>
            </a:r>
            <a:r>
              <a:rPr lang="en-US" dirty="0"/>
              <a:t> </a:t>
            </a:r>
            <a:r>
              <a:rPr lang="en-US" dirty="0" err="1"/>
              <a:t>zoznamu</a:t>
            </a:r>
            <a:r>
              <a:rPr lang="en-US" dirty="0"/>
              <a:t> pre </a:t>
            </a:r>
            <a:r>
              <a:rPr lang="sk-SK" dirty="0" smtClean="0"/>
              <a:t>neusporiadané </a:t>
            </a:r>
            <a:r>
              <a:rPr lang="en-US" dirty="0" err="1" smtClean="0"/>
              <a:t>zoznamy</a:t>
            </a:r>
            <a:endParaRPr lang="en-US" dirty="0"/>
          </a:p>
          <a:p>
            <a:r>
              <a:rPr lang="en-US" dirty="0" err="1" smtClean="0"/>
              <a:t>Nastav</a:t>
            </a:r>
            <a:r>
              <a:rPr lang="sk-SK" dirty="0" err="1" smtClean="0"/>
              <a:t>iť</a:t>
            </a:r>
            <a:r>
              <a:rPr lang="en-US" dirty="0" smtClean="0"/>
              <a:t> </a:t>
            </a:r>
            <a:r>
              <a:rPr lang="en-US" dirty="0" err="1"/>
              <a:t>obrázok</a:t>
            </a:r>
            <a:r>
              <a:rPr lang="en-US" dirty="0"/>
              <a:t> </a:t>
            </a:r>
            <a:r>
              <a:rPr lang="en-US" dirty="0" err="1"/>
              <a:t>ako</a:t>
            </a:r>
            <a:r>
              <a:rPr lang="en-US" dirty="0"/>
              <a:t> </a:t>
            </a:r>
            <a:r>
              <a:rPr lang="en-US" dirty="0" err="1"/>
              <a:t>značku</a:t>
            </a:r>
            <a:r>
              <a:rPr lang="en-US" dirty="0"/>
              <a:t> </a:t>
            </a:r>
            <a:r>
              <a:rPr lang="en-US" dirty="0" err="1"/>
              <a:t>položky</a:t>
            </a:r>
            <a:r>
              <a:rPr lang="en-US" dirty="0"/>
              <a:t> </a:t>
            </a:r>
            <a:r>
              <a:rPr lang="en-US" dirty="0" err="1"/>
              <a:t>zoznamu</a:t>
            </a:r>
            <a:endParaRPr lang="en-US" dirty="0"/>
          </a:p>
          <a:p>
            <a:r>
              <a:rPr lang="en-US" dirty="0" err="1" smtClean="0"/>
              <a:t>Prida</a:t>
            </a:r>
            <a:r>
              <a:rPr lang="sk-SK" dirty="0" smtClean="0"/>
              <a:t>ť </a:t>
            </a:r>
            <a:r>
              <a:rPr lang="en-US" dirty="0" smtClean="0"/>
              <a:t> </a:t>
            </a:r>
            <a:r>
              <a:rPr lang="en-US" dirty="0" err="1"/>
              <a:t>farby</a:t>
            </a:r>
            <a:r>
              <a:rPr lang="en-US" dirty="0"/>
              <a:t> </a:t>
            </a:r>
            <a:r>
              <a:rPr lang="en-US" dirty="0" err="1"/>
              <a:t>pozadia</a:t>
            </a:r>
            <a:r>
              <a:rPr lang="en-US" dirty="0"/>
              <a:t> do </a:t>
            </a:r>
            <a:r>
              <a:rPr lang="en-US" dirty="0" err="1"/>
              <a:t>zoznamov</a:t>
            </a:r>
            <a:r>
              <a:rPr lang="en-US" dirty="0"/>
              <a:t> a </a:t>
            </a:r>
            <a:r>
              <a:rPr lang="en-US" dirty="0" err="1"/>
              <a:t>položiek</a:t>
            </a:r>
            <a:r>
              <a:rPr lang="en-US" dirty="0"/>
              <a:t> </a:t>
            </a:r>
            <a:r>
              <a:rPr lang="en-US" dirty="0" err="1"/>
              <a:t>zoznamu</a:t>
            </a:r>
            <a:endParaRPr lang="en-US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7" name="BlokTextu 6"/>
          <p:cNvSpPr txBox="1"/>
          <p:nvPr/>
        </p:nvSpPr>
        <p:spPr>
          <a:xfrm>
            <a:off x="467544" y="5635728"/>
            <a:ext cx="756084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Čokoľvek</a:t>
            </a:r>
            <a:r>
              <a:rPr lang="en-US" dirty="0"/>
              <a:t> </a:t>
            </a:r>
            <a:r>
              <a:rPr lang="en-US" dirty="0" err="1"/>
              <a:t>pridané</a:t>
            </a:r>
            <a:r>
              <a:rPr lang="en-US" dirty="0"/>
              <a:t> do </a:t>
            </a:r>
            <a:r>
              <a:rPr lang="en-US" dirty="0" err="1"/>
              <a:t>značky</a:t>
            </a:r>
            <a:r>
              <a:rPr lang="en-US" dirty="0"/>
              <a:t> &lt;</a:t>
            </a:r>
            <a:r>
              <a:rPr lang="en-US" dirty="0" err="1"/>
              <a:t>ol</a:t>
            </a:r>
            <a:r>
              <a:rPr lang="en-US" dirty="0"/>
              <a:t>&gt; </a:t>
            </a:r>
            <a:r>
              <a:rPr lang="en-US" dirty="0" err="1"/>
              <a:t>alebo</a:t>
            </a:r>
            <a:r>
              <a:rPr lang="en-US" dirty="0"/>
              <a:t> &lt;</a:t>
            </a:r>
            <a:r>
              <a:rPr lang="en-US" dirty="0" err="1"/>
              <a:t>ul</a:t>
            </a:r>
            <a:r>
              <a:rPr lang="en-US" dirty="0"/>
              <a:t>&gt; </a:t>
            </a:r>
            <a:r>
              <a:rPr lang="en-US" dirty="0" err="1"/>
              <a:t>ovplyvňuje</a:t>
            </a:r>
            <a:r>
              <a:rPr lang="en-US" dirty="0"/>
              <a:t> </a:t>
            </a:r>
            <a:r>
              <a:rPr lang="en-US" dirty="0" err="1"/>
              <a:t>celý</a:t>
            </a:r>
            <a:r>
              <a:rPr lang="en-US" dirty="0"/>
              <a:t> </a:t>
            </a:r>
            <a:r>
              <a:rPr lang="en-US" dirty="0" err="1"/>
              <a:t>zoznam</a:t>
            </a:r>
            <a:r>
              <a:rPr lang="en-US" dirty="0"/>
              <a:t>, </a:t>
            </a:r>
            <a:r>
              <a:rPr lang="en-US" dirty="0" err="1"/>
              <a:t>kým</a:t>
            </a:r>
            <a:r>
              <a:rPr lang="en-US" dirty="0"/>
              <a:t> </a:t>
            </a:r>
            <a:r>
              <a:rPr lang="en-US" dirty="0" err="1"/>
              <a:t>vlastnosti</a:t>
            </a:r>
            <a:r>
              <a:rPr lang="en-US" dirty="0"/>
              <a:t> </a:t>
            </a:r>
            <a:r>
              <a:rPr lang="en-US" dirty="0" err="1"/>
              <a:t>pridané</a:t>
            </a:r>
            <a:r>
              <a:rPr lang="en-US" dirty="0"/>
              <a:t> do </a:t>
            </a:r>
            <a:r>
              <a:rPr lang="en-US" dirty="0" err="1"/>
              <a:t>značky</a:t>
            </a:r>
            <a:r>
              <a:rPr lang="en-US" dirty="0"/>
              <a:t> &lt;li&gt; </a:t>
            </a:r>
            <a:r>
              <a:rPr lang="en-US" dirty="0" err="1"/>
              <a:t>ovplyvnia</a:t>
            </a:r>
            <a:r>
              <a:rPr lang="en-US" dirty="0"/>
              <a:t> </a:t>
            </a:r>
            <a:r>
              <a:rPr lang="en-US" dirty="0" err="1"/>
              <a:t>jednotlivé</a:t>
            </a:r>
            <a:r>
              <a:rPr lang="en-US" dirty="0"/>
              <a:t> </a:t>
            </a:r>
            <a:r>
              <a:rPr lang="en-US" dirty="0" err="1"/>
              <a:t>položky</a:t>
            </a:r>
            <a:r>
              <a:rPr lang="en-US" dirty="0"/>
              <a:t> </a:t>
            </a:r>
            <a:r>
              <a:rPr lang="en-US" dirty="0" err="1"/>
              <a:t>zoznamu</a:t>
            </a:r>
            <a:r>
              <a:rPr lang="en-US" dirty="0"/>
              <a:t>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63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ZOZNAMY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05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 smtClean="0"/>
              <a:t>Syntax nečíslovaného  zoznamu:</a:t>
            </a:r>
          </a:p>
          <a:p>
            <a:pPr marL="0" indent="0">
              <a:buNone/>
            </a:pPr>
            <a:r>
              <a:rPr lang="it-IT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&lt;</a:t>
            </a:r>
            <a:r>
              <a:rPr lang="sk-SK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u</a:t>
            </a:r>
            <a:r>
              <a:rPr lang="it-IT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l&gt;</a:t>
            </a:r>
            <a:endParaRPr lang="sk-SK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sk-SK" dirty="0"/>
              <a:t>	</a:t>
            </a:r>
            <a:r>
              <a:rPr lang="it-IT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&lt;li&gt;</a:t>
            </a:r>
            <a:r>
              <a:rPr lang="sk-SK" dirty="0" smtClean="0"/>
              <a:t>položka1</a:t>
            </a:r>
            <a:r>
              <a:rPr lang="it-IT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&lt;/</a:t>
            </a:r>
            <a:r>
              <a:rPr lang="it-IT" dirty="0">
                <a:solidFill>
                  <a:schemeClr val="tx2">
                    <a:lumMod val="40000"/>
                    <a:lumOff val="60000"/>
                  </a:schemeClr>
                </a:solidFill>
              </a:rPr>
              <a:t>li</a:t>
            </a:r>
            <a:r>
              <a:rPr lang="it-IT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&gt;</a:t>
            </a:r>
            <a:endParaRPr lang="sk-SK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sk-SK" dirty="0" smtClean="0"/>
              <a:t>	</a:t>
            </a:r>
            <a:r>
              <a:rPr lang="it-IT" dirty="0" smtClean="0"/>
              <a:t> </a:t>
            </a:r>
            <a:r>
              <a:rPr lang="it-IT" dirty="0">
                <a:solidFill>
                  <a:schemeClr val="tx2">
                    <a:lumMod val="40000"/>
                    <a:lumOff val="60000"/>
                  </a:schemeClr>
                </a:solidFill>
              </a:rPr>
              <a:t>&lt;</a:t>
            </a:r>
            <a:r>
              <a:rPr lang="it-IT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li&gt;</a:t>
            </a:r>
            <a:r>
              <a:rPr lang="sk-SK" dirty="0" smtClean="0"/>
              <a:t>položka 2</a:t>
            </a:r>
            <a:r>
              <a:rPr lang="it-IT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&lt;/</a:t>
            </a:r>
            <a:r>
              <a:rPr lang="it-IT" dirty="0">
                <a:solidFill>
                  <a:schemeClr val="tx2">
                    <a:lumMod val="40000"/>
                    <a:lumOff val="60000"/>
                  </a:schemeClr>
                </a:solidFill>
              </a:rPr>
              <a:t>li&gt; </a:t>
            </a:r>
            <a:endParaRPr lang="sk-SK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sk-SK" dirty="0" smtClean="0"/>
              <a:t>	</a:t>
            </a:r>
            <a:r>
              <a:rPr lang="sk-SK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&lt;</a:t>
            </a:r>
            <a:r>
              <a:rPr lang="it-IT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li&gt;</a:t>
            </a:r>
            <a:r>
              <a:rPr lang="sk-SK" dirty="0" smtClean="0"/>
              <a:t>položka3</a:t>
            </a:r>
            <a:r>
              <a:rPr lang="it-IT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&lt;/</a:t>
            </a:r>
            <a:r>
              <a:rPr lang="it-IT" dirty="0">
                <a:solidFill>
                  <a:schemeClr val="tx2">
                    <a:lumMod val="40000"/>
                    <a:lumOff val="60000"/>
                  </a:schemeClr>
                </a:solidFill>
              </a:rPr>
              <a:t>li</a:t>
            </a:r>
            <a:r>
              <a:rPr lang="it-IT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&gt;</a:t>
            </a:r>
            <a:endParaRPr lang="sk-SK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it-IT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&lt;/</a:t>
            </a:r>
            <a:r>
              <a:rPr lang="sk-SK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u</a:t>
            </a:r>
            <a:r>
              <a:rPr lang="it-IT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l</a:t>
            </a:r>
            <a:r>
              <a:rPr lang="it-IT" dirty="0">
                <a:solidFill>
                  <a:schemeClr val="tx2">
                    <a:lumMod val="40000"/>
                    <a:lumOff val="60000"/>
                  </a:schemeClr>
                </a:solidFill>
              </a:rPr>
              <a:t>&gt; 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12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ZOZNAMY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05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 smtClean="0"/>
              <a:t>Syntax číslovaného zoznamu:</a:t>
            </a:r>
          </a:p>
          <a:p>
            <a:pPr marL="0" indent="0">
              <a:buNone/>
            </a:pPr>
            <a:r>
              <a:rPr lang="it-IT" dirty="0">
                <a:solidFill>
                  <a:schemeClr val="tx2">
                    <a:lumMod val="40000"/>
                    <a:lumOff val="60000"/>
                  </a:schemeClr>
                </a:solidFill>
              </a:rPr>
              <a:t>&lt;ol</a:t>
            </a:r>
            <a:r>
              <a:rPr lang="it-IT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&gt;</a:t>
            </a:r>
            <a:endParaRPr lang="sk-SK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sk-SK" dirty="0" smtClean="0"/>
              <a:t>	</a:t>
            </a:r>
            <a:r>
              <a:rPr lang="it-IT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&lt;li&gt;</a:t>
            </a:r>
            <a:r>
              <a:rPr lang="sk-SK" dirty="0" smtClean="0"/>
              <a:t>položka1</a:t>
            </a:r>
            <a:r>
              <a:rPr lang="it-IT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&lt;/</a:t>
            </a:r>
            <a:r>
              <a:rPr lang="it-IT" dirty="0">
                <a:solidFill>
                  <a:schemeClr val="tx2">
                    <a:lumMod val="40000"/>
                    <a:lumOff val="60000"/>
                  </a:schemeClr>
                </a:solidFill>
              </a:rPr>
              <a:t>li</a:t>
            </a:r>
            <a:r>
              <a:rPr lang="it-IT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&gt;</a:t>
            </a:r>
            <a:endParaRPr lang="sk-SK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sk-SK" dirty="0" smtClean="0"/>
              <a:t>	</a:t>
            </a:r>
            <a:r>
              <a:rPr lang="it-IT" dirty="0" smtClean="0"/>
              <a:t> </a:t>
            </a:r>
            <a:r>
              <a:rPr lang="it-IT" dirty="0">
                <a:solidFill>
                  <a:schemeClr val="tx2">
                    <a:lumMod val="40000"/>
                    <a:lumOff val="60000"/>
                  </a:schemeClr>
                </a:solidFill>
              </a:rPr>
              <a:t>&lt;</a:t>
            </a:r>
            <a:r>
              <a:rPr lang="it-IT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li&gt;</a:t>
            </a:r>
            <a:r>
              <a:rPr lang="sk-SK" dirty="0" smtClean="0"/>
              <a:t>položka 2</a:t>
            </a:r>
            <a:r>
              <a:rPr lang="it-IT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&lt;/</a:t>
            </a:r>
            <a:r>
              <a:rPr lang="it-IT" dirty="0">
                <a:solidFill>
                  <a:schemeClr val="tx2">
                    <a:lumMod val="40000"/>
                    <a:lumOff val="60000"/>
                  </a:schemeClr>
                </a:solidFill>
              </a:rPr>
              <a:t>li&gt; </a:t>
            </a:r>
            <a:endParaRPr lang="sk-SK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sk-SK" dirty="0" smtClean="0"/>
              <a:t>	</a:t>
            </a:r>
            <a:r>
              <a:rPr lang="it-IT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&lt;li&gt;</a:t>
            </a:r>
            <a:r>
              <a:rPr lang="sk-SK" dirty="0" smtClean="0"/>
              <a:t>položka3</a:t>
            </a:r>
            <a:r>
              <a:rPr lang="it-IT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&lt;/</a:t>
            </a:r>
            <a:r>
              <a:rPr lang="it-IT" dirty="0">
                <a:solidFill>
                  <a:schemeClr val="tx2">
                    <a:lumMod val="40000"/>
                    <a:lumOff val="60000"/>
                  </a:schemeClr>
                </a:solidFill>
              </a:rPr>
              <a:t>li</a:t>
            </a:r>
            <a:r>
              <a:rPr lang="it-IT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&gt;</a:t>
            </a:r>
            <a:endParaRPr lang="sk-SK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it-IT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it-IT" dirty="0">
                <a:solidFill>
                  <a:schemeClr val="tx2">
                    <a:lumMod val="40000"/>
                    <a:lumOff val="60000"/>
                  </a:schemeClr>
                </a:solidFill>
              </a:rPr>
              <a:t>&lt;/ol&gt; 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65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Markery</a:t>
            </a:r>
            <a:r>
              <a:rPr lang="sk-SK" dirty="0" smtClean="0"/>
              <a:t> zoznamov</a:t>
            </a:r>
            <a:endParaRPr lang="sk-SK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8054924" cy="456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2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sk-SK" sz="2400" b="1" dirty="0" smtClean="0"/>
              <a:t>3.Do externého </a:t>
            </a:r>
            <a:r>
              <a:rPr lang="sk-SK" sz="2400" b="1" dirty="0" err="1" smtClean="0"/>
              <a:t>css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súboru-a</a:t>
            </a:r>
            <a:r>
              <a:rPr lang="sk-SK" sz="2400" b="1" dirty="0" smtClean="0"/>
              <a:t> potom sa v hlavičke HTML na ne odkazovať</a:t>
            </a:r>
            <a:endParaRPr lang="en-US" sz="2400" dirty="0"/>
          </a:p>
        </p:txBody>
      </p:sp>
      <p:sp>
        <p:nvSpPr>
          <p:cNvPr id="4" name="Zástupný symbol obsahu 3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388639"/>
          </a:xfrm>
          <a:solidFill>
            <a:schemeClr val="accent1"/>
          </a:solidFill>
        </p:spPr>
        <p:txBody>
          <a:bodyPr>
            <a:normAutofit fontScale="92500" lnSpcReduction="20000"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Pr</a:t>
            </a:r>
            <a:r>
              <a:rPr lang="sk-SK" sz="2400" dirty="0" smtClean="0">
                <a:solidFill>
                  <a:schemeClr val="bg1"/>
                </a:solidFill>
              </a:rPr>
              <a:t>4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r>
              <a:rPr lang="en-US" sz="2400" dirty="0" err="1" smtClean="0">
                <a:solidFill>
                  <a:schemeClr val="bg1"/>
                </a:solidFill>
              </a:rPr>
              <a:t>Nastavenie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farby</a:t>
            </a:r>
            <a:r>
              <a:rPr lang="en-US" sz="2400" dirty="0">
                <a:solidFill>
                  <a:schemeClr val="bg1"/>
                </a:solidFill>
              </a:rPr>
              <a:t> a </a:t>
            </a:r>
            <a:r>
              <a:rPr lang="en-US" sz="2400" dirty="0" err="1">
                <a:solidFill>
                  <a:schemeClr val="bg1"/>
                </a:solidFill>
              </a:rPr>
              <a:t>po</a:t>
            </a:r>
            <a:r>
              <a:rPr lang="sk-SK" sz="2400" dirty="0" err="1">
                <a:solidFill>
                  <a:schemeClr val="bg1"/>
                </a:solidFill>
              </a:rPr>
              <a:t>zadia</a:t>
            </a:r>
            <a:r>
              <a:rPr lang="sk-SK" sz="2400" dirty="0">
                <a:solidFill>
                  <a:schemeClr val="bg1"/>
                </a:solidFill>
              </a:rPr>
              <a:t> pre prvok paragraf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8748464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51175"/>
            <a:ext cx="8748464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Súvisiaci obrázo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469" y="98072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23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5298" y="8400"/>
            <a:ext cx="8229600" cy="1143000"/>
          </a:xfrm>
        </p:spPr>
        <p:txBody>
          <a:bodyPr/>
          <a:lstStyle/>
          <a:p>
            <a:r>
              <a:rPr lang="sk-SK" dirty="0" smtClean="0"/>
              <a:t>Nastavenie zoznamu</a:t>
            </a:r>
            <a:endParaRPr lang="en-US" dirty="0"/>
          </a:p>
        </p:txBody>
      </p:sp>
      <p:sp>
        <p:nvSpPr>
          <p:cNvPr id="4" name="BlokTextu 3"/>
          <p:cNvSpPr txBox="1"/>
          <p:nvPr/>
        </p:nvSpPr>
        <p:spPr>
          <a:xfrm>
            <a:off x="628063" y="888709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Zoznam má </a:t>
            </a:r>
            <a:r>
              <a:rPr lang="sk-SK" dirty="0" err="1" smtClean="0"/>
              <a:t>defaultne</a:t>
            </a:r>
            <a:r>
              <a:rPr lang="sk-SK" dirty="0" smtClean="0"/>
              <a:t> nastavenú </a:t>
            </a:r>
            <a:r>
              <a:rPr lang="sk-SK" dirty="0" err="1" smtClean="0"/>
              <a:t>značku,výplŇ</a:t>
            </a:r>
            <a:r>
              <a:rPr lang="sk-SK" dirty="0" smtClean="0"/>
              <a:t> a okraj</a:t>
            </a:r>
            <a:endParaRPr lang="en-US" dirty="0"/>
          </a:p>
        </p:txBody>
      </p:sp>
      <p:sp>
        <p:nvSpPr>
          <p:cNvPr id="5" name="BlokTextu 4"/>
          <p:cNvSpPr txBox="1"/>
          <p:nvPr/>
        </p:nvSpPr>
        <p:spPr>
          <a:xfrm>
            <a:off x="791275" y="1258041"/>
            <a:ext cx="5976664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 smtClean="0"/>
              <a:t>Default zoznam</a:t>
            </a:r>
          </a:p>
          <a:p>
            <a:endParaRPr lang="sk-SK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sk-SK" dirty="0" smtClean="0"/>
              <a:t>	káva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sk-SK" dirty="0" smtClean="0"/>
              <a:t>   čaj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sk-SK" dirty="0"/>
              <a:t> </a:t>
            </a:r>
            <a:r>
              <a:rPr lang="sk-SK" dirty="0" smtClean="0"/>
              <a:t>  čokoláda</a:t>
            </a:r>
            <a:endParaRPr lang="en-US" dirty="0"/>
          </a:p>
        </p:txBody>
      </p:sp>
      <p:sp>
        <p:nvSpPr>
          <p:cNvPr id="6" name="BlokTextu 5"/>
          <p:cNvSpPr txBox="1"/>
          <p:nvPr/>
        </p:nvSpPr>
        <p:spPr>
          <a:xfrm>
            <a:off x="742906" y="2885358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Ak to všetko chceme odstrániť musíme použiť nasledovné nastavenie zoznamu</a:t>
            </a:r>
            <a:endParaRPr lang="en-US" dirty="0"/>
          </a:p>
        </p:txBody>
      </p:sp>
      <p:sp>
        <p:nvSpPr>
          <p:cNvPr id="7" name="BlokTextu 6"/>
          <p:cNvSpPr txBox="1"/>
          <p:nvPr/>
        </p:nvSpPr>
        <p:spPr>
          <a:xfrm>
            <a:off x="820551" y="3254690"/>
            <a:ext cx="7416824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ul {</a:t>
            </a:r>
            <a:b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   list-style-type: none;</a:t>
            </a:r>
            <a:b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   margin: 0;</a:t>
            </a:r>
            <a:b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   padding: 0;</a:t>
            </a:r>
            <a:b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}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820551" y="5303083"/>
            <a:ext cx="597666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 smtClean="0"/>
              <a:t>Upravený zoznam</a:t>
            </a:r>
          </a:p>
          <a:p>
            <a:r>
              <a:rPr lang="sk-SK" dirty="0" smtClean="0"/>
              <a:t>Káva</a:t>
            </a:r>
            <a:endParaRPr lang="sk-SK" dirty="0"/>
          </a:p>
          <a:p>
            <a:r>
              <a:rPr lang="sk-SK" dirty="0" smtClean="0"/>
              <a:t> čaj</a:t>
            </a:r>
          </a:p>
          <a:p>
            <a:r>
              <a:rPr lang="sk-SK" dirty="0" smtClean="0"/>
              <a:t>čokoláda</a:t>
            </a:r>
            <a:endParaRPr lang="en-US" dirty="0"/>
          </a:p>
        </p:txBody>
      </p:sp>
      <p:sp>
        <p:nvSpPr>
          <p:cNvPr id="8" name="BlokTextu 7"/>
          <p:cNvSpPr txBox="1"/>
          <p:nvPr/>
        </p:nvSpPr>
        <p:spPr>
          <a:xfrm>
            <a:off x="628063" y="4905486"/>
            <a:ext cx="5600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A toto dostaneme: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75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9" grpId="0" animBg="1"/>
      <p:bldP spid="8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Zoznam</a:t>
            </a:r>
            <a:r>
              <a:rPr lang="en-US" dirty="0"/>
              <a:t> </a:t>
            </a:r>
            <a:r>
              <a:rPr lang="en-US" dirty="0" err="1"/>
              <a:t>štýlov</a:t>
            </a:r>
            <a:r>
              <a:rPr lang="en-US" dirty="0"/>
              <a:t> </a:t>
            </a:r>
            <a:r>
              <a:rPr lang="sk-SK" dirty="0" smtClean="0"/>
              <a:t>s použitím farieb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63" y="1196752"/>
            <a:ext cx="8029575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774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Zoznam</a:t>
            </a:r>
            <a:r>
              <a:rPr lang="en-US" dirty="0"/>
              <a:t> </a:t>
            </a:r>
            <a:r>
              <a:rPr lang="en-US" dirty="0" err="1"/>
              <a:t>štýlov</a:t>
            </a:r>
            <a:r>
              <a:rPr lang="en-US" dirty="0"/>
              <a:t> </a:t>
            </a:r>
            <a:r>
              <a:rPr lang="sk-SK" dirty="0" smtClean="0"/>
              <a:t>s použitím farieb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066800"/>
            <a:ext cx="54483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23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Zoznam</a:t>
            </a:r>
            <a:r>
              <a:rPr lang="en-US" dirty="0"/>
              <a:t> </a:t>
            </a:r>
            <a:r>
              <a:rPr lang="en-US" dirty="0" err="1"/>
              <a:t>štýlov</a:t>
            </a:r>
            <a:r>
              <a:rPr lang="en-US" dirty="0"/>
              <a:t> </a:t>
            </a:r>
            <a:r>
              <a:rPr lang="sk-SK" dirty="0" smtClean="0"/>
              <a:t>s použitím farieb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1390650"/>
            <a:ext cx="8892480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45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Použitie zoznamov v </a:t>
            </a:r>
            <a:r>
              <a:rPr lang="sk-SK" dirty="0" err="1" smtClean="0"/>
              <a:t>css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68760"/>
            <a:ext cx="60579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503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Použitie zoznamov v </a:t>
            </a:r>
            <a:r>
              <a:rPr lang="sk-SK" dirty="0" err="1" smtClean="0"/>
              <a:t>css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1409700"/>
            <a:ext cx="6848475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34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Prvky </a:t>
            </a:r>
            <a:r>
              <a:rPr lang="sk-SK" dirty="0" err="1" smtClean="0"/>
              <a:t>tabulky</a:t>
            </a:r>
            <a:endParaRPr lang="sk-SK" dirty="0"/>
          </a:p>
        </p:txBody>
      </p:sp>
      <p:pic>
        <p:nvPicPr>
          <p:cNvPr id="1026" name="Picture 2" descr="Súvisiaci obráz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27" y="2251430"/>
            <a:ext cx="8698445" cy="30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9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341"/>
            <a:ext cx="8229600" cy="1143000"/>
          </a:xfrm>
        </p:spPr>
        <p:txBody>
          <a:bodyPr/>
          <a:lstStyle/>
          <a:p>
            <a:pPr algn="l"/>
            <a:r>
              <a:rPr lang="sk-SK" dirty="0" smtClean="0"/>
              <a:t>Zhrnutie kapitoly tabuľky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528" y="980728"/>
            <a:ext cx="8363272" cy="5544616"/>
          </a:xfrm>
        </p:spPr>
        <p:txBody>
          <a:bodyPr>
            <a:normAutofit fontScale="55000" lnSpcReduction="20000"/>
          </a:bodyPr>
          <a:lstStyle/>
          <a:p>
            <a:r>
              <a:rPr lang="en-US" sz="4400" dirty="0" smtClean="0"/>
              <a:t>HTML</a:t>
            </a:r>
            <a:r>
              <a:rPr lang="en-US" sz="4400" dirty="0"/>
              <a:t> </a:t>
            </a:r>
            <a:r>
              <a:rPr lang="sk-SK" sz="4400" dirty="0" smtClean="0"/>
              <a:t> prvok </a:t>
            </a:r>
            <a:r>
              <a:rPr lang="en-US" sz="4400" b="1" dirty="0" smtClean="0"/>
              <a:t>&lt;table</a:t>
            </a:r>
            <a:r>
              <a:rPr lang="en-US" sz="4400" b="1" dirty="0"/>
              <a:t>&gt;</a:t>
            </a:r>
            <a:r>
              <a:rPr lang="en-US" sz="4400" dirty="0"/>
              <a:t> </a:t>
            </a:r>
            <a:r>
              <a:rPr lang="sk-SK" sz="4400" dirty="0" smtClean="0"/>
              <a:t>definovanie tabuľky</a:t>
            </a:r>
            <a:endParaRPr lang="en-US" sz="4400" dirty="0"/>
          </a:p>
          <a:p>
            <a:r>
              <a:rPr lang="en-US" sz="4400" dirty="0" smtClean="0"/>
              <a:t>HTML</a:t>
            </a:r>
            <a:r>
              <a:rPr lang="sk-SK" sz="4400" dirty="0" smtClean="0"/>
              <a:t> prvok </a:t>
            </a:r>
            <a:r>
              <a:rPr lang="en-US" sz="4400" dirty="0"/>
              <a:t> </a:t>
            </a:r>
            <a:r>
              <a:rPr lang="en-US" sz="4400" b="1" dirty="0"/>
              <a:t>&lt;</a:t>
            </a:r>
            <a:r>
              <a:rPr lang="en-US" sz="4400" b="1" dirty="0" err="1"/>
              <a:t>tr</a:t>
            </a:r>
            <a:r>
              <a:rPr lang="en-US" sz="4400" b="1" dirty="0"/>
              <a:t>&gt;</a:t>
            </a:r>
            <a:r>
              <a:rPr lang="en-US" sz="4400" dirty="0"/>
              <a:t> </a:t>
            </a:r>
            <a:r>
              <a:rPr lang="sk-SK" sz="4400" dirty="0" smtClean="0"/>
              <a:t>d</a:t>
            </a:r>
            <a:r>
              <a:rPr lang="en-US" sz="4400" dirty="0" err="1" smtClean="0"/>
              <a:t>efinovanie</a:t>
            </a:r>
            <a:r>
              <a:rPr lang="en-US" sz="4400" dirty="0" smtClean="0"/>
              <a:t> </a:t>
            </a:r>
            <a:r>
              <a:rPr lang="en-US" sz="4400" dirty="0" err="1"/>
              <a:t>riadku</a:t>
            </a:r>
            <a:r>
              <a:rPr lang="en-US" sz="4400" dirty="0"/>
              <a:t> </a:t>
            </a:r>
            <a:r>
              <a:rPr lang="en-US" sz="4400" dirty="0" err="1" smtClean="0"/>
              <a:t>tabuľky</a:t>
            </a:r>
            <a:endParaRPr lang="en-US" sz="4400" dirty="0"/>
          </a:p>
          <a:p>
            <a:r>
              <a:rPr lang="sk-SK" sz="4400" dirty="0" smtClean="0"/>
              <a:t>HTML prvok </a:t>
            </a:r>
            <a:r>
              <a:rPr lang="en-US" sz="4400" dirty="0"/>
              <a:t> </a:t>
            </a:r>
            <a:r>
              <a:rPr lang="en-US" sz="4400" b="1" dirty="0"/>
              <a:t>&lt;td&gt;</a:t>
            </a:r>
            <a:r>
              <a:rPr lang="en-US" sz="4400" dirty="0"/>
              <a:t> </a:t>
            </a:r>
            <a:r>
              <a:rPr lang="sk-SK" sz="4400" dirty="0" smtClean="0"/>
              <a:t>d</a:t>
            </a:r>
            <a:r>
              <a:rPr lang="en-US" sz="4400" dirty="0" err="1" smtClean="0"/>
              <a:t>efinovanie</a:t>
            </a:r>
            <a:r>
              <a:rPr lang="en-US" sz="4400" dirty="0" smtClean="0"/>
              <a:t> </a:t>
            </a:r>
            <a:r>
              <a:rPr lang="en-US" sz="4400" dirty="0" err="1"/>
              <a:t>údajov</a:t>
            </a:r>
            <a:r>
              <a:rPr lang="en-US" sz="4400" dirty="0"/>
              <a:t> </a:t>
            </a:r>
            <a:r>
              <a:rPr lang="en-US" sz="4400" dirty="0" err="1"/>
              <a:t>tabuľky</a:t>
            </a:r>
            <a:endParaRPr lang="en-US" sz="4400" dirty="0"/>
          </a:p>
          <a:p>
            <a:r>
              <a:rPr lang="en-US" sz="4400" dirty="0" smtClean="0"/>
              <a:t>HTML</a:t>
            </a:r>
            <a:r>
              <a:rPr lang="en-US" sz="4400" dirty="0"/>
              <a:t> </a:t>
            </a:r>
            <a:r>
              <a:rPr lang="sk-SK" sz="4400" dirty="0" smtClean="0"/>
              <a:t> prvok </a:t>
            </a:r>
            <a:r>
              <a:rPr lang="en-US" sz="4400" b="1" dirty="0" smtClean="0"/>
              <a:t>&lt;</a:t>
            </a:r>
            <a:r>
              <a:rPr lang="en-US" sz="4400" b="1" dirty="0" err="1" smtClean="0"/>
              <a:t>th</a:t>
            </a:r>
            <a:r>
              <a:rPr lang="en-US" sz="4400" b="1" dirty="0"/>
              <a:t>&gt;</a:t>
            </a:r>
            <a:r>
              <a:rPr lang="en-US" sz="4400" dirty="0"/>
              <a:t> </a:t>
            </a:r>
            <a:r>
              <a:rPr lang="sk-SK" sz="4400" dirty="0" smtClean="0"/>
              <a:t>d</a:t>
            </a:r>
            <a:r>
              <a:rPr lang="en-US" sz="4400" dirty="0" err="1" smtClean="0"/>
              <a:t>efinujte</a:t>
            </a:r>
            <a:r>
              <a:rPr lang="en-US" sz="4400" dirty="0" smtClean="0"/>
              <a:t> </a:t>
            </a:r>
            <a:r>
              <a:rPr lang="en-US" sz="4400" dirty="0" err="1"/>
              <a:t>hlavičku</a:t>
            </a:r>
            <a:r>
              <a:rPr lang="en-US" sz="4400" dirty="0"/>
              <a:t> </a:t>
            </a:r>
            <a:r>
              <a:rPr lang="en-US" sz="4400" dirty="0" err="1" smtClean="0"/>
              <a:t>tabuľky</a:t>
            </a:r>
            <a:endParaRPr lang="sk-SK" sz="4400" dirty="0" smtClean="0"/>
          </a:p>
          <a:p>
            <a:r>
              <a:rPr lang="sk-SK" sz="4400" dirty="0" smtClean="0"/>
              <a:t>HTML prvok</a:t>
            </a:r>
            <a:r>
              <a:rPr lang="en-US" sz="4400" dirty="0"/>
              <a:t> </a:t>
            </a:r>
            <a:r>
              <a:rPr lang="en-US" sz="4400" b="1" dirty="0"/>
              <a:t>&lt;caption&gt;</a:t>
            </a:r>
            <a:r>
              <a:rPr lang="en-US" sz="4400" dirty="0"/>
              <a:t> </a:t>
            </a:r>
            <a:r>
              <a:rPr lang="sk-SK" sz="4400" dirty="0" smtClean="0"/>
              <a:t>d</a:t>
            </a:r>
            <a:r>
              <a:rPr lang="en-US" sz="4400" dirty="0" err="1" smtClean="0"/>
              <a:t>efinovanie</a:t>
            </a:r>
            <a:r>
              <a:rPr lang="sk-SK" sz="4400" dirty="0" smtClean="0"/>
              <a:t> nadpisu</a:t>
            </a:r>
            <a:r>
              <a:rPr lang="en-US" sz="4400" dirty="0" smtClean="0"/>
              <a:t> </a:t>
            </a:r>
            <a:r>
              <a:rPr lang="en-US" sz="4400" dirty="0" err="1"/>
              <a:t>tabuľky</a:t>
            </a:r>
            <a:endParaRPr lang="en-US" sz="4400" dirty="0"/>
          </a:p>
          <a:p>
            <a:r>
              <a:rPr lang="sk-SK" sz="4400" dirty="0" smtClean="0"/>
              <a:t>CSS vlastnosť </a:t>
            </a:r>
            <a:r>
              <a:rPr lang="en-US" sz="4400" dirty="0"/>
              <a:t> </a:t>
            </a:r>
            <a:r>
              <a:rPr lang="sk-SK" sz="4400" b="1" dirty="0" smtClean="0"/>
              <a:t>&lt;</a:t>
            </a:r>
            <a:r>
              <a:rPr lang="sk-SK" sz="4400" b="1" dirty="0" err="1" smtClean="0"/>
              <a:t>border</a:t>
            </a:r>
            <a:r>
              <a:rPr lang="sk-SK" sz="4400" b="1" dirty="0" smtClean="0"/>
              <a:t>&gt;</a:t>
            </a:r>
            <a:r>
              <a:rPr lang="en-US" sz="4400" dirty="0"/>
              <a:t> </a:t>
            </a:r>
            <a:r>
              <a:rPr lang="en-US" sz="4400" dirty="0" err="1" smtClean="0"/>
              <a:t>definovanie</a:t>
            </a:r>
            <a:r>
              <a:rPr lang="en-US" sz="4400" dirty="0" smtClean="0"/>
              <a:t> </a:t>
            </a:r>
            <a:r>
              <a:rPr lang="en-US" sz="4400" dirty="0" err="1" smtClean="0"/>
              <a:t>ohraničenia</a:t>
            </a:r>
            <a:r>
              <a:rPr lang="sk-SK" sz="4400" dirty="0" smtClean="0"/>
              <a:t> tabuľky</a:t>
            </a:r>
            <a:endParaRPr lang="en-US" sz="4400" dirty="0"/>
          </a:p>
          <a:p>
            <a:r>
              <a:rPr lang="en-US" sz="4400" dirty="0" smtClean="0"/>
              <a:t>CSS</a:t>
            </a:r>
            <a:r>
              <a:rPr lang="sk-SK" sz="4400" dirty="0" smtClean="0"/>
              <a:t> vlastnosť </a:t>
            </a:r>
            <a:r>
              <a:rPr lang="sk-SK" sz="4400" b="1" dirty="0" smtClean="0"/>
              <a:t>&lt;</a:t>
            </a:r>
            <a:r>
              <a:rPr lang="sk-SK" sz="4400" b="1" dirty="0" err="1" smtClean="0"/>
              <a:t>border</a:t>
            </a:r>
            <a:r>
              <a:rPr lang="sk-SK" sz="4400" b="1" dirty="0" smtClean="0"/>
              <a:t> –</a:t>
            </a:r>
            <a:r>
              <a:rPr lang="sk-SK" sz="4400" b="1" dirty="0" err="1" smtClean="0"/>
              <a:t>collapse</a:t>
            </a:r>
            <a:r>
              <a:rPr lang="sk-SK" sz="4400" b="1" dirty="0" smtClean="0"/>
              <a:t>&gt;z</a:t>
            </a:r>
            <a:r>
              <a:rPr lang="sk-SK" sz="4400" dirty="0" smtClean="0"/>
              <a:t>rušenie </a:t>
            </a:r>
            <a:r>
              <a:rPr lang="en-US" sz="4400" dirty="0"/>
              <a:t> </a:t>
            </a:r>
            <a:r>
              <a:rPr lang="en-US" sz="4400" dirty="0" err="1" smtClean="0"/>
              <a:t>ohraničeni</a:t>
            </a:r>
            <a:r>
              <a:rPr lang="sk-SK" sz="4400" dirty="0" smtClean="0"/>
              <a:t>a</a:t>
            </a:r>
            <a:r>
              <a:rPr lang="en-US" sz="4400" dirty="0"/>
              <a:t> </a:t>
            </a:r>
            <a:r>
              <a:rPr lang="sk-SK" sz="4400" dirty="0" smtClean="0"/>
              <a:t>tabuľky</a:t>
            </a:r>
            <a:endParaRPr lang="en-US" sz="4400" dirty="0"/>
          </a:p>
          <a:p>
            <a:r>
              <a:rPr lang="sk-SK" sz="4400" dirty="0" smtClean="0"/>
              <a:t>CSS </a:t>
            </a:r>
            <a:r>
              <a:rPr lang="en-US" sz="4400" dirty="0" smtClean="0"/>
              <a:t> </a:t>
            </a:r>
            <a:r>
              <a:rPr lang="en-US" sz="4400" dirty="0" err="1"/>
              <a:t>vlastnosť</a:t>
            </a:r>
            <a:r>
              <a:rPr lang="en-US" sz="4400" b="1" dirty="0"/>
              <a:t> </a:t>
            </a:r>
            <a:r>
              <a:rPr lang="sk-SK" sz="4400" b="1" dirty="0" smtClean="0"/>
              <a:t>&lt;</a:t>
            </a:r>
            <a:r>
              <a:rPr lang="sk-SK" sz="4400" b="1" dirty="0" err="1" smtClean="0"/>
              <a:t>padding</a:t>
            </a:r>
            <a:r>
              <a:rPr lang="sk-SK" sz="4400" b="1" dirty="0" smtClean="0"/>
              <a:t>&gt;</a:t>
            </a:r>
            <a:r>
              <a:rPr lang="en-US" sz="4400" dirty="0"/>
              <a:t> </a:t>
            </a:r>
            <a:r>
              <a:rPr lang="sk-SK" sz="4400" dirty="0" smtClean="0"/>
              <a:t>p</a:t>
            </a:r>
            <a:r>
              <a:rPr lang="en-US" sz="4400" dirty="0" err="1" smtClean="0"/>
              <a:t>ridanie</a:t>
            </a:r>
            <a:r>
              <a:rPr lang="en-US" sz="4400" dirty="0" smtClean="0"/>
              <a:t> </a:t>
            </a:r>
            <a:r>
              <a:rPr lang="en-US" sz="4400" dirty="0" err="1"/>
              <a:t>výplne</a:t>
            </a:r>
            <a:r>
              <a:rPr lang="en-US" sz="4400" dirty="0"/>
              <a:t> do </a:t>
            </a:r>
            <a:r>
              <a:rPr lang="en-US" sz="4400" dirty="0" err="1"/>
              <a:t>buniek</a:t>
            </a:r>
            <a:endParaRPr lang="en-US" sz="4400" dirty="0"/>
          </a:p>
          <a:p>
            <a:r>
              <a:rPr lang="en-US" sz="4400" dirty="0" smtClean="0"/>
              <a:t>CSS</a:t>
            </a:r>
            <a:r>
              <a:rPr lang="sk-SK" sz="4400" dirty="0" smtClean="0"/>
              <a:t> vlastnosť</a:t>
            </a:r>
            <a:r>
              <a:rPr lang="en-US" sz="4400" dirty="0"/>
              <a:t> </a:t>
            </a:r>
            <a:r>
              <a:rPr lang="sk-SK" sz="4400" dirty="0" smtClean="0"/>
              <a:t>&lt;</a:t>
            </a:r>
            <a:r>
              <a:rPr lang="en-US" sz="4400" b="1" dirty="0" smtClean="0"/>
              <a:t>text-align</a:t>
            </a:r>
            <a:r>
              <a:rPr lang="sk-SK" sz="4400" b="1" dirty="0" smtClean="0"/>
              <a:t>&gt;</a:t>
            </a:r>
            <a:r>
              <a:rPr lang="en-US" sz="4400" dirty="0"/>
              <a:t> </a:t>
            </a:r>
            <a:r>
              <a:rPr lang="en-US" sz="4400" dirty="0" err="1" smtClean="0"/>
              <a:t>zarovnanie</a:t>
            </a:r>
            <a:r>
              <a:rPr lang="en-US" sz="4400" dirty="0" smtClean="0"/>
              <a:t> </a:t>
            </a:r>
            <a:r>
              <a:rPr lang="sk-SK" sz="4400" dirty="0" smtClean="0"/>
              <a:t>textu v bunke</a:t>
            </a:r>
          </a:p>
          <a:p>
            <a:r>
              <a:rPr lang="en-US" sz="4400" dirty="0" smtClean="0"/>
              <a:t>CSS</a:t>
            </a:r>
            <a:r>
              <a:rPr lang="sk-SK" sz="4400" dirty="0" smtClean="0"/>
              <a:t> vlastnosť</a:t>
            </a:r>
            <a:r>
              <a:rPr lang="en-US" sz="4400" b="1" dirty="0"/>
              <a:t> </a:t>
            </a:r>
            <a:r>
              <a:rPr lang="sk-SK" sz="4400" b="1" dirty="0" smtClean="0"/>
              <a:t>&lt;</a:t>
            </a:r>
            <a:r>
              <a:rPr lang="sk-SK" sz="4400" b="1" dirty="0" err="1" smtClean="0"/>
              <a:t>border</a:t>
            </a:r>
            <a:r>
              <a:rPr lang="sk-SK" sz="4400" b="1" dirty="0" smtClean="0"/>
              <a:t> </a:t>
            </a:r>
            <a:r>
              <a:rPr lang="sk-SK" sz="4400" b="1" dirty="0" err="1" smtClean="0"/>
              <a:t>spacing</a:t>
            </a:r>
            <a:r>
              <a:rPr lang="sk-SK" sz="4400" b="1" dirty="0" smtClean="0"/>
              <a:t>&gt;</a:t>
            </a:r>
            <a:r>
              <a:rPr lang="sk-SK" sz="4400" dirty="0" smtClean="0"/>
              <a:t>vytvorenie </a:t>
            </a:r>
            <a:r>
              <a:rPr lang="en-US" sz="4400" dirty="0" smtClean="0"/>
              <a:t> </a:t>
            </a:r>
            <a:r>
              <a:rPr lang="en-US" sz="4400" dirty="0" err="1"/>
              <a:t>medzery</a:t>
            </a:r>
            <a:r>
              <a:rPr lang="en-US" sz="4400" dirty="0"/>
              <a:t> </a:t>
            </a:r>
            <a:r>
              <a:rPr lang="en-US" sz="4400" dirty="0" err="1"/>
              <a:t>medzi</a:t>
            </a:r>
            <a:r>
              <a:rPr lang="en-US" sz="4400" dirty="0"/>
              <a:t> </a:t>
            </a:r>
            <a:r>
              <a:rPr lang="en-US" sz="4400" dirty="0" smtClean="0"/>
              <a:t> </a:t>
            </a:r>
            <a:r>
              <a:rPr lang="en-US" sz="4400" dirty="0" err="1"/>
              <a:t>medzi</a:t>
            </a:r>
            <a:r>
              <a:rPr lang="en-US" sz="4400" dirty="0"/>
              <a:t> </a:t>
            </a:r>
            <a:r>
              <a:rPr lang="en-US" sz="4400" dirty="0" err="1"/>
              <a:t>bunkami</a:t>
            </a:r>
            <a:endParaRPr lang="en-US" sz="4400" dirty="0"/>
          </a:p>
          <a:p>
            <a:r>
              <a:rPr lang="sk-SK" sz="4400" dirty="0" smtClean="0"/>
              <a:t>HTML prvok</a:t>
            </a:r>
            <a:r>
              <a:rPr lang="en-US" sz="4400" dirty="0"/>
              <a:t> </a:t>
            </a:r>
            <a:r>
              <a:rPr lang="sk-SK" sz="4400" dirty="0" smtClean="0"/>
              <a:t>&lt;</a:t>
            </a:r>
            <a:r>
              <a:rPr lang="en-US" sz="4400" b="1" dirty="0" err="1" smtClean="0"/>
              <a:t>colspan</a:t>
            </a:r>
            <a:r>
              <a:rPr lang="sk-SK" sz="4400" b="1" dirty="0" smtClean="0"/>
              <a:t>&gt;</a:t>
            </a:r>
            <a:r>
              <a:rPr lang="en-US" sz="4400" dirty="0"/>
              <a:t> </a:t>
            </a:r>
            <a:r>
              <a:rPr lang="sk-SK" sz="4400" dirty="0" smtClean="0"/>
              <a:t>zlučovanie buniek v </a:t>
            </a:r>
            <a:r>
              <a:rPr lang="en-US" sz="4400" dirty="0" err="1" smtClean="0"/>
              <a:t>stĺpcoch</a:t>
            </a:r>
            <a:endParaRPr lang="en-US" sz="4400" dirty="0"/>
          </a:p>
          <a:p>
            <a:r>
              <a:rPr lang="sk-SK" sz="4400" dirty="0" smtClean="0"/>
              <a:t>HTML prvok&lt;</a:t>
            </a:r>
            <a:r>
              <a:rPr lang="en-US" sz="4400" dirty="0"/>
              <a:t> </a:t>
            </a:r>
            <a:r>
              <a:rPr lang="en-US" sz="4400" b="1" dirty="0" err="1" smtClean="0"/>
              <a:t>rowspan</a:t>
            </a:r>
            <a:r>
              <a:rPr lang="sk-SK" sz="4400" dirty="0" smtClean="0"/>
              <a:t>&gt;zlučovanie buniek </a:t>
            </a:r>
            <a:r>
              <a:rPr lang="en-US" sz="4400" dirty="0" smtClean="0"/>
              <a:t> v </a:t>
            </a:r>
            <a:r>
              <a:rPr lang="en-US" sz="4400" dirty="0" err="1"/>
              <a:t>riadkoch</a:t>
            </a:r>
            <a:endParaRPr lang="en-US" sz="4400" dirty="0"/>
          </a:p>
          <a:p>
            <a:r>
              <a:rPr lang="en-US" sz="4400" dirty="0" err="1"/>
              <a:t>Pomocou</a:t>
            </a:r>
            <a:r>
              <a:rPr lang="en-US" sz="4400" dirty="0"/>
              <a:t> </a:t>
            </a:r>
            <a:r>
              <a:rPr lang="en-US" sz="4400" dirty="0" err="1"/>
              <a:t>atribútu</a:t>
            </a:r>
            <a:r>
              <a:rPr lang="en-US" sz="4400" dirty="0"/>
              <a:t> </a:t>
            </a:r>
            <a:r>
              <a:rPr lang="sk-SK" sz="4400" dirty="0" smtClean="0"/>
              <a:t>&lt;</a:t>
            </a:r>
            <a:r>
              <a:rPr lang="en-US" sz="4400" b="1" dirty="0" smtClean="0"/>
              <a:t>id</a:t>
            </a:r>
            <a:r>
              <a:rPr lang="en-US" sz="4400" dirty="0"/>
              <a:t> </a:t>
            </a:r>
            <a:r>
              <a:rPr lang="sk-SK" sz="4400" dirty="0" smtClean="0"/>
              <a:t>&gt;</a:t>
            </a:r>
            <a:r>
              <a:rPr lang="en-US" sz="4400" dirty="0" err="1" smtClean="0"/>
              <a:t>jednoznačne</a:t>
            </a:r>
            <a:r>
              <a:rPr lang="en-US" sz="4400" dirty="0" smtClean="0"/>
              <a:t> </a:t>
            </a:r>
            <a:r>
              <a:rPr lang="en-US" sz="4400" dirty="0" err="1" smtClean="0"/>
              <a:t>definuj</a:t>
            </a:r>
            <a:r>
              <a:rPr lang="sk-SK" sz="4400" dirty="0" smtClean="0"/>
              <a:t>e</a:t>
            </a:r>
            <a:r>
              <a:rPr lang="en-US" sz="4400" dirty="0" err="1" smtClean="0"/>
              <a:t>te</a:t>
            </a:r>
            <a:r>
              <a:rPr lang="en-US" sz="4400" dirty="0" smtClean="0"/>
              <a:t> </a:t>
            </a:r>
            <a:r>
              <a:rPr lang="en-US" sz="4400" dirty="0" err="1"/>
              <a:t>jednu</a:t>
            </a:r>
            <a:r>
              <a:rPr lang="en-US" sz="4400" dirty="0"/>
              <a:t> </a:t>
            </a:r>
            <a:r>
              <a:rPr lang="en-US" sz="4400" dirty="0" err="1"/>
              <a:t>tabuľku</a:t>
            </a:r>
            <a:endParaRPr lang="en-US" sz="4400" dirty="0"/>
          </a:p>
          <a:p>
            <a:pPr>
              <a:lnSpc>
                <a:spcPct val="170000"/>
              </a:lnSpc>
            </a:pP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742950"/>
            <a:ext cx="25527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32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TABULKY</a:t>
            </a:r>
            <a:endParaRPr lang="sk-S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19250"/>
            <a:ext cx="8244408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331640" y="5445224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hlinkClick r:id="rId3" action="ppaction://hlinkfile"/>
              </a:rPr>
              <a:t>Odkaz na html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1746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319088"/>
            <a:ext cx="5876925" cy="621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21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sk-SK" sz="2400" b="1" dirty="0" smtClean="0"/>
              <a:t>Príklad použitia viacerých súborov *.</a:t>
            </a:r>
            <a:r>
              <a:rPr lang="sk-SK" sz="2400" b="1" dirty="0" err="1" smtClean="0"/>
              <a:t>css</a:t>
            </a:r>
            <a:r>
              <a:rPr lang="sk-SK" sz="2400" b="1" dirty="0" smtClean="0"/>
              <a:t> v html súbore</a:t>
            </a:r>
            <a:endParaRPr lang="en-US" sz="2400" dirty="0"/>
          </a:p>
        </p:txBody>
      </p:sp>
      <p:sp>
        <p:nvSpPr>
          <p:cNvPr id="4" name="Zástupný symbol obsahu 3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388639"/>
          </a:xfrm>
          <a:solidFill>
            <a:schemeClr val="accent1"/>
          </a:solidFill>
        </p:spPr>
        <p:txBody>
          <a:bodyPr>
            <a:normAutofit fontScale="92500" lnSpcReduction="20000"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Pr</a:t>
            </a:r>
            <a:r>
              <a:rPr lang="sk-SK" sz="2400" dirty="0" smtClean="0">
                <a:solidFill>
                  <a:schemeClr val="bg1"/>
                </a:solidFill>
              </a:rPr>
              <a:t>5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r>
              <a:rPr lang="en-US" sz="2400" dirty="0" err="1" smtClean="0">
                <a:solidFill>
                  <a:schemeClr val="bg1"/>
                </a:solidFill>
              </a:rPr>
              <a:t>Nastavenie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farby</a:t>
            </a:r>
            <a:r>
              <a:rPr lang="en-US" sz="2400" dirty="0">
                <a:solidFill>
                  <a:schemeClr val="bg1"/>
                </a:solidFill>
              </a:rPr>
              <a:t> a </a:t>
            </a:r>
            <a:r>
              <a:rPr lang="en-US" sz="2400" dirty="0" err="1">
                <a:solidFill>
                  <a:schemeClr val="bg1"/>
                </a:solidFill>
              </a:rPr>
              <a:t>po</a:t>
            </a:r>
            <a:r>
              <a:rPr lang="sk-SK" sz="2400" dirty="0" err="1">
                <a:solidFill>
                  <a:schemeClr val="bg1"/>
                </a:solidFill>
              </a:rPr>
              <a:t>zadia</a:t>
            </a:r>
            <a:r>
              <a:rPr lang="sk-SK" sz="2400" dirty="0">
                <a:solidFill>
                  <a:schemeClr val="bg1"/>
                </a:solidFill>
              </a:rPr>
              <a:t> pre prvok paragraf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85938"/>
            <a:ext cx="8748463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Súvisiaci obrázo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65313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46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892" y="1285874"/>
            <a:ext cx="4896421" cy="495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88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Riešenia navigácie stránky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1600200"/>
            <a:ext cx="8712968" cy="4525963"/>
          </a:xfrm>
        </p:spPr>
        <p:txBody>
          <a:bodyPr>
            <a:normAutofit/>
          </a:bodyPr>
          <a:lstStyle/>
          <a:p>
            <a:r>
              <a:rPr lang="sk-SK" sz="2800"/>
              <a:t>Jednoduchá navigácia je dôležitá pre všetky webové stránky.</a:t>
            </a:r>
          </a:p>
          <a:p>
            <a:r>
              <a:rPr lang="sk-SK" sz="2800"/>
              <a:t>Pomocou služby CSS môžete premeniť nudné ponuky HTML na dobre vyzerajúce navigačné panely</a:t>
            </a:r>
            <a:r>
              <a:rPr lang="sk-SK" sz="2800" smtClean="0"/>
              <a:t>.</a:t>
            </a:r>
          </a:p>
          <a:p>
            <a:r>
              <a:rPr lang="sk-SK" sz="2800"/>
              <a:t>Navigačný panel potrebuje </a:t>
            </a:r>
            <a:r>
              <a:rPr lang="sk-SK" sz="2800" smtClean="0"/>
              <a:t>základný </a:t>
            </a:r>
            <a:r>
              <a:rPr lang="sk-SK" sz="2800"/>
              <a:t>štandard HTML</a:t>
            </a:r>
            <a:r>
              <a:rPr lang="sk-SK" sz="2800" smtClean="0"/>
              <a:t>.&lt;html&gt;.......&lt;/html&gt;</a:t>
            </a:r>
          </a:p>
          <a:p>
            <a:r>
              <a:rPr lang="sk-SK" sz="2800"/>
              <a:t>Navigačný panel je </a:t>
            </a:r>
            <a:r>
              <a:rPr lang="sk-SK" sz="2800" smtClean="0"/>
              <a:t>zoznam </a:t>
            </a:r>
            <a:r>
              <a:rPr lang="sk-SK" sz="2800"/>
              <a:t>odkazov, </a:t>
            </a:r>
            <a:endParaRPr lang="sk-SK" sz="2800" smtClean="0"/>
          </a:p>
          <a:p>
            <a:r>
              <a:rPr lang="sk-SK" sz="2800" smtClean="0"/>
              <a:t>Na zoznam používame prvky </a:t>
            </a:r>
            <a:r>
              <a:rPr lang="sk-SK" sz="2800"/>
              <a:t>&lt;ul&gt; a &lt;li</a:t>
            </a:r>
            <a:r>
              <a:rPr lang="sk-SK" sz="2800" smtClean="0"/>
              <a:t>&gt;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7344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5275" y="620688"/>
            <a:ext cx="8229600" cy="1143000"/>
          </a:xfrm>
        </p:spPr>
        <p:txBody>
          <a:bodyPr/>
          <a:lstStyle/>
          <a:p>
            <a:r>
              <a:rPr lang="sk-SK" dirty="0" smtClean="0"/>
              <a:t>RIEŠENIE NAVIGÁCIE</a:t>
            </a:r>
            <a:endParaRPr lang="sk-SK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8460432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4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76338"/>
            <a:ext cx="8496300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755576" y="188640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mtClean="0"/>
              <a:t>Súbor ,ktorý sa v ďaľšich krokoch nebude meniť-platí pre všetky spôsoby  navigácie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8561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mtClean="0"/>
              <a:t>Platí pre všetky prípady navigácie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43138"/>
            <a:ext cx="817240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683568" y="1556792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Výsledok 1.kroku: nepoužili sme CSS</a:t>
            </a:r>
            <a:endParaRPr lang="sk-SK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79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mtClean="0"/>
              <a:t>Všeobecné riešenia navigácie stránky 2.krok</a:t>
            </a:r>
            <a:endParaRPr lang="en-US" dirty="0"/>
          </a:p>
        </p:txBody>
      </p:sp>
      <p:sp>
        <p:nvSpPr>
          <p:cNvPr id="5" name="Obdĺžnik 4"/>
          <p:cNvSpPr/>
          <p:nvPr/>
        </p:nvSpPr>
        <p:spPr>
          <a:xfrm>
            <a:off x="395536" y="141277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mtClean="0"/>
              <a:t>Teraz </a:t>
            </a:r>
            <a:r>
              <a:rPr lang="sk-SK"/>
              <a:t>odstránime odrážky zo zoznamu a jeho </a:t>
            </a:r>
            <a:r>
              <a:rPr lang="sk-SK" smtClean="0"/>
              <a:t>predvolenú výplň (padding) </a:t>
            </a:r>
            <a:r>
              <a:rPr lang="sk-SK"/>
              <a:t>a okraj</a:t>
            </a:r>
            <a:r>
              <a:rPr lang="sk-SK" smtClean="0"/>
              <a:t>.(margin)</a:t>
            </a:r>
            <a:endParaRPr lang="sk-SK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2466975"/>
            <a:ext cx="8620125" cy="1924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395536" y="4941168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smtClean="0"/>
              <a:t>Vysvetlenie:</a:t>
            </a:r>
            <a:endParaRPr lang="sk-SK" u="sng"/>
          </a:p>
          <a:p>
            <a:r>
              <a:rPr lang="sk-SK">
                <a:solidFill>
                  <a:schemeClr val="accent6">
                    <a:lumMod val="75000"/>
                  </a:schemeClr>
                </a:solidFill>
              </a:rPr>
              <a:t>list-style-type: none</a:t>
            </a:r>
            <a:r>
              <a:rPr lang="sk-SK"/>
              <a:t>;- Odstráni </a:t>
            </a:r>
            <a:r>
              <a:rPr lang="sk-SK" smtClean="0"/>
              <a:t>markery.</a:t>
            </a:r>
            <a:r>
              <a:rPr lang="sk-SK"/>
              <a:t> Navigačný riadok nepotrebuje značku </a:t>
            </a:r>
            <a:endParaRPr lang="sk-SK" smtClean="0"/>
          </a:p>
          <a:p>
            <a:r>
              <a:rPr lang="sk-SK"/>
              <a:t> </a:t>
            </a:r>
            <a:r>
              <a:rPr lang="sk-SK">
                <a:solidFill>
                  <a:schemeClr val="accent6">
                    <a:lumMod val="75000"/>
                  </a:schemeClr>
                </a:solidFill>
              </a:rPr>
              <a:t>margin: 0</a:t>
            </a:r>
            <a:r>
              <a:rPr lang="sk-SK" smtClean="0">
                <a:solidFill>
                  <a:schemeClr val="accent6">
                    <a:lumMod val="75000"/>
                  </a:schemeClr>
                </a:solidFill>
              </a:rPr>
              <a:t>;</a:t>
            </a:r>
            <a:r>
              <a:rPr lang="sk-SK">
                <a:solidFill>
                  <a:schemeClr val="accent6">
                    <a:lumMod val="75000"/>
                  </a:schemeClr>
                </a:solidFill>
              </a:rPr>
              <a:t> padding: 0</a:t>
            </a:r>
            <a:r>
              <a:rPr lang="sk-SK"/>
              <a:t>; </a:t>
            </a:r>
            <a:r>
              <a:rPr lang="sk-SK" smtClean="0"/>
              <a:t>odstráni </a:t>
            </a:r>
            <a:r>
              <a:rPr lang="sk-SK"/>
              <a:t>predvolené </a:t>
            </a:r>
            <a:r>
              <a:rPr lang="sk-SK" smtClean="0"/>
              <a:t>nastavenia výplne a okraja </a:t>
            </a:r>
            <a:r>
              <a:rPr lang="sk-SK"/>
              <a:t>prehliadača</a:t>
            </a:r>
          </a:p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0744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Všeobecné riešenie navigácie stránky 3.krok</a:t>
            </a:r>
            <a:endParaRPr lang="en-US" dirty="0"/>
          </a:p>
        </p:txBody>
      </p:sp>
      <p:sp>
        <p:nvSpPr>
          <p:cNvPr id="3" name="BlokTextu 2"/>
          <p:cNvSpPr txBox="1"/>
          <p:nvPr/>
        </p:nvSpPr>
        <p:spPr>
          <a:xfrm>
            <a:off x="683568" y="1556792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Výsledok 2.kroku:</a:t>
            </a:r>
            <a:endParaRPr lang="sk-SK" sz="28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33638"/>
            <a:ext cx="8388424" cy="1990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1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Vertikálna </a:t>
            </a:r>
            <a:r>
              <a:rPr lang="sk-SK" dirty="0" err="1" smtClean="0"/>
              <a:t>navigácia-ďalšia</a:t>
            </a:r>
            <a:r>
              <a:rPr lang="sk-SK" dirty="0" smtClean="0"/>
              <a:t> úprava</a:t>
            </a:r>
            <a:endParaRPr lang="sk-SK" dirty="0"/>
          </a:p>
        </p:txBody>
      </p:sp>
      <p:sp>
        <p:nvSpPr>
          <p:cNvPr id="5" name="BlokTextu 4"/>
          <p:cNvSpPr txBox="1"/>
          <p:nvPr/>
        </p:nvSpPr>
        <p:spPr>
          <a:xfrm>
            <a:off x="1124467" y="2276872"/>
            <a:ext cx="69127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k-SK" sz="2400" dirty="0" smtClean="0"/>
              <a:t>Nastavíme šírku celého zoznamu &lt;</a:t>
            </a:r>
            <a:r>
              <a:rPr lang="sk-SK" sz="2400" dirty="0" err="1" smtClean="0"/>
              <a:t>ul</a:t>
            </a:r>
            <a:r>
              <a:rPr lang="sk-SK" sz="2400" dirty="0" smtClean="0"/>
              <a:t>&gt;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k-SK" sz="2400" dirty="0" smtClean="0"/>
              <a:t>Položky  zoznamy nastavíme ako blokový prvok &lt;</a:t>
            </a:r>
            <a:r>
              <a:rPr lang="sk-SK" sz="2400" dirty="0" err="1" smtClean="0"/>
              <a:t>li</a:t>
            </a:r>
            <a:r>
              <a:rPr lang="sk-SK" sz="2400" dirty="0" smtClean="0"/>
              <a:t>&gt;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k-SK" sz="2400" dirty="0" smtClean="0"/>
              <a:t>Tým </a:t>
            </a:r>
            <a:r>
              <a:rPr lang="sk-SK" sz="2400" dirty="0" err="1" smtClean="0"/>
              <a:t>dosiahneme,že</a:t>
            </a:r>
            <a:r>
              <a:rPr lang="sk-SK" sz="2400" dirty="0" smtClean="0"/>
              <a:t> celá oblasť bude </a:t>
            </a:r>
            <a:r>
              <a:rPr lang="sk-SK" sz="2400" dirty="0" err="1" smtClean="0"/>
              <a:t>klikatelná</a:t>
            </a:r>
            <a:endParaRPr lang="sk-SK" sz="2400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9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mtClean="0"/>
              <a:t>Riešenia prvkov navigácie 4.krok</a:t>
            </a:r>
            <a:endParaRPr lang="sk-SK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51948"/>
            <a:ext cx="6768752" cy="4532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5508104" y="494116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šedá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57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mtClean="0"/>
              <a:t>Výsledok úpravy navigácie po 4.kroku</a:t>
            </a:r>
            <a:endParaRPr lang="sk-SK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05075"/>
            <a:ext cx="8316416" cy="1847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539552" y="501317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mtClean="0"/>
              <a:t>Môžeme klikať kdekoľvek stále to berie ako jeden prvok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0172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sk-SK" sz="2400" b="1" dirty="0" smtClean="0"/>
              <a:t>Príklad použitia viacerých súborov *.</a:t>
            </a:r>
            <a:r>
              <a:rPr lang="sk-SK" sz="2400" b="1" dirty="0" err="1" smtClean="0"/>
              <a:t>css</a:t>
            </a:r>
            <a:r>
              <a:rPr lang="sk-SK" sz="2400" b="1" dirty="0" smtClean="0"/>
              <a:t> v html súbore</a:t>
            </a:r>
            <a:endParaRPr lang="en-US" sz="2400" dirty="0"/>
          </a:p>
        </p:txBody>
      </p:sp>
      <p:sp>
        <p:nvSpPr>
          <p:cNvPr id="4" name="Zástupný symbol obsahu 3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388639"/>
          </a:xfrm>
          <a:solidFill>
            <a:schemeClr val="accent1"/>
          </a:solidFill>
        </p:spPr>
        <p:txBody>
          <a:bodyPr>
            <a:normAutofit fontScale="92500" lnSpcReduction="20000"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Pr</a:t>
            </a:r>
            <a:r>
              <a:rPr lang="sk-SK" sz="2400" dirty="0" smtClean="0">
                <a:solidFill>
                  <a:schemeClr val="bg1"/>
                </a:solidFill>
              </a:rPr>
              <a:t>5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r>
              <a:rPr lang="en-US" sz="2400" dirty="0" err="1" smtClean="0">
                <a:solidFill>
                  <a:schemeClr val="bg1"/>
                </a:solidFill>
              </a:rPr>
              <a:t>Nastavenie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farby</a:t>
            </a:r>
            <a:r>
              <a:rPr lang="en-US" sz="2400" dirty="0">
                <a:solidFill>
                  <a:schemeClr val="bg1"/>
                </a:solidFill>
              </a:rPr>
              <a:t> a </a:t>
            </a:r>
            <a:r>
              <a:rPr lang="en-US" sz="2400" dirty="0" err="1">
                <a:solidFill>
                  <a:schemeClr val="bg1"/>
                </a:solidFill>
              </a:rPr>
              <a:t>po</a:t>
            </a:r>
            <a:r>
              <a:rPr lang="sk-SK" sz="2400" dirty="0" err="1">
                <a:solidFill>
                  <a:schemeClr val="bg1"/>
                </a:solidFill>
              </a:rPr>
              <a:t>zadia</a:t>
            </a:r>
            <a:r>
              <a:rPr lang="sk-SK" sz="2400" dirty="0">
                <a:solidFill>
                  <a:schemeClr val="bg1"/>
                </a:solidFill>
              </a:rPr>
              <a:t> pre prvok paragraf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60" y="1700808"/>
            <a:ext cx="8639175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4" y="3317006"/>
            <a:ext cx="883920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22" y="5085184"/>
            <a:ext cx="847725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Súvisiaci obrázok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813" y="184482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46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Autofit/>
          </a:bodyPr>
          <a:lstStyle/>
          <a:p>
            <a:r>
              <a:rPr lang="sk-SK" sz="2000"/>
              <a:t>Vytvorte základný vertikálny navigačný panel so sivou farbou pozadia a zmeňte farbu pozadia odkazov, keď používateľ presunie myš nad nimi: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5328592" cy="5187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4788024" y="328498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šedá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3635896" y="434663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čierna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4499992" y="594928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šedá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14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Výsledok</a:t>
            </a:r>
            <a:endParaRPr lang="sk-SK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71058"/>
            <a:ext cx="8676456" cy="3162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592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Autofit/>
          </a:bodyPr>
          <a:lstStyle/>
          <a:p>
            <a:r>
              <a:rPr lang="sk-SK" sz="2400" dirty="0" smtClean="0"/>
              <a:t>Ďalej  </a:t>
            </a:r>
            <a:r>
              <a:rPr lang="sk-SK" sz="2400" dirty="0"/>
              <a:t>vytvoríme "aktívnu" triedu so zelenou farbou pozadia a bielym textom. </a:t>
            </a:r>
            <a:r>
              <a:rPr lang="sk-SK" sz="2400" dirty="0" smtClean="0"/>
              <a:t/>
            </a:r>
            <a:br>
              <a:rPr lang="sk-SK" sz="2400" dirty="0" smtClean="0"/>
            </a:br>
            <a:r>
              <a:rPr lang="sk-SK" sz="2400" dirty="0" smtClean="0"/>
              <a:t>Trieda </a:t>
            </a:r>
            <a:r>
              <a:rPr lang="sk-SK" sz="2400" dirty="0"/>
              <a:t>sa pridá </a:t>
            </a:r>
            <a:r>
              <a:rPr lang="sk-SK" sz="2400" dirty="0" smtClean="0"/>
              <a:t>do prvého odkazu.</a:t>
            </a:r>
            <a:br>
              <a:rPr lang="sk-SK" sz="2400" dirty="0" smtClean="0"/>
            </a:br>
            <a:r>
              <a:rPr lang="sk-SK" sz="2400" dirty="0" smtClean="0"/>
              <a:t>Alebo ako sa nastaví v html</a:t>
            </a:r>
            <a:br>
              <a:rPr lang="sk-SK" sz="2400" dirty="0" smtClean="0"/>
            </a:br>
            <a:r>
              <a:rPr lang="en-US" sz="2400" dirty="0">
                <a:solidFill>
                  <a:srgbClr val="FF0000"/>
                </a:solidFill>
              </a:rPr>
              <a:t>&lt;li&gt;&lt;a class="active" </a:t>
            </a:r>
            <a:r>
              <a:rPr lang="en-US" sz="2400" dirty="0" err="1">
                <a:solidFill>
                  <a:srgbClr val="FF0000"/>
                </a:solidFill>
              </a:rPr>
              <a:t>href</a:t>
            </a:r>
            <a:r>
              <a:rPr lang="en-US" sz="2400" dirty="0">
                <a:solidFill>
                  <a:srgbClr val="FF0000"/>
                </a:solidFill>
              </a:rPr>
              <a:t>="#home"&gt;Home&lt;/a&gt;&lt;/li</a:t>
            </a:r>
            <a:r>
              <a:rPr lang="en-US" sz="2400" dirty="0" smtClean="0">
                <a:solidFill>
                  <a:srgbClr val="FF0000"/>
                </a:solidFill>
              </a:rPr>
              <a:t>&gt;</a:t>
            </a:r>
            <a:r>
              <a:rPr lang="sk-SK" sz="2400" dirty="0" smtClean="0">
                <a:solidFill>
                  <a:srgbClr val="FF0000"/>
                </a:solidFill>
              </a:rPr>
              <a:t/>
            </a:r>
            <a:br>
              <a:rPr lang="sk-SK" sz="2400" dirty="0" smtClean="0">
                <a:solidFill>
                  <a:srgbClr val="FF0000"/>
                </a:solidFill>
              </a:rPr>
            </a:br>
            <a:r>
              <a:rPr lang="sk-SK" sz="2400" dirty="0" smtClean="0"/>
              <a:t>treba zmeniť </a:t>
            </a:r>
            <a:r>
              <a:rPr lang="sk-SK" sz="2400" dirty="0" err="1" smtClean="0"/>
              <a:t>súbor:</a:t>
            </a:r>
            <a:r>
              <a:rPr lang="sk-SK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menuZvisle</a:t>
            </a:r>
            <a:r>
              <a:rPr lang="sk-SK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.html</a:t>
            </a:r>
            <a:endParaRPr lang="sk-SK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15" y="2708920"/>
            <a:ext cx="781485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683568" y="6093296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mtClean="0"/>
              <a:t>Css súbor je na daľšom slide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0036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Ako treba upraviť súbor .css</a:t>
            </a:r>
            <a:endParaRPr lang="sk-SK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56792"/>
            <a:ext cx="4333875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5148064" y="285293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sivá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4499992" y="3805763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čierna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5148064" y="4847343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zelená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968044" y="5733256"/>
            <a:ext cx="111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čierna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35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smtClean="0"/>
              <a:t>Centrovanie odkazov a  pridanie okraja(border)</a:t>
            </a:r>
            <a:r>
              <a:rPr lang="pl-PL" sz="3200"/>
              <a:t/>
            </a:r>
            <a:br>
              <a:rPr lang="pl-PL" sz="3200"/>
            </a:br>
            <a:endParaRPr lang="sk-SK" sz="3200"/>
          </a:p>
        </p:txBody>
      </p:sp>
      <p:sp>
        <p:nvSpPr>
          <p:cNvPr id="4" name="BlokTextu 3"/>
          <p:cNvSpPr txBox="1"/>
          <p:nvPr/>
        </p:nvSpPr>
        <p:spPr>
          <a:xfrm>
            <a:off x="683568" y="1412776"/>
            <a:ext cx="69127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sk-SK" sz="2400" smtClean="0"/>
              <a:t>Pridajte  vlastnosť </a:t>
            </a:r>
            <a:r>
              <a:rPr lang="sk-SK" sz="24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text-align:center</a:t>
            </a:r>
            <a:r>
              <a:rPr lang="sk-SK" sz="2400" smtClean="0"/>
              <a:t>do </a:t>
            </a:r>
            <a:r>
              <a:rPr lang="sk-SK" sz="2400"/>
              <a:t>&lt;li&gt; alebo &lt;a&gt; na centrovanie odkazov.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sk-SK" sz="2400"/>
              <a:t>Pridajte</a:t>
            </a:r>
            <a:r>
              <a:rPr lang="sk-SK" sz="2400">
                <a:solidFill>
                  <a:schemeClr val="tx2">
                    <a:lumMod val="60000"/>
                    <a:lumOff val="40000"/>
                  </a:schemeClr>
                </a:solidFill>
              </a:rPr>
              <a:t> </a:t>
            </a:r>
            <a:r>
              <a:rPr lang="sk-SK" sz="24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border </a:t>
            </a:r>
            <a:r>
              <a:rPr lang="sk-SK" sz="2400" smtClean="0"/>
              <a:t>vlastnosť </a:t>
            </a:r>
            <a:r>
              <a:rPr lang="sk-SK" sz="2400"/>
              <a:t>&lt;ul&gt; </a:t>
            </a:r>
            <a:r>
              <a:rPr lang="sk-SK" sz="2400" smtClean="0"/>
              <a:t>na pridanie rámčeka (border)okolo </a:t>
            </a:r>
            <a:r>
              <a:rPr lang="sk-SK" sz="2400"/>
              <a:t>navigačnej lišty. </a:t>
            </a:r>
            <a:endParaRPr lang="sk-SK" sz="2400" smtClean="0"/>
          </a:p>
          <a:p>
            <a:pPr marL="342900" indent="-342900">
              <a:buFont typeface="Wingdings" pitchFamily="2" charset="2"/>
              <a:buChar char="Ø"/>
            </a:pPr>
            <a:r>
              <a:rPr lang="sk-SK" sz="2400" smtClean="0"/>
              <a:t>Ak </a:t>
            </a:r>
            <a:r>
              <a:rPr lang="sk-SK" sz="2400"/>
              <a:t>chcete </a:t>
            </a:r>
            <a:r>
              <a:rPr lang="sk-SK" sz="2400" smtClean="0"/>
              <a:t>aj vo </a:t>
            </a:r>
            <a:r>
              <a:rPr lang="sk-SK" sz="2400"/>
              <a:t>vnútri </a:t>
            </a:r>
            <a:r>
              <a:rPr lang="sk-SK" sz="2400" smtClean="0"/>
              <a:t>navigácie </a:t>
            </a:r>
            <a:r>
              <a:rPr lang="sk-SK" sz="2400"/>
              <a:t>hranice, pridajte </a:t>
            </a:r>
            <a:r>
              <a:rPr lang="sk-SK" sz="24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border-bottom </a:t>
            </a:r>
            <a:r>
              <a:rPr lang="sk-SK" sz="2400" smtClean="0"/>
              <a:t>do </a:t>
            </a:r>
            <a:r>
              <a:rPr lang="sk-SK" sz="2400"/>
              <a:t>všetkých &lt;li&gt; prvkov okrem posledného:</a:t>
            </a:r>
          </a:p>
          <a:p>
            <a:endParaRPr lang="sk-SK" sz="2400"/>
          </a:p>
        </p:txBody>
      </p:sp>
    </p:spTree>
    <p:extLst>
      <p:ext uri="{BB962C8B-B14F-4D97-AF65-F5344CB8AC3E}">
        <p14:creationId xmlns:p14="http://schemas.microsoft.com/office/powerpoint/2010/main" val="107941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76672"/>
            <a:ext cx="4224114" cy="5661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67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A toto dostaneme</a:t>
            </a:r>
            <a:endParaRPr lang="sk-SK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95438"/>
            <a:ext cx="8460432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13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/>
              <a:t>Pevná </a:t>
            </a:r>
            <a:r>
              <a:rPr lang="sk-SK" smtClean="0"/>
              <a:t> výška vertikálnej navigácie</a:t>
            </a:r>
            <a:endParaRPr lang="sk-SK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90738"/>
            <a:ext cx="8703448" cy="2850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467544" y="5306475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Použijeme to v </a:t>
            </a:r>
            <a:r>
              <a:rPr lang="sk-SK" dirty="0" err="1" smtClean="0"/>
              <a:t>zadani</a:t>
            </a:r>
            <a:r>
              <a:rPr lang="sk-SK" dirty="0" smtClean="0"/>
              <a:t>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10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Zadanie č.1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mtClean="0"/>
              <a:t>S použitím verikálneho menu vytvorte súbor  html a css súborov s problematicky css</a:t>
            </a:r>
          </a:p>
          <a:p>
            <a:r>
              <a:rPr lang="sk-SK" smtClean="0"/>
              <a:t>Ako zdroj použite zošity</a:t>
            </a:r>
          </a:p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505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68" y="332656"/>
            <a:ext cx="787746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95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sk-SK" sz="2400" b="1" dirty="0" smtClean="0"/>
              <a:t>Príklad použitia viacerých súborov *.</a:t>
            </a:r>
            <a:r>
              <a:rPr lang="sk-SK" sz="2400" b="1" dirty="0" err="1" smtClean="0"/>
              <a:t>css</a:t>
            </a:r>
            <a:r>
              <a:rPr lang="sk-SK" sz="2400" b="1" dirty="0" smtClean="0"/>
              <a:t> v html súbore</a:t>
            </a:r>
            <a:endParaRPr lang="en-US" sz="2400" dirty="0"/>
          </a:p>
        </p:txBody>
      </p:sp>
      <p:sp>
        <p:nvSpPr>
          <p:cNvPr id="4" name="Zástupný symbol obsahu 3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388639"/>
          </a:xfrm>
          <a:solidFill>
            <a:schemeClr val="accent1"/>
          </a:solidFill>
        </p:spPr>
        <p:txBody>
          <a:bodyPr>
            <a:normAutofit fontScale="92500" lnSpcReduction="20000"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Pr</a:t>
            </a:r>
            <a:r>
              <a:rPr lang="sk-SK" sz="2400" dirty="0" smtClean="0">
                <a:solidFill>
                  <a:schemeClr val="bg1"/>
                </a:solidFill>
              </a:rPr>
              <a:t>5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r>
              <a:rPr lang="en-US" sz="2400" dirty="0" err="1" smtClean="0">
                <a:solidFill>
                  <a:schemeClr val="bg1"/>
                </a:solidFill>
              </a:rPr>
              <a:t>Nastavenie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farby</a:t>
            </a:r>
            <a:r>
              <a:rPr lang="en-US" sz="2400" dirty="0">
                <a:solidFill>
                  <a:schemeClr val="bg1"/>
                </a:solidFill>
              </a:rPr>
              <a:t> a </a:t>
            </a:r>
            <a:r>
              <a:rPr lang="en-US" sz="2400" dirty="0" err="1">
                <a:solidFill>
                  <a:schemeClr val="bg1"/>
                </a:solidFill>
              </a:rPr>
              <a:t>po</a:t>
            </a:r>
            <a:r>
              <a:rPr lang="sk-SK" sz="2400" dirty="0" err="1">
                <a:solidFill>
                  <a:schemeClr val="bg1"/>
                </a:solidFill>
              </a:rPr>
              <a:t>zadia</a:t>
            </a:r>
            <a:r>
              <a:rPr lang="sk-SK" sz="2400" dirty="0">
                <a:solidFill>
                  <a:schemeClr val="bg1"/>
                </a:solidFill>
              </a:rPr>
              <a:t> pre prvok paragraf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700808"/>
            <a:ext cx="8748463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62" y="5105400"/>
            <a:ext cx="856297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Súvisiaci obrázo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387" y="90872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60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04887"/>
            <a:ext cx="8712968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72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61" y="424732"/>
            <a:ext cx="8669819" cy="602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58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13" y="404664"/>
            <a:ext cx="8315357" cy="59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624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26" y="412976"/>
            <a:ext cx="8364438" cy="604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78" y="303996"/>
            <a:ext cx="8218385" cy="6149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2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9542"/>
            <a:ext cx="3672408" cy="6405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64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04900"/>
            <a:ext cx="8604448" cy="464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44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Štruktúra  súborov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40" y="1556792"/>
            <a:ext cx="7362825" cy="4619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34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200" dirty="0" smtClean="0"/>
              <a:t>Mám ešte druhé riešenie </a:t>
            </a:r>
            <a:r>
              <a:rPr lang="sk-SK" sz="3200" err="1" smtClean="0"/>
              <a:t>vertical</a:t>
            </a:r>
            <a:r>
              <a:rPr lang="sk-SK" sz="3200" smtClean="0"/>
              <a:t> navigation- zadanie2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3140"/>
            <a:ext cx="7920880" cy="53026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84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Štruktúra  súborov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1423988"/>
            <a:ext cx="7077075" cy="4010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5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Charakteristika kaskádových štýlov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70000" lnSpcReduction="20000"/>
          </a:bodyPr>
          <a:lstStyle/>
          <a:p>
            <a:pPr marL="285750" indent="-285750"/>
            <a:r>
              <a:rPr lang="sk-SK" b="1"/>
              <a:t>Kaskádové štýly</a:t>
            </a:r>
            <a:r>
              <a:rPr lang="sk-SK"/>
              <a:t> (v anglickom </a:t>
            </a:r>
            <a:r>
              <a:rPr lang="sk-SK" smtClean="0"/>
              <a:t>origináli sa</a:t>
            </a:r>
            <a:r>
              <a:rPr lang="sk-SK"/>
              <a:t> </a:t>
            </a:r>
            <a:r>
              <a:rPr lang="sk-SK" i="1"/>
              <a:t>Cascading Style Sheets</a:t>
            </a:r>
            <a:r>
              <a:rPr lang="sk-SK"/>
              <a:t> </a:t>
            </a:r>
            <a:r>
              <a:rPr lang="sk-SK" smtClean="0"/>
              <a:t> zapisuje skratkou</a:t>
            </a:r>
            <a:r>
              <a:rPr lang="sk-SK"/>
              <a:t> </a:t>
            </a:r>
            <a:r>
              <a:rPr lang="sk-SK" b="1"/>
              <a:t>CSS</a:t>
            </a:r>
            <a:r>
              <a:rPr lang="sk-SK"/>
              <a:t> ) je v informatike jazyk pre opis spôsobu zobrazenie elementov na stránkach napísaných v jazykoch </a:t>
            </a:r>
            <a:r>
              <a:rPr lang="sk-SK">
                <a:hlinkClick r:id="rId2" tooltip="HyperText Markup Language"/>
              </a:rPr>
              <a:t>HTML</a:t>
            </a:r>
            <a:r>
              <a:rPr lang="sk-SK"/>
              <a:t> , </a:t>
            </a:r>
            <a:r>
              <a:rPr lang="sk-SK">
                <a:hlinkClick r:id="rId3" tooltip="XHTML"/>
              </a:rPr>
              <a:t>XHTML</a:t>
            </a:r>
            <a:r>
              <a:rPr lang="sk-SK"/>
              <a:t> alebo </a:t>
            </a:r>
            <a:r>
              <a:rPr lang="sk-SK">
                <a:hlinkClick r:id="rId4" tooltip="Extensible Markup Language"/>
              </a:rPr>
              <a:t>XML</a:t>
            </a:r>
            <a:r>
              <a:rPr lang="sk-SK"/>
              <a:t> .</a:t>
            </a:r>
            <a:endParaRPr lang="sk-SK" smtClean="0"/>
          </a:p>
          <a:p>
            <a:pPr marL="285750" indent="-285750"/>
            <a:r>
              <a:rPr lang="sk-SK" smtClean="0"/>
              <a:t>Univerzálny </a:t>
            </a:r>
            <a:r>
              <a:rPr lang="sk-SK"/>
              <a:t>systém, ktorý  deklaruje  formátovanie malých kúskov textu, celých blokov textu  alebo dokonca sústav  dokumentov. </a:t>
            </a:r>
          </a:p>
          <a:p>
            <a:r>
              <a:rPr lang="sk-SK" smtClean="0"/>
              <a:t>Pomocou </a:t>
            </a:r>
            <a:r>
              <a:rPr lang="sk-SK"/>
              <a:t>kaskádových štýlov sa vytvárajú štruktúrované dokumenty, teda oddeľuje sa obsah dokumentu (HTML) od jeho vzhľadu (CSS).</a:t>
            </a:r>
          </a:p>
          <a:p>
            <a:r>
              <a:rPr lang="sk-SK"/>
              <a:t> Získa sa tým prehľadný a jednoduchý kód. </a:t>
            </a:r>
          </a:p>
          <a:p>
            <a:r>
              <a:rPr lang="sk-SK"/>
              <a:t>CSS je možné presunúť do externých súborov, zmenší sa tým dátová veľkosť a dá sa jedným súborom zmeniť celý štýl stránky. </a:t>
            </a:r>
            <a:endParaRPr lang="sk-SK" smtClean="0"/>
          </a:p>
          <a:p>
            <a:r>
              <a:rPr lang="sk-SK" smtClean="0"/>
              <a:t>Cieľom </a:t>
            </a:r>
            <a:r>
              <a:rPr lang="sk-SK"/>
              <a:t>každého webdesignera je vytvoriť stránku tak, aby vyzerala čo najviac podobne v najpoužívanejších prehliadačoch.</a:t>
            </a:r>
          </a:p>
        </p:txBody>
      </p:sp>
    </p:spTree>
    <p:extLst>
      <p:ext uri="{BB962C8B-B14F-4D97-AF65-F5344CB8AC3E}">
        <p14:creationId xmlns:p14="http://schemas.microsoft.com/office/powerpoint/2010/main" val="278940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sk-SK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Výber elementov pre </a:t>
            </a:r>
            <a:r>
              <a:rPr lang="sk-SK" b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css</a:t>
            </a:r>
            <a:endParaRPr lang="en-US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45024"/>
          </a:xfrm>
        </p:spPr>
        <p:txBody>
          <a:bodyPr>
            <a:normAutofit lnSpcReduction="10000"/>
          </a:bodyPr>
          <a:lstStyle/>
          <a:p>
            <a:r>
              <a:rPr lang="sk-SK" dirty="0"/>
              <a:t>Vyberáme elementy,  ktorým budeme chcieť definovať  vlastnosti</a:t>
            </a:r>
            <a:r>
              <a:rPr lang="sk-SK" dirty="0" smtClean="0"/>
              <a:t>.</a:t>
            </a:r>
          </a:p>
          <a:p>
            <a:r>
              <a:rPr lang="sk-SK" dirty="0" smtClean="0"/>
              <a:t>Definície </a:t>
            </a:r>
            <a:r>
              <a:rPr lang="sk-SK" dirty="0"/>
              <a:t>štýlov budeme zapisovať do externých </a:t>
            </a:r>
            <a:r>
              <a:rPr lang="sk-SK" dirty="0" smtClean="0"/>
              <a:t>súborov</a:t>
            </a:r>
          </a:p>
          <a:p>
            <a:r>
              <a:rPr lang="sk-SK" dirty="0" smtClean="0"/>
              <a:t>AK nepoužijeme </a:t>
            </a:r>
            <a:r>
              <a:rPr lang="sk-SK" dirty="0"/>
              <a:t>kaskádové </a:t>
            </a:r>
            <a:r>
              <a:rPr lang="sk-SK" dirty="0" err="1" smtClean="0"/>
              <a:t>štyly,Prehliadač</a:t>
            </a:r>
            <a:r>
              <a:rPr lang="sk-SK" dirty="0" smtClean="0"/>
              <a:t>  </a:t>
            </a:r>
            <a:r>
              <a:rPr lang="sk-SK" dirty="0"/>
              <a:t>použije </a:t>
            </a:r>
            <a:r>
              <a:rPr lang="sk-SK" dirty="0" err="1"/>
              <a:t>tzv.</a:t>
            </a:r>
            <a:r>
              <a:rPr lang="sk-SK" dirty="0" err="1">
                <a:solidFill>
                  <a:srgbClr val="FF0000"/>
                </a:solidFill>
              </a:rPr>
              <a:t>default</a:t>
            </a:r>
            <a:r>
              <a:rPr lang="sk-SK" dirty="0"/>
              <a:t>- predvolené nastavenia elementov</a:t>
            </a:r>
            <a:r>
              <a:rPr lang="sk-SK" dirty="0" smtClean="0"/>
              <a:t>.(veľkosť 12px,farbu </a:t>
            </a:r>
            <a:r>
              <a:rPr lang="sk-SK" dirty="0" err="1" smtClean="0"/>
              <a:t>čiernu,pozadie:biele,rez</a:t>
            </a:r>
            <a:r>
              <a:rPr lang="sk-SK" dirty="0" smtClean="0"/>
              <a:t> písma)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80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/>
              <a:t>Horizontálna navigačná lišta</a:t>
            </a:r>
            <a:br>
              <a:rPr lang="sk-SK"/>
            </a:b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76672"/>
          </a:xfrm>
        </p:spPr>
        <p:txBody>
          <a:bodyPr/>
          <a:lstStyle/>
          <a:p>
            <a:r>
              <a:rPr lang="sk-SK" dirty="0" smtClean="0">
                <a:hlinkClick r:id="rId2"/>
              </a:rPr>
              <a:t>Odkaz na w3school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9339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/>
              <a:t>Horizontálna navigačná </a:t>
            </a:r>
            <a:r>
              <a:rPr lang="sk-SK" smtClean="0"/>
              <a:t>lišta- zadanie HWW</a:t>
            </a:r>
            <a:r>
              <a:rPr lang="sk-SK"/>
              <a:t/>
            </a:r>
            <a:br>
              <a:rPr lang="sk-SK"/>
            </a:b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72208" y="1340768"/>
            <a:ext cx="8856984" cy="5256584"/>
          </a:xfrm>
        </p:spPr>
        <p:txBody>
          <a:bodyPr>
            <a:normAutofit fontScale="85000" lnSpcReduction="10000"/>
          </a:bodyPr>
          <a:lstStyle/>
          <a:p>
            <a:r>
              <a:rPr lang="sk-SK" sz="2800"/>
              <a:t>Existujú dva spôsoby vytvorenia horizontálnej navigačnej lišty. </a:t>
            </a:r>
            <a:endParaRPr lang="sk-SK" sz="2800" smtClean="0"/>
          </a:p>
          <a:p>
            <a:r>
              <a:rPr lang="sk-SK" sz="2800" smtClean="0"/>
              <a:t>Použitie</a:t>
            </a:r>
            <a:r>
              <a:rPr lang="sk-SK" sz="2800"/>
              <a:t> položiek </a:t>
            </a:r>
            <a:r>
              <a:rPr lang="sk-SK" sz="2800" b="1"/>
              <a:t>inline</a:t>
            </a:r>
            <a:r>
              <a:rPr lang="sk-SK" sz="2800"/>
              <a:t> alebo </a:t>
            </a:r>
            <a:r>
              <a:rPr lang="sk-SK" sz="2800" b="1"/>
              <a:t>floating</a:t>
            </a:r>
            <a:r>
              <a:rPr lang="sk-SK" sz="2800"/>
              <a:t> </a:t>
            </a:r>
            <a:r>
              <a:rPr lang="sk-SK" sz="2800" smtClean="0"/>
              <a:t>list na položky &lt;li&gt;</a:t>
            </a:r>
          </a:p>
          <a:p>
            <a:r>
              <a:rPr lang="sk-SK" sz="2800" smtClean="0"/>
              <a:t>My použijeme na vytvorenie </a:t>
            </a:r>
            <a:r>
              <a:rPr lang="sk-SK" sz="2800"/>
              <a:t>horizontálnej navigačnej lišty </a:t>
            </a:r>
            <a:r>
              <a:rPr lang="sk-SK" sz="2800" smtClean="0"/>
              <a:t>a na rozloženie jej prvkov ,plávanie prvkov </a:t>
            </a:r>
            <a:r>
              <a:rPr lang="sk-SK" sz="28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float</a:t>
            </a:r>
            <a:r>
              <a:rPr lang="sk-SK" sz="2800" smtClean="0"/>
              <a:t> &lt;li&gt;</a:t>
            </a:r>
          </a:p>
          <a:p>
            <a:r>
              <a:rPr lang="sk-SK" sz="2800">
                <a:solidFill>
                  <a:schemeClr val="tx2">
                    <a:lumMod val="40000"/>
                    <a:lumOff val="60000"/>
                  </a:schemeClr>
                </a:solidFill>
              </a:rPr>
              <a:t>float: left</a:t>
            </a:r>
            <a:r>
              <a:rPr lang="sk-SK" sz="2800"/>
              <a:t>; - použite float na získanie blokových prvkov vedľa seba</a:t>
            </a:r>
          </a:p>
          <a:p>
            <a:r>
              <a:rPr lang="sk-SK" sz="2800">
                <a:solidFill>
                  <a:schemeClr val="tx2">
                    <a:lumMod val="40000"/>
                    <a:lumOff val="60000"/>
                  </a:schemeClr>
                </a:solidFill>
              </a:rPr>
              <a:t>display: block</a:t>
            </a:r>
            <a:r>
              <a:rPr lang="sk-SK" sz="2800"/>
              <a:t>; - Zobrazenie odkazov ako prvkov bloku robí celú oblasť odkazu </a:t>
            </a:r>
            <a:r>
              <a:rPr lang="sk-SK" sz="2800" smtClean="0"/>
              <a:t>klikateľnú </a:t>
            </a:r>
            <a:r>
              <a:rPr lang="sk-SK" sz="2800"/>
              <a:t>(nielen text) a umožňuje nám špecifikovať </a:t>
            </a:r>
            <a:r>
              <a:rPr lang="sk-SK" sz="2800" smtClean="0"/>
              <a:t>polstrovanie,výšku</a:t>
            </a:r>
            <a:r>
              <a:rPr lang="sk-SK" sz="2800"/>
              <a:t>, šírku, okraje </a:t>
            </a:r>
            <a:endParaRPr lang="sk-SK" sz="2800" smtClean="0"/>
          </a:p>
          <a:p>
            <a:r>
              <a:rPr lang="sk-SK" sz="28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padding</a:t>
            </a:r>
            <a:r>
              <a:rPr lang="sk-SK" sz="2800">
                <a:solidFill>
                  <a:schemeClr val="tx2">
                    <a:lumMod val="40000"/>
                    <a:lumOff val="60000"/>
                  </a:schemeClr>
                </a:solidFill>
              </a:rPr>
              <a:t>: 8px</a:t>
            </a:r>
            <a:r>
              <a:rPr lang="sk-SK" sz="2800"/>
              <a:t>;- Keďže blokové prvky zaberajú celú dostupnú šírku, nemôžu plávať vedľa seba. Preto zadajte niektoré polstrovanie, aby </a:t>
            </a:r>
            <a:r>
              <a:rPr lang="sk-SK" sz="2800" smtClean="0"/>
              <a:t> </a:t>
            </a:r>
            <a:r>
              <a:rPr lang="sk-SK" sz="2800"/>
              <a:t>vyzerali dobre</a:t>
            </a:r>
          </a:p>
          <a:p>
            <a:r>
              <a:rPr lang="sk-SK" sz="2800">
                <a:solidFill>
                  <a:schemeClr val="tx2">
                    <a:lumMod val="40000"/>
                    <a:lumOff val="60000"/>
                  </a:schemeClr>
                </a:solidFill>
              </a:rPr>
              <a:t>background-color: #dddddd</a:t>
            </a:r>
            <a:r>
              <a:rPr lang="sk-SK" sz="2800"/>
              <a:t>; - Každému prvku pridajte sivú farbu pozadia</a:t>
            </a:r>
          </a:p>
          <a:p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358404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Toto dostaneme po prvom kroku</a:t>
            </a:r>
            <a:endParaRPr lang="sk-SK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71661"/>
            <a:ext cx="8568952" cy="3114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06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8887" y="-252423"/>
            <a:ext cx="8229600" cy="1143000"/>
          </a:xfrm>
        </p:spPr>
        <p:txBody>
          <a:bodyPr/>
          <a:lstStyle/>
          <a:p>
            <a:r>
              <a:rPr lang="sk-SK" smtClean="0"/>
              <a:t>Tomu zodpovedá tento súbor:</a:t>
            </a:r>
            <a:endParaRPr lang="sk-SK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1004888"/>
            <a:ext cx="8296275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088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8887" y="-252423"/>
            <a:ext cx="8229600" cy="1143000"/>
          </a:xfrm>
        </p:spPr>
        <p:txBody>
          <a:bodyPr/>
          <a:lstStyle/>
          <a:p>
            <a:r>
              <a:rPr lang="sk-SK" smtClean="0"/>
              <a:t>Tomu zodpovedá tento súbor:</a:t>
            </a:r>
            <a:endParaRPr lang="sk-SK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7344815" cy="489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49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Teraz: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7504" y="1484784"/>
            <a:ext cx="9036496" cy="4525963"/>
          </a:xfrm>
        </p:spPr>
        <p:txBody>
          <a:bodyPr/>
          <a:lstStyle/>
          <a:p>
            <a:r>
              <a:rPr lang="sk-SK"/>
              <a:t> </a:t>
            </a:r>
            <a:r>
              <a:rPr lang="sk-SK" sz="2400">
                <a:solidFill>
                  <a:schemeClr val="tx2">
                    <a:lumMod val="40000"/>
                    <a:lumOff val="60000"/>
                  </a:schemeClr>
                </a:solidFill>
              </a:rPr>
              <a:t>text-decoration: </a:t>
            </a:r>
            <a:r>
              <a:rPr lang="sk-SK" sz="24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none</a:t>
            </a:r>
            <a:r>
              <a:rPr lang="sk-SK" sz="2400" smtClean="0"/>
              <a:t>;odstránenie podčiarknutia&lt;li&gt;</a:t>
            </a:r>
          </a:p>
          <a:p>
            <a:r>
              <a:rPr lang="sk-SK" sz="2400">
                <a:solidFill>
                  <a:schemeClr val="tx2">
                    <a:lumMod val="40000"/>
                    <a:lumOff val="60000"/>
                  </a:schemeClr>
                </a:solidFill>
              </a:rPr>
              <a:t>li </a:t>
            </a:r>
            <a:r>
              <a:rPr lang="sk-SK" sz="24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a:hover:not</a:t>
            </a:r>
            <a:r>
              <a:rPr lang="sk-SK" sz="2400">
                <a:solidFill>
                  <a:schemeClr val="tx2">
                    <a:lumMod val="40000"/>
                    <a:lumOff val="60000"/>
                  </a:schemeClr>
                </a:solidFill>
              </a:rPr>
              <a:t>(.active</a:t>
            </a:r>
            <a:r>
              <a:rPr lang="sk-SK" sz="24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)-</a:t>
            </a:r>
            <a:r>
              <a:rPr lang="sk-SK" sz="2400" smtClean="0"/>
              <a:t>nastaví sa vlastnosť neaktívneho prvku</a:t>
            </a:r>
          </a:p>
          <a:p>
            <a:r>
              <a:rPr lang="sk-SK" sz="2400">
                <a:solidFill>
                  <a:schemeClr val="tx2">
                    <a:lumMod val="40000"/>
                    <a:lumOff val="60000"/>
                  </a:schemeClr>
                </a:solidFill>
              </a:rPr>
              <a:t>.active {</a:t>
            </a:r>
          </a:p>
          <a:p>
            <a:r>
              <a:rPr lang="sk-SK" sz="2400">
                <a:solidFill>
                  <a:schemeClr val="tx2">
                    <a:lumMod val="40000"/>
                    <a:lumOff val="60000"/>
                  </a:schemeClr>
                </a:solidFill>
              </a:rPr>
              <a:t>    background-color: blue;</a:t>
            </a:r>
          </a:p>
          <a:p>
            <a:r>
              <a:rPr lang="sk-SK" sz="2400">
                <a:solidFill>
                  <a:schemeClr val="tx2">
                    <a:lumMod val="40000"/>
                    <a:lumOff val="60000"/>
                  </a:schemeClr>
                </a:solidFill>
              </a:rPr>
              <a:t>    color:white;</a:t>
            </a:r>
          </a:p>
          <a:p>
            <a:r>
              <a:rPr lang="sk-SK" sz="24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}</a:t>
            </a:r>
          </a:p>
          <a:p>
            <a:pPr marL="0" indent="0">
              <a:buNone/>
            </a:pPr>
            <a:r>
              <a:rPr lang="sk-SK" sz="2400" smtClean="0"/>
              <a:t>Nastavia sa farby aktívneho odkazu s tiedou active v </a:t>
            </a:r>
            <a:r>
              <a:rPr lang="sk-SK" sz="24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index.html</a:t>
            </a:r>
            <a:endParaRPr lang="sk-SK" sz="240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37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4664"/>
            <a:ext cx="4362227" cy="611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771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85788"/>
            <a:ext cx="8892480" cy="5686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37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 a nakoniec  toto...rámček</a:t>
            </a:r>
            <a:endParaRPr lang="sk-SK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609" y="2132856"/>
            <a:ext cx="6460777" cy="25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222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59701"/>
            <a:ext cx="4824535" cy="624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923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Vyberať môžeme tieto elementy</a:t>
            </a:r>
            <a:endParaRPr lang="en-US" dirty="0"/>
          </a:p>
        </p:txBody>
      </p:sp>
      <p:pic>
        <p:nvPicPr>
          <p:cNvPr id="1026" name="Picture 2" descr="Výsledok vyhľadávania obrázkov pre dopyt inline element ht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95" y="1700808"/>
            <a:ext cx="7620000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87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111849"/>
            <a:ext cx="8892480" cy="6600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36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Úprava index.html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mtClean="0"/>
              <a:t>Pridáme formulár</a:t>
            </a:r>
          </a:p>
          <a:p>
            <a:r>
              <a:rPr lang="sk-SK" smtClean="0"/>
              <a:t>Pridáme čas</a:t>
            </a:r>
          </a:p>
          <a:p>
            <a:r>
              <a:rPr lang="sk-SK" smtClean="0"/>
              <a:t>Nadefinujeme šablónu index.html</a:t>
            </a:r>
          </a:p>
          <a:p>
            <a:r>
              <a:rPr lang="sk-SK" smtClean="0"/>
              <a:t>Predefinujeme ostatné  súbory html,ktoré sú v ponuke</a:t>
            </a:r>
          </a:p>
          <a:p>
            <a:r>
              <a:rPr lang="sk-SK" smtClean="0"/>
              <a:t>eŠte treba zabezpečiť aby nám hlavička neplávala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9932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185738"/>
            <a:ext cx="8748464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32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Obtekanie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Str.121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94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Tabuľky v CSS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64704"/>
          </a:xfrm>
        </p:spPr>
        <p:txBody>
          <a:bodyPr>
            <a:normAutofit fontScale="92500" lnSpcReduction="20000"/>
          </a:bodyPr>
          <a:lstStyle/>
          <a:p>
            <a:r>
              <a:rPr lang="sk-SK" dirty="0" smtClean="0">
                <a:hlinkClick r:id="rId2" action="ppaction://hlinkfile"/>
              </a:rPr>
              <a:t>Odkaz na </a:t>
            </a:r>
            <a:r>
              <a:rPr lang="sk-SK" dirty="0" err="1" smtClean="0">
                <a:hlinkClick r:id="rId2" action="ppaction://hlinkfile"/>
              </a:rPr>
              <a:t>súbor:výukablockacademy.doc</a:t>
            </a:r>
            <a:endParaRPr lang="sk-SK" dirty="0" smtClean="0"/>
          </a:p>
          <a:p>
            <a:r>
              <a:rPr lang="sk-SK" dirty="0" smtClean="0"/>
              <a:t>Str.170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55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LAYOUT-rozvrhnutie</a:t>
            </a:r>
            <a:r>
              <a:rPr lang="sk-SK" dirty="0"/>
              <a:t>  stránky</a:t>
            </a:r>
            <a:endParaRPr lang="en-US" dirty="0"/>
          </a:p>
        </p:txBody>
      </p:sp>
      <p:sp>
        <p:nvSpPr>
          <p:cNvPr id="4" name="BlokTextu 3"/>
          <p:cNvSpPr txBox="1"/>
          <p:nvPr/>
        </p:nvSpPr>
        <p:spPr>
          <a:xfrm>
            <a:off x="1835696" y="2492896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Str.134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78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Toto video je o obtekaní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4664"/>
          </a:xfrm>
        </p:spPr>
        <p:txBody>
          <a:bodyPr/>
          <a:lstStyle/>
          <a:p>
            <a:pPr algn="ctr"/>
            <a:r>
              <a:rPr lang="sk-SK" dirty="0" err="1" smtClean="0">
                <a:hlinkClick r:id="rId2"/>
              </a:rPr>
              <a:t>Akona</a:t>
            </a:r>
            <a:r>
              <a:rPr lang="sk-SK" dirty="0" smtClean="0">
                <a:hlinkClick r:id="rId2"/>
              </a:rPr>
              <a:t> web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27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POZÍCIOVANIE</a:t>
            </a:r>
            <a:endParaRPr lang="sk-SK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1988840"/>
            <a:ext cx="6829425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72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5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776864" cy="51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35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sk-SK" sz="2000" dirty="0" smtClean="0"/>
              <a:t>Ak chceme vybrať všetky </a:t>
            </a:r>
            <a:r>
              <a:rPr lang="sk-SK" sz="2000" dirty="0"/>
              <a:t>prvky , ktoré sa nachádzajú v tele </a:t>
            </a:r>
            <a:r>
              <a:rPr lang="sk-SK" sz="2000" dirty="0" smtClean="0"/>
              <a:t>dokumentu použijeme v </a:t>
            </a:r>
            <a:r>
              <a:rPr lang="sk-SK" sz="2000" dirty="0" err="1" smtClean="0"/>
              <a:t>css</a:t>
            </a:r>
            <a:r>
              <a:rPr lang="sk-SK" sz="2000" dirty="0" smtClean="0"/>
              <a:t> súbore selektor </a:t>
            </a:r>
            <a:r>
              <a:rPr lang="sk-SK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body.Na</a:t>
            </a:r>
            <a:r>
              <a:rPr lang="sk-SK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sk-SK" sz="2000" dirty="0" smtClean="0">
                <a:solidFill>
                  <a:srgbClr val="FF0000"/>
                </a:solidFill>
              </a:rPr>
              <a:t>odkazy</a:t>
            </a:r>
            <a:r>
              <a:rPr lang="sk-SK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sa body nevzťahuje.</a:t>
            </a:r>
            <a:r>
              <a:rPr lang="sk-SK" sz="2000" dirty="0"/>
              <a:t> To ale neznamená ,že vlastnosti elementov  nemôžu byť ďalej </a:t>
            </a:r>
            <a:r>
              <a:rPr lang="sk-SK" sz="2000" dirty="0" smtClean="0"/>
              <a:t>menené.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5611"/>
            <a:ext cx="8786539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13176"/>
            <a:ext cx="73914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Súvisiaci obrázo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295" y="364502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85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0" y="548680"/>
            <a:ext cx="8786539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02" y="4219575"/>
            <a:ext cx="8991774" cy="263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Súvisiaci obrázok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436" y="292494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87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8458200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395536" y="694437"/>
            <a:ext cx="842493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Subor7.html Zmena </a:t>
            </a:r>
            <a:r>
              <a:rPr lang="sk-SK" dirty="0" err="1" smtClean="0"/>
              <a:t>vlastnost</a:t>
            </a:r>
            <a:r>
              <a:rPr lang="sk-SK" dirty="0" smtClean="0"/>
              <a:t> elementov po použití &lt;body&gt; na zmenu vlastnost</a:t>
            </a:r>
            <a:r>
              <a:rPr lang="sk-SK" dirty="0" smtClean="0">
                <a:solidFill>
                  <a:schemeClr val="bg1"/>
                </a:solidFill>
              </a:rPr>
              <a:t>í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4" descr="Súvisiaci obrázo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46838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72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60848"/>
            <a:ext cx="7286625" cy="38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827584" y="1196752"/>
            <a:ext cx="5616624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FFFF00"/>
                </a:solidFill>
              </a:rPr>
              <a:t>main8.css ale html som použil subor7.html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4" descr="Súvisiaci obrázo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2108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8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07" y="1844824"/>
            <a:ext cx="8201025" cy="2600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755576" y="1196752"/>
            <a:ext cx="381642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BROWSER</a:t>
            </a:r>
            <a:endParaRPr lang="en-US" dirty="0"/>
          </a:p>
        </p:txBody>
      </p:sp>
      <p:pic>
        <p:nvPicPr>
          <p:cNvPr id="5" name="Picture 2" descr="Výsledok vyhľadávania obrázkov pre dopyt google 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869160"/>
            <a:ext cx="3336305" cy="18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7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850106"/>
          </a:xfrm>
        </p:spPr>
        <p:txBody>
          <a:bodyPr>
            <a:noAutofit/>
          </a:bodyPr>
          <a:lstStyle/>
          <a:p>
            <a:pPr algn="l"/>
            <a:r>
              <a:rPr lang="sk-SK" sz="2000" dirty="0" smtClean="0"/>
              <a:t>Výber konkrétnych prvkov naraz do jednej </a:t>
            </a:r>
            <a:r>
              <a:rPr lang="sk-SK" sz="2000" dirty="0" err="1" smtClean="0"/>
              <a:t>deklarácie.To</a:t>
            </a:r>
            <a:r>
              <a:rPr lang="sk-SK" sz="2000" dirty="0" smtClean="0"/>
              <a:t> urobíme </a:t>
            </a:r>
            <a:r>
              <a:rPr lang="sk-SK" sz="2000" dirty="0" err="1" smtClean="0"/>
              <a:t>tak,že</a:t>
            </a:r>
            <a:r>
              <a:rPr lang="sk-SK" sz="2000" dirty="0" smtClean="0"/>
              <a:t> ich uvedieme do deklarácie a oddelíme ich čiarkou</a:t>
            </a:r>
            <a:br>
              <a:rPr lang="sk-SK" sz="2000" dirty="0" smtClean="0"/>
            </a:br>
            <a:r>
              <a:rPr lang="sk-SK" sz="2000" dirty="0"/>
              <a:t>Selektory prvkov h1,h2,h3 oddelíme čiarkou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633538"/>
            <a:ext cx="8772525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Súvisiaci obrázo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5313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43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850106"/>
          </a:xfrm>
        </p:spPr>
        <p:txBody>
          <a:bodyPr>
            <a:noAutofit/>
          </a:bodyPr>
          <a:lstStyle/>
          <a:p>
            <a:pPr algn="l"/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700808"/>
            <a:ext cx="8372475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 computer download typing downloading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634383"/>
            <a:ext cx="1905000" cy="13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31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850106"/>
          </a:xfrm>
        </p:spPr>
        <p:txBody>
          <a:bodyPr>
            <a:noAutofit/>
          </a:bodyPr>
          <a:lstStyle/>
          <a:p>
            <a:pPr algn="l"/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8" y="1412776"/>
            <a:ext cx="8244408" cy="3676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Výsledok vyhľadávania obrázkov pre dopyt google 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571" y="5334651"/>
            <a:ext cx="2708175" cy="152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97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IF - Cascade by turst6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836712"/>
            <a:ext cx="8995797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6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850106"/>
          </a:xfrm>
        </p:spPr>
        <p:txBody>
          <a:bodyPr>
            <a:noAutofit/>
          </a:bodyPr>
          <a:lstStyle/>
          <a:p>
            <a:pPr algn="l"/>
            <a:r>
              <a:rPr lang="sk-SK" sz="2000" u="sng" dirty="0" err="1" smtClean="0"/>
              <a:t>UNIVERZáLNEJší</a:t>
            </a:r>
            <a:r>
              <a:rPr lang="sk-SK" sz="2000" u="sng" dirty="0" smtClean="0"/>
              <a:t>  </a:t>
            </a:r>
            <a:r>
              <a:rPr lang="sk-SK" sz="2000" u="sng" dirty="0" err="1" smtClean="0"/>
              <a:t>VýBER</a:t>
            </a:r>
            <a:r>
              <a:rPr lang="sk-SK" sz="2000" u="sng" dirty="0" smtClean="0"/>
              <a:t> PRE UPLNE </a:t>
            </a:r>
            <a:r>
              <a:rPr lang="sk-SK" sz="2000" u="sng" dirty="0" err="1" smtClean="0"/>
              <a:t>VšETKY</a:t>
            </a:r>
            <a:r>
              <a:rPr lang="sk-SK" sz="2000" u="sng" dirty="0" smtClean="0"/>
              <a:t> PRVKY V &lt;</a:t>
            </a:r>
            <a:r>
              <a:rPr lang="sk-SK" sz="2000" u="sng" dirty="0" smtClean="0">
                <a:solidFill>
                  <a:srgbClr val="FFFF00"/>
                </a:solidFill>
              </a:rPr>
              <a:t>body</a:t>
            </a:r>
            <a:r>
              <a:rPr lang="sk-SK" sz="2000" u="sng" dirty="0" smtClean="0"/>
              <a:t>&gt;(AJ PRE </a:t>
            </a:r>
            <a:r>
              <a:rPr lang="sk-SK" sz="2000" u="sng" dirty="0" smtClean="0">
                <a:solidFill>
                  <a:srgbClr val="FFFF00"/>
                </a:solidFill>
              </a:rPr>
              <a:t>&lt;A&gt;</a:t>
            </a:r>
            <a:r>
              <a:rPr lang="sk-SK" sz="2000" u="sng" dirty="0" smtClean="0"/>
              <a:t>&gt;)</a:t>
            </a:r>
            <a:br>
              <a:rPr lang="sk-SK" sz="2000" u="sng" dirty="0" smtClean="0"/>
            </a:br>
            <a:r>
              <a:rPr lang="sk-SK" sz="2000" u="sng" dirty="0" smtClean="0"/>
              <a:t>selektor  </a:t>
            </a:r>
            <a:r>
              <a:rPr lang="sk-SK" sz="2000" u="sng" dirty="0" err="1" smtClean="0"/>
              <a:t>hviedička</a:t>
            </a:r>
            <a:r>
              <a:rPr lang="sk-SK" sz="2000" u="sng" dirty="0" smtClean="0"/>
              <a:t> </a:t>
            </a:r>
            <a:r>
              <a:rPr lang="sk-SK" sz="2000" u="sng" dirty="0" smtClean="0">
                <a:solidFill>
                  <a:srgbClr val="FF0000"/>
                </a:solidFill>
              </a:rPr>
              <a:t>*</a:t>
            </a:r>
            <a:r>
              <a:rPr lang="en-US" sz="2000" u="sng" dirty="0"/>
              <a:t/>
            </a:r>
            <a:br>
              <a:rPr lang="en-US" sz="2000" u="sng" dirty="0"/>
            </a:br>
            <a:endParaRPr lang="en-US" sz="2000" u="sng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60" y="1268760"/>
            <a:ext cx="8715375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60057"/>
            <a:ext cx="717232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41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850106"/>
          </a:xfrm>
        </p:spPr>
        <p:txBody>
          <a:bodyPr>
            <a:noAutofit/>
          </a:bodyPr>
          <a:lstStyle/>
          <a:p>
            <a:pPr algn="l"/>
            <a:r>
              <a:rPr lang="sk-SK" sz="2000" u="sng" dirty="0" err="1" smtClean="0"/>
              <a:t>UNIVERZáLNEJší</a:t>
            </a:r>
            <a:r>
              <a:rPr lang="sk-SK" sz="2000" u="sng" dirty="0" smtClean="0"/>
              <a:t>  </a:t>
            </a:r>
            <a:r>
              <a:rPr lang="sk-SK" sz="2000" u="sng" dirty="0" err="1" smtClean="0"/>
              <a:t>VýBER</a:t>
            </a:r>
            <a:r>
              <a:rPr lang="sk-SK" sz="2000" u="sng" dirty="0" smtClean="0"/>
              <a:t> PRE UPLNE </a:t>
            </a:r>
            <a:r>
              <a:rPr lang="sk-SK" sz="2000" u="sng" dirty="0" err="1" smtClean="0"/>
              <a:t>VšETKY</a:t>
            </a:r>
            <a:r>
              <a:rPr lang="sk-SK" sz="2000" u="sng" dirty="0" smtClean="0"/>
              <a:t> PRVKY V &lt;</a:t>
            </a:r>
            <a:r>
              <a:rPr lang="sk-SK" sz="2000" u="sng" dirty="0" smtClean="0">
                <a:solidFill>
                  <a:srgbClr val="FFFF00"/>
                </a:solidFill>
              </a:rPr>
              <a:t>body</a:t>
            </a:r>
            <a:r>
              <a:rPr lang="sk-SK" sz="2000" u="sng" dirty="0" smtClean="0"/>
              <a:t>&gt;(AJ PRE </a:t>
            </a:r>
            <a:r>
              <a:rPr lang="sk-SK" sz="2000" u="sng" dirty="0" smtClean="0">
                <a:solidFill>
                  <a:srgbClr val="FFFF00"/>
                </a:solidFill>
              </a:rPr>
              <a:t>&lt;A&gt;</a:t>
            </a:r>
            <a:r>
              <a:rPr lang="sk-SK" sz="2000" u="sng" dirty="0" smtClean="0"/>
              <a:t>&gt;)</a:t>
            </a:r>
            <a:br>
              <a:rPr lang="sk-SK" sz="2000" u="sng" dirty="0" smtClean="0"/>
            </a:br>
            <a:r>
              <a:rPr lang="sk-SK" sz="2000" u="sng" dirty="0" smtClean="0"/>
              <a:t>selektor  </a:t>
            </a:r>
            <a:r>
              <a:rPr lang="sk-SK" sz="2000" u="sng" dirty="0" err="1" smtClean="0"/>
              <a:t>hviedička</a:t>
            </a:r>
            <a:r>
              <a:rPr lang="sk-SK" sz="2000" u="sng" dirty="0" smtClean="0"/>
              <a:t> </a:t>
            </a:r>
            <a:r>
              <a:rPr lang="sk-SK" sz="2000" u="sng" dirty="0" smtClean="0">
                <a:solidFill>
                  <a:srgbClr val="FF0000"/>
                </a:solidFill>
              </a:rPr>
              <a:t>*</a:t>
            </a:r>
            <a:r>
              <a:rPr lang="en-US" sz="2000" u="sng" dirty="0"/>
              <a:t/>
            </a:r>
            <a:br>
              <a:rPr lang="en-US" sz="2000" u="sng" dirty="0"/>
            </a:br>
            <a:endParaRPr lang="en-US" sz="2000" u="sng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31095"/>
            <a:ext cx="8604448" cy="2943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Výsledok vyhľadávania obrázkov pre dopyt google 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4963500"/>
            <a:ext cx="3336305" cy="18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19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2800" u="sng" dirty="0" smtClean="0"/>
              <a:t>Výber pomocou tried a identifikátorov </a:t>
            </a:r>
            <a:r>
              <a:rPr lang="sk-SK" sz="2800" u="sng" dirty="0"/>
              <a:t>CLASS a ID</a:t>
            </a:r>
            <a:r>
              <a:rPr lang="en-US" sz="2800" b="1" u="sng" dirty="0"/>
              <a:t/>
            </a:r>
            <a:br>
              <a:rPr lang="en-US" sz="2800" b="1" u="sng" dirty="0"/>
            </a:br>
            <a:endParaRPr lang="en-US" sz="2800" u="sng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268760"/>
            <a:ext cx="8485262" cy="3412976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sk-SK" dirty="0" smtClean="0"/>
              <a:t>Pomocou elementu </a:t>
            </a:r>
            <a:r>
              <a:rPr lang="sk-SK" dirty="0" smtClean="0">
                <a:solidFill>
                  <a:srgbClr val="FF0000"/>
                </a:solidFill>
              </a:rPr>
              <a:t>p</a:t>
            </a:r>
            <a:r>
              <a:rPr lang="sk-SK" dirty="0" smtClean="0"/>
              <a:t>  </a:t>
            </a:r>
            <a:r>
              <a:rPr lang="sk-SK" dirty="0"/>
              <a:t>sme </a:t>
            </a:r>
            <a:r>
              <a:rPr lang="sk-SK" dirty="0" smtClean="0"/>
              <a:t>dali do výberu </a:t>
            </a:r>
            <a:r>
              <a:rPr lang="sk-SK" dirty="0"/>
              <a:t>všetky paragrafy</a:t>
            </a:r>
            <a:r>
              <a:rPr lang="sk-SK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sk-SK" dirty="0" smtClean="0"/>
              <a:t>To </a:t>
            </a:r>
            <a:r>
              <a:rPr lang="sk-SK" dirty="0"/>
              <a:t>ale nemusí byť vždy</a:t>
            </a:r>
            <a:r>
              <a:rPr lang="sk-SK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sk-SK" dirty="0" smtClean="0"/>
              <a:t>Môžeme </a:t>
            </a:r>
            <a:r>
              <a:rPr lang="sk-SK" dirty="0"/>
              <a:t>chcieť  dať do výberu iba určitý paragraf</a:t>
            </a:r>
            <a:r>
              <a:rPr lang="sk-SK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sk-SK" dirty="0"/>
              <a:t>Použijeme na to identifikátor </a:t>
            </a:r>
            <a:r>
              <a:rPr lang="sk-SK" dirty="0" err="1" smtClean="0">
                <a:solidFill>
                  <a:srgbClr val="FF0000"/>
                </a:solidFill>
              </a:rPr>
              <a:t>id</a:t>
            </a:r>
            <a:endParaRPr lang="sk-SK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sk-SK" dirty="0" smtClean="0"/>
              <a:t>V </a:t>
            </a:r>
            <a:r>
              <a:rPr lang="sk-SK" dirty="0" err="1" smtClean="0"/>
              <a:t>css</a:t>
            </a:r>
            <a:r>
              <a:rPr lang="sk-SK" dirty="0" smtClean="0"/>
              <a:t> súbore začneme meno elementu značkou</a:t>
            </a:r>
            <a:r>
              <a:rPr lang="en-GB" dirty="0" smtClean="0"/>
              <a:t> </a:t>
            </a:r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#</a:t>
            </a:r>
            <a:r>
              <a:rPr lang="sk-SK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sk-SK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hash</a:t>
            </a:r>
            <a:r>
              <a:rPr lang="sk-SK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),mriežka</a:t>
            </a:r>
            <a:endParaRPr lang="en-GB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sk-SK" u="sng" dirty="0"/>
              <a:t>Identifikátor s určitým menom môžeme použiť v HTML dokumente iba jeden krát</a:t>
            </a:r>
            <a:endParaRPr lang="en-US" dirty="0"/>
          </a:p>
          <a:p>
            <a:pPr marL="0" indent="0">
              <a:buNone/>
            </a:pPr>
            <a:endParaRPr lang="sk-SK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sk-SK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sk-SK" dirty="0" smtClean="0"/>
              <a:t>SYNTAX:</a:t>
            </a:r>
          </a:p>
          <a:p>
            <a:pPr>
              <a:buFont typeface="Wingdings" pitchFamily="2" charset="2"/>
              <a:buChar char="Ø"/>
            </a:pPr>
            <a:r>
              <a:rPr lang="sk-SK" sz="2600" dirty="0" smtClean="0"/>
              <a:t>&lt;element </a:t>
            </a:r>
            <a:r>
              <a:rPr lang="sk-SK" sz="2600" dirty="0" err="1" smtClean="0"/>
              <a:t>id=“</a:t>
            </a:r>
            <a:r>
              <a:rPr lang="sk-SK" sz="2600" dirty="0" err="1" smtClean="0">
                <a:solidFill>
                  <a:srgbClr val="FF0000"/>
                </a:solidFill>
              </a:rPr>
              <a:t>meno</a:t>
            </a:r>
            <a:r>
              <a:rPr lang="sk-SK" sz="2600" dirty="0" smtClean="0">
                <a:solidFill>
                  <a:srgbClr val="FF0000"/>
                </a:solidFill>
              </a:rPr>
              <a:t> elementu</a:t>
            </a:r>
            <a:r>
              <a:rPr lang="sk-SK" sz="2600" dirty="0" smtClean="0"/>
              <a:t>“&gt;Obsah elementu&lt;/element&gt;</a:t>
            </a:r>
            <a:endParaRPr lang="en-US" sz="2600" dirty="0"/>
          </a:p>
          <a:p>
            <a:pPr>
              <a:buFont typeface="Wingdings" pitchFamily="2" charset="2"/>
              <a:buChar char="Ø"/>
            </a:pPr>
            <a:r>
              <a:rPr lang="sk-SK" dirty="0" smtClean="0"/>
              <a:t>PR.</a:t>
            </a:r>
            <a:endParaRPr lang="en-US" dirty="0" smtClean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56" y="4564029"/>
            <a:ext cx="80200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539552" y="5157192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sk-SK" dirty="0" smtClean="0"/>
              <a:t>Vybraný element je paragraf&lt;p&gt;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sk-SK" dirty="0" smtClean="0"/>
              <a:t>Meno identifikátora je </a:t>
            </a:r>
            <a:r>
              <a:rPr lang="sk-SK" dirty="0" err="1" smtClean="0"/>
              <a:t>cerveny</a:t>
            </a:r>
            <a:endParaRPr lang="sk-SK" dirty="0" smtClean="0"/>
          </a:p>
          <a:p>
            <a:pPr marL="285750" indent="-285750">
              <a:buFont typeface="Wingdings" pitchFamily="2" charset="2"/>
              <a:buChar char="q"/>
            </a:pPr>
            <a:r>
              <a:rPr lang="sk-SK" dirty="0" smtClean="0"/>
              <a:t>Obsah &lt;p&gt; </a:t>
            </a:r>
            <a:r>
              <a:rPr lang="sk-SK" smtClean="0"/>
              <a:t>je Druhý paragraf“</a:t>
            </a:r>
            <a:endParaRPr lang="sk-SK" dirty="0" smtClean="0"/>
          </a:p>
          <a:p>
            <a:pPr marL="285750" indent="-285750">
              <a:buFont typeface="Wingdings" pitchFamily="2" charset="2"/>
              <a:buChar char="q"/>
            </a:pPr>
            <a:r>
              <a:rPr lang="sk-SK" dirty="0" smtClean="0"/>
              <a:t>Prvok v </a:t>
            </a:r>
            <a:r>
              <a:rPr lang="sk-SK" dirty="0" err="1" smtClean="0"/>
              <a:t>css</a:t>
            </a:r>
            <a:r>
              <a:rPr lang="sk-SK" dirty="0" smtClean="0"/>
              <a:t> je </a:t>
            </a:r>
            <a:r>
              <a:rPr lang="en-GB" dirty="0" smtClean="0"/>
              <a:t>#</a:t>
            </a:r>
            <a:r>
              <a:rPr lang="en-GB" dirty="0" err="1" smtClean="0"/>
              <a:t>cerveny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34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9" y="1196752"/>
            <a:ext cx="8892480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18439" y="404664"/>
            <a:ext cx="8229600" cy="70609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sk-SK" sz="2400" dirty="0" smtClean="0"/>
              <a:t>Subor12.html</a:t>
            </a:r>
            <a:endParaRPr lang="en-US" sz="2400" dirty="0"/>
          </a:p>
        </p:txBody>
      </p:sp>
      <p:pic>
        <p:nvPicPr>
          <p:cNvPr id="5" name="Picture 4" descr="Súvisiaci obrázo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9530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25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18439" y="404664"/>
            <a:ext cx="8229600" cy="70609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sk-SK" sz="2400" dirty="0" smtClean="0"/>
              <a:t>main12.css</a:t>
            </a:r>
            <a:endParaRPr lang="en-US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89084"/>
            <a:ext cx="889248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54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ýsledok vyhľadávania obrázkov pre dopyt google 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37112"/>
            <a:ext cx="3336305" cy="18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196752"/>
            <a:ext cx="819150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66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u="sng" dirty="0" smtClean="0"/>
              <a:t>Použitie </a:t>
            </a:r>
            <a:r>
              <a:rPr lang="sk-SK" sz="3600" u="sng" dirty="0" err="1" smtClean="0"/>
              <a:t>class</a:t>
            </a:r>
            <a:r>
              <a:rPr lang="sk-SK" sz="3600" u="sng" dirty="0" smtClean="0"/>
              <a:t>(tried) pre výber elementov</a:t>
            </a:r>
            <a:endParaRPr lang="en-US" sz="3600" u="sng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1"/>
            <a:ext cx="8507288" cy="4061048"/>
          </a:xfrm>
        </p:spPr>
        <p:txBody>
          <a:bodyPr>
            <a:normAutofit fontScale="85000" lnSpcReduction="20000"/>
          </a:bodyPr>
          <a:lstStyle/>
          <a:p>
            <a:r>
              <a:rPr lang="sk-SK" sz="2600" dirty="0"/>
              <a:t>Triedy nám umožnia mať jeden názov triedy pre viac </a:t>
            </a:r>
            <a:r>
              <a:rPr lang="sk-SK" sz="2600" dirty="0" smtClean="0"/>
              <a:t>elementov.</a:t>
            </a:r>
            <a:endParaRPr lang="sk-SK" sz="2600" b="1" dirty="0" smtClean="0"/>
          </a:p>
          <a:p>
            <a:r>
              <a:rPr lang="sk-SK" b="1" dirty="0" smtClean="0"/>
              <a:t>SYNTAX</a:t>
            </a:r>
          </a:p>
          <a:p>
            <a:endParaRPr lang="sk-SK" b="1" dirty="0" smtClean="0"/>
          </a:p>
          <a:p>
            <a:pPr marL="0" indent="0" algn="ctr">
              <a:buNone/>
            </a:pPr>
            <a:r>
              <a:rPr lang="sk-SK" sz="3100" b="1" dirty="0" smtClean="0">
                <a:solidFill>
                  <a:srgbClr val="FF0000"/>
                </a:solidFill>
              </a:rPr>
              <a:t>&lt;element</a:t>
            </a:r>
            <a:r>
              <a:rPr lang="sk-SK" sz="3100" dirty="0" smtClean="0">
                <a:solidFill>
                  <a:srgbClr val="FF0000"/>
                </a:solidFill>
              </a:rPr>
              <a:t> </a:t>
            </a:r>
            <a:r>
              <a:rPr lang="sk-SK" sz="3100" dirty="0" err="1" smtClean="0">
                <a:solidFill>
                  <a:srgbClr val="FF0000"/>
                </a:solidFill>
              </a:rPr>
              <a:t>class=“meno_triedy</a:t>
            </a:r>
            <a:r>
              <a:rPr lang="sk-SK" sz="3100" dirty="0" smtClean="0">
                <a:solidFill>
                  <a:srgbClr val="FF0000"/>
                </a:solidFill>
              </a:rPr>
              <a:t>"</a:t>
            </a:r>
            <a:r>
              <a:rPr lang="sk-SK" sz="3100" b="1" dirty="0" smtClean="0">
                <a:solidFill>
                  <a:srgbClr val="FF0000"/>
                </a:solidFill>
              </a:rPr>
              <a:t>&gt;Obsah elementu&lt;/element&gt;</a:t>
            </a:r>
          </a:p>
          <a:p>
            <a:pPr marL="0" indent="0">
              <a:buNone/>
            </a:pPr>
            <a:endParaRPr lang="sk-SK" sz="2400" b="1" dirty="0" smtClean="0"/>
          </a:p>
          <a:p>
            <a:r>
              <a:rPr lang="sk-SK" sz="2400" dirty="0" smtClean="0"/>
              <a:t>Takto </a:t>
            </a:r>
            <a:r>
              <a:rPr lang="sk-SK" sz="2400" dirty="0"/>
              <a:t>jednoducho si  môžeme nadefinovať triedy s rôznymi názvami napr. pre </a:t>
            </a:r>
            <a:r>
              <a:rPr lang="sk-SK" sz="2400" dirty="0" err="1"/>
              <a:t>odstavce,odkazy,kontajnery</a:t>
            </a:r>
            <a:r>
              <a:rPr lang="sk-SK" sz="2400" dirty="0" smtClean="0"/>
              <a:t>.</a:t>
            </a:r>
          </a:p>
          <a:p>
            <a:r>
              <a:rPr lang="sk-SK" sz="2400" dirty="0" smtClean="0"/>
              <a:t>Potom </a:t>
            </a:r>
            <a:r>
              <a:rPr lang="sk-SK" sz="2400" dirty="0"/>
              <a:t>ich </a:t>
            </a:r>
            <a:r>
              <a:rPr lang="sk-SK" sz="2400" dirty="0" err="1"/>
              <a:t>môzeme</a:t>
            </a:r>
            <a:r>
              <a:rPr lang="sk-SK" sz="2400" dirty="0"/>
              <a:t> jednoducho priraďovať  </a:t>
            </a:r>
            <a:r>
              <a:rPr lang="sk-SK" sz="2400" dirty="0" err="1"/>
              <a:t>prvkom,kde</a:t>
            </a:r>
            <a:r>
              <a:rPr lang="sk-SK" sz="2400" dirty="0"/>
              <a:t> budeme chcieť  aby sa nám </a:t>
            </a:r>
            <a:r>
              <a:rPr lang="sk-SK" sz="2400" dirty="0" err="1"/>
              <a:t>konkretne</a:t>
            </a:r>
            <a:r>
              <a:rPr lang="sk-SK" sz="2400" dirty="0"/>
              <a:t> </a:t>
            </a:r>
            <a:r>
              <a:rPr lang="sk-SK" sz="2400" dirty="0" err="1"/>
              <a:t>štyly</a:t>
            </a:r>
            <a:r>
              <a:rPr lang="sk-SK" sz="2400" dirty="0"/>
              <a:t> prejavili.</a:t>
            </a:r>
            <a:endParaRPr lang="en-US" sz="2400" dirty="0"/>
          </a:p>
          <a:p>
            <a:r>
              <a:rPr lang="sk-SK" sz="2400" dirty="0"/>
              <a:t>Samozrejme i keď máme priradené triedy môžeme použiť identifikátory</a:t>
            </a:r>
            <a:r>
              <a:rPr lang="sk-SK" sz="2400" dirty="0" smtClean="0"/>
              <a:t>.</a:t>
            </a:r>
          </a:p>
          <a:p>
            <a:r>
              <a:rPr lang="sk-SK" sz="2400" dirty="0" smtClean="0"/>
              <a:t>V </a:t>
            </a:r>
            <a:r>
              <a:rPr lang="sk-SK" sz="2400" dirty="0" err="1" smtClean="0"/>
              <a:t>css</a:t>
            </a:r>
            <a:r>
              <a:rPr lang="sk-SK" sz="2400" dirty="0" smtClean="0"/>
              <a:t> súbore prvok označený ako trieda začína znakom bodka</a:t>
            </a:r>
            <a:r>
              <a:rPr lang="sk-SK" sz="3800" dirty="0" smtClean="0"/>
              <a:t>“.“</a:t>
            </a:r>
            <a:endParaRPr lang="en-US" sz="38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sk-SK" sz="2400" b="1" dirty="0"/>
          </a:p>
        </p:txBody>
      </p:sp>
      <p:pic>
        <p:nvPicPr>
          <p:cNvPr id="6146" name="Picture 2" descr="Výsledok vyhľadávania obrázkov pre dopyt studying animat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888" y="908720"/>
            <a:ext cx="1008112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7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78098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sk-SK" sz="2000" dirty="0" smtClean="0"/>
              <a:t>subor14.Výber </a:t>
            </a:r>
            <a:r>
              <a:rPr lang="sk-SK" sz="2000" dirty="0"/>
              <a:t>prvkov kombináciou identifikátorov a tried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20981"/>
            <a:ext cx="9036496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Súvisiaci obrázo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76470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39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78098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sk-SK" sz="2000" dirty="0" smtClean="0"/>
              <a:t>main14.Výber </a:t>
            </a:r>
            <a:r>
              <a:rPr lang="sk-SK" sz="2000" dirty="0"/>
              <a:t>prvkov kombináciou identifikátorov a tried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2575"/>
            <a:ext cx="8820472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Súvisiaci obrázo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96396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22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ýsledok vyhľadávania obrázkov pre dopyt google 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37112"/>
            <a:ext cx="3336305" cy="18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9649"/>
            <a:ext cx="9029700" cy="301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65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772400" cy="1470025"/>
          </a:xfrm>
        </p:spPr>
        <p:txBody>
          <a:bodyPr>
            <a:normAutofit/>
          </a:bodyPr>
          <a:lstStyle/>
          <a:p>
            <a:r>
              <a:rPr lang="sk-SK" sz="8800" dirty="0" smtClean="0"/>
              <a:t>CSS </a:t>
            </a:r>
            <a:endParaRPr lang="en-US" sz="8800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619672" y="2348880"/>
            <a:ext cx="6400800" cy="1752600"/>
          </a:xfrm>
        </p:spPr>
        <p:txBody>
          <a:bodyPr/>
          <a:lstStyle/>
          <a:p>
            <a:pPr marL="457200" indent="-457200" algn="l">
              <a:buFont typeface="Wingdings" pitchFamily="2" charset="2"/>
              <a:buChar char="Ø"/>
            </a:pPr>
            <a:r>
              <a:rPr lang="sk-SK"/>
              <a:t>Cascading </a:t>
            </a:r>
            <a:endParaRPr lang="sk-SK" smtClean="0"/>
          </a:p>
          <a:p>
            <a:pPr marL="457200" indent="-457200" algn="l">
              <a:buFont typeface="Wingdings" pitchFamily="2" charset="2"/>
              <a:buChar char="Ø"/>
            </a:pPr>
            <a:r>
              <a:rPr lang="sk-SK" smtClean="0"/>
              <a:t>Style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sk-SK" smtClean="0"/>
              <a:t> </a:t>
            </a:r>
            <a:r>
              <a:rPr lang="sk-SK"/>
              <a:t>Sheets</a:t>
            </a:r>
          </a:p>
        </p:txBody>
      </p:sp>
      <p:sp>
        <p:nvSpPr>
          <p:cNvPr id="6" name="Obdĺžnik 5"/>
          <p:cNvSpPr/>
          <p:nvPr/>
        </p:nvSpPr>
        <p:spPr>
          <a:xfrm>
            <a:off x="1259632" y="4941168"/>
            <a:ext cx="4536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mtClean="0"/>
              <a:t>Prekl.Kaskádové </a:t>
            </a:r>
            <a:r>
              <a:rPr lang="sk-SK"/>
              <a:t>štýly</a:t>
            </a:r>
          </a:p>
        </p:txBody>
      </p:sp>
    </p:spTree>
    <p:extLst>
      <p:ext uri="{BB962C8B-B14F-4D97-AF65-F5344CB8AC3E}">
        <p14:creationId xmlns:p14="http://schemas.microsoft.com/office/powerpoint/2010/main" val="278351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u="sng" dirty="0" smtClean="0"/>
              <a:t>Priradenie viacerých tried elementom</a:t>
            </a:r>
            <a:endParaRPr lang="en-US" sz="2800" u="sng" dirty="0"/>
          </a:p>
        </p:txBody>
      </p:sp>
      <p:pic>
        <p:nvPicPr>
          <p:cNvPr id="6146" name="Picture 2" descr="Výsledok vyhľadávania obrázkov pre dopyt studying animat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037" y="4339568"/>
            <a:ext cx="163830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220353" y="1772816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SYNTAX:</a:t>
            </a:r>
          </a:p>
          <a:p>
            <a:endParaRPr lang="sk-SK" sz="2400" b="1" dirty="0"/>
          </a:p>
          <a:p>
            <a:r>
              <a:rPr lang="sk-SK" sz="2400" b="1" dirty="0" smtClean="0"/>
              <a:t>&lt;</a:t>
            </a:r>
            <a:r>
              <a:rPr lang="sk-SK" sz="2400" b="1" dirty="0"/>
              <a:t>prvok </a:t>
            </a:r>
            <a:r>
              <a:rPr lang="sk-SK" sz="2400" dirty="0" smtClean="0"/>
              <a:t>class=“meno1 meno2"</a:t>
            </a:r>
            <a:r>
              <a:rPr lang="sk-SK" sz="2400" b="1" dirty="0" smtClean="0"/>
              <a:t>&gt;Obsah elementu&lt;/prvok&gt;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6917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sk-SK" sz="2800" dirty="0" smtClean="0"/>
              <a:t>Subor17.html.Ako </a:t>
            </a:r>
            <a:r>
              <a:rPr lang="sk-SK" sz="2800" dirty="0"/>
              <a:t>elementom priradiť viacej tried</a:t>
            </a:r>
            <a:endParaRPr lang="en-US" sz="2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72" y="1268760"/>
            <a:ext cx="8892480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Súvisiaci obrázo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96396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9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sk-SK" sz="2800" dirty="0" smtClean="0"/>
              <a:t>main17.css</a:t>
            </a:r>
            <a:endParaRPr lang="en-US" sz="2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19" y="1700808"/>
            <a:ext cx="889248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 descr="Súvisiaci obrázo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96396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54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ýsledok vyhľadávania obrázkov pre dopyt google 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4981328"/>
            <a:ext cx="3336305" cy="18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69" y="245847"/>
            <a:ext cx="8460432" cy="505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937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Pseudo</a:t>
            </a:r>
            <a:r>
              <a:rPr lang="sk-SK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sk-SK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triedy</a:t>
            </a:r>
            <a:endParaRPr lang="en-US" sz="2800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 descr="Výsledok vyhľadávania obrázkov pre dopyt studying animat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037" y="4339568"/>
            <a:ext cx="163830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144734" y="1268760"/>
            <a:ext cx="63974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sk-SK" dirty="0"/>
              <a:t>Sú to triedy, ktorá nám pridávajú  k niektorým elementom špeciálne vlastnosti</a:t>
            </a:r>
            <a:r>
              <a:rPr lang="sk-SK" dirty="0" smtClean="0"/>
              <a:t>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sk-SK" dirty="0" smtClean="0"/>
              <a:t>Najviac </a:t>
            </a:r>
            <a:r>
              <a:rPr lang="sk-SK" dirty="0"/>
              <a:t>využijeme </a:t>
            </a:r>
            <a:r>
              <a:rPr lang="sk-SK" dirty="0" err="1"/>
              <a:t>pseudotriedy</a:t>
            </a:r>
            <a:r>
              <a:rPr lang="sk-SK" dirty="0"/>
              <a:t> pre odkazy.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sk-SK" dirty="0" smtClean="0"/>
              <a:t>Chceme </a:t>
            </a:r>
            <a:r>
              <a:rPr lang="sk-SK" dirty="0" err="1" smtClean="0"/>
              <a:t>dosiahnúť</a:t>
            </a:r>
            <a:r>
              <a:rPr lang="sk-SK" dirty="0" smtClean="0"/>
              <a:t> </a:t>
            </a:r>
            <a:r>
              <a:rPr lang="sk-SK" dirty="0"/>
              <a:t>na stránke jednoduchého efektu ,kde pri </a:t>
            </a:r>
            <a:r>
              <a:rPr lang="sk-SK" dirty="0" err="1"/>
              <a:t>prejdutí</a:t>
            </a:r>
            <a:r>
              <a:rPr lang="sk-SK" dirty="0"/>
              <a:t> myši sa zmení farba textu alebo pozadia pri odkaze</a:t>
            </a:r>
            <a:r>
              <a:rPr lang="sk-SK" dirty="0" smtClean="0"/>
              <a:t>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sk-SK" dirty="0" smtClean="0"/>
              <a:t>To </a:t>
            </a:r>
            <a:r>
              <a:rPr lang="sk-SK" dirty="0"/>
              <a:t>môžeme </a:t>
            </a:r>
            <a:r>
              <a:rPr lang="sk-SK" dirty="0" err="1"/>
              <a:t>dosiahnúť</a:t>
            </a:r>
            <a:r>
              <a:rPr lang="sk-SK" dirty="0"/>
              <a:t> pomocou </a:t>
            </a:r>
            <a:r>
              <a:rPr lang="sk-SK" dirty="0" err="1"/>
              <a:t>pseudotriedy</a:t>
            </a:r>
            <a:r>
              <a:rPr lang="sk-SK" dirty="0" smtClean="0"/>
              <a:t>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sk-SK" dirty="0" smtClean="0"/>
              <a:t>Toto </a:t>
            </a:r>
            <a:r>
              <a:rPr lang="sk-SK" dirty="0"/>
              <a:t>vnesie do stránky určitú dynamiku</a:t>
            </a:r>
            <a:r>
              <a:rPr lang="sk-SK" dirty="0" smtClean="0"/>
              <a:t>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sk-SK" dirty="0" smtClean="0"/>
              <a:t>Môžeme  </a:t>
            </a:r>
            <a:r>
              <a:rPr lang="sk-SK" dirty="0" err="1"/>
              <a:t>dosiahnúť</a:t>
            </a:r>
            <a:r>
              <a:rPr lang="sk-SK" dirty="0"/>
              <a:t> </a:t>
            </a:r>
            <a:r>
              <a:rPr lang="sk-SK" dirty="0" smtClean="0"/>
              <a:t>toho</a:t>
            </a:r>
            <a:r>
              <a:rPr lang="sk-SK" dirty="0"/>
              <a:t>, aby sa po </a:t>
            </a:r>
            <a:r>
              <a:rPr lang="sk-SK" dirty="0" err="1"/>
              <a:t>prejdutí</a:t>
            </a:r>
            <a:r>
              <a:rPr lang="sk-SK" dirty="0"/>
              <a:t> myšou zmenila farba textu odkazu na </a:t>
            </a:r>
            <a:r>
              <a:rPr lang="sk-SK" dirty="0" smtClean="0"/>
              <a:t>inú.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29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Pseudo</a:t>
            </a:r>
            <a:r>
              <a:rPr lang="sk-SK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sk-SK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triedy</a:t>
            </a:r>
            <a:endParaRPr lang="en-US" sz="2800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 descr="Výsledok vyhľadávania obrázkov pre dopyt studying animat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037" y="4339568"/>
            <a:ext cx="163830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484784"/>
            <a:ext cx="8886825" cy="2600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539552" y="4339568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Selector</a:t>
            </a:r>
            <a:r>
              <a:rPr lang="sk-SK" dirty="0" err="1" smtClean="0"/>
              <a:t>:na</a:t>
            </a:r>
            <a:r>
              <a:rPr lang="sk-SK" dirty="0" smtClean="0"/>
              <a:t> ktorý element </a:t>
            </a:r>
            <a:r>
              <a:rPr lang="sk-SK" dirty="0" err="1" smtClean="0"/>
              <a:t>pseudotrieda</a:t>
            </a:r>
            <a:r>
              <a:rPr lang="sk-SK" dirty="0" smtClean="0"/>
              <a:t>  bude aplikovaná</a:t>
            </a:r>
          </a:p>
          <a:p>
            <a:r>
              <a:rPr lang="sk-SK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Pseudo-class</a:t>
            </a:r>
            <a:r>
              <a:rPr lang="sk-SK" dirty="0" err="1" smtClean="0"/>
              <a:t>:meno</a:t>
            </a:r>
            <a:r>
              <a:rPr lang="sk-SK" dirty="0" smtClean="0"/>
              <a:t> </a:t>
            </a:r>
            <a:r>
              <a:rPr lang="sk-SK" dirty="0" err="1" smtClean="0"/>
              <a:t>pseudo-triedy</a:t>
            </a:r>
            <a:endParaRPr lang="sk-SK" dirty="0" smtClean="0"/>
          </a:p>
          <a:p>
            <a:r>
              <a:rPr lang="sk-SK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Property</a:t>
            </a:r>
            <a:r>
              <a:rPr lang="sk-SK" dirty="0" smtClean="0"/>
              <a:t>: vlastnosť, ktorú </a:t>
            </a:r>
            <a:r>
              <a:rPr lang="sk-SK" dirty="0" err="1" smtClean="0"/>
              <a:t>pseudotrieda</a:t>
            </a:r>
            <a:r>
              <a:rPr lang="sk-SK" dirty="0" smtClean="0"/>
              <a:t> zmení</a:t>
            </a:r>
          </a:p>
          <a:p>
            <a:r>
              <a:rPr lang="sk-SK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Value</a:t>
            </a:r>
            <a:r>
              <a:rPr lang="sk-SK" dirty="0" err="1" smtClean="0"/>
              <a:t>:hodnota</a:t>
            </a:r>
            <a:r>
              <a:rPr lang="sk-SK" dirty="0" smtClean="0"/>
              <a:t> vlastnosti prvku </a:t>
            </a:r>
            <a:r>
              <a:rPr lang="sk-SK" dirty="0" err="1" smtClean="0"/>
              <a:t>pseudotriedy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23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Pseudo</a:t>
            </a:r>
            <a:r>
              <a:rPr lang="sk-SK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sk-SK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triedy</a:t>
            </a:r>
            <a:endParaRPr lang="en-US" sz="2800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 descr="Výsledok vyhľadávania obrázkov pre dopyt studying animat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037" y="4339568"/>
            <a:ext cx="163830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144734" y="1268760"/>
            <a:ext cx="639742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sz="2800" b="1" smtClean="0"/>
              <a:t> 			</a:t>
            </a:r>
            <a:r>
              <a:rPr lang="sk-SK" sz="2800" b="1" smtClean="0">
                <a:solidFill>
                  <a:srgbClr val="FF0000"/>
                </a:solidFill>
              </a:rPr>
              <a:t>a</a:t>
            </a:r>
            <a:r>
              <a:rPr lang="sk-SK" sz="2800" smtClean="0">
                <a:solidFill>
                  <a:srgbClr val="FF0000"/>
                </a:solidFill>
              </a:rPr>
              <a:t>:hover { }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sk-SK" sz="2800" smtClean="0"/>
              <a:t>Robí to,že  po umiestnení kurzora na text odkazu sa zmenia vlastnosti odkazu podľa vlastností uvedených v {         }</a:t>
            </a:r>
            <a:endParaRPr lang="en-US" sz="2800" smtClean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endParaRPr lang="en-US" sz="2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54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sk-SK" sz="2800" dirty="0" smtClean="0"/>
              <a:t>Subor23.html.Ako zmeniť farbu odkazu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532440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Súvisiaci obrázo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58112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55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sk-SK" sz="2800" dirty="0" smtClean="0"/>
              <a:t>main23.css</a:t>
            </a:r>
            <a:endParaRPr lang="en-US" sz="2800" dirty="0"/>
          </a:p>
        </p:txBody>
      </p:sp>
      <p:pic>
        <p:nvPicPr>
          <p:cNvPr id="14340" name="Picture 4" descr="Súvisiaci obrázo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96396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48" y="2132856"/>
            <a:ext cx="6896100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90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ýsledok vyhľadávania obrázkov pre dopyt google 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4981328"/>
            <a:ext cx="3336305" cy="18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1691680" y="62068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Pôvodný stav odkazu: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38" y="1268760"/>
            <a:ext cx="7702252" cy="1323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547664" y="306896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Stav po </a:t>
            </a:r>
            <a:r>
              <a:rPr lang="sk-SK" dirty="0" err="1" smtClean="0"/>
              <a:t>nabebnutí</a:t>
            </a:r>
            <a:r>
              <a:rPr lang="sk-SK" dirty="0" smtClean="0"/>
              <a:t> myšou: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026567"/>
            <a:ext cx="8724900" cy="133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73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CSS Úvod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2768154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sk-SK" sz="2000" dirty="0" smtClean="0"/>
              <a:t>Element </a:t>
            </a:r>
            <a:r>
              <a:rPr lang="sk-SK" sz="2000" dirty="0"/>
              <a:t>môže </a:t>
            </a:r>
            <a:r>
              <a:rPr lang="sk-SK" sz="2000" dirty="0" err="1"/>
              <a:t>byť:paragraf,nadpis,kontajner,odkaz,obrázok</a:t>
            </a:r>
            <a:r>
              <a:rPr lang="sk-SK" sz="2000" dirty="0"/>
              <a:t> ,</a:t>
            </a:r>
            <a:r>
              <a:rPr lang="sk-SK" sz="2000" dirty="0" err="1"/>
              <a:t>span,zoznam,div</a:t>
            </a:r>
            <a:r>
              <a:rPr lang="sk-SK" sz="2000" dirty="0"/>
              <a:t>.</a:t>
            </a:r>
            <a:endParaRPr lang="en-US" sz="2000" dirty="0"/>
          </a:p>
          <a:p>
            <a:pPr>
              <a:buFont typeface="Wingdings" pitchFamily="2" charset="2"/>
              <a:buChar char="ü"/>
            </a:pPr>
            <a:r>
              <a:rPr lang="sk-SK" sz="2000" dirty="0" smtClean="0"/>
              <a:t>Elementom môže  meniť </a:t>
            </a:r>
            <a:r>
              <a:rPr lang="sk-SK" sz="2000" dirty="0"/>
              <a:t>farbu </a:t>
            </a:r>
            <a:r>
              <a:rPr lang="sk-SK" sz="2000" dirty="0" err="1" smtClean="0"/>
              <a:t>textu,veľkosť</a:t>
            </a:r>
            <a:r>
              <a:rPr lang="sk-SK" sz="2000" dirty="0" smtClean="0"/>
              <a:t> </a:t>
            </a:r>
            <a:r>
              <a:rPr lang="sk-SK" sz="2000" dirty="0" err="1"/>
              <a:t>písma,farbu</a:t>
            </a:r>
            <a:r>
              <a:rPr lang="sk-SK" sz="2000" dirty="0"/>
              <a:t> pozadia</a:t>
            </a:r>
            <a:r>
              <a:rPr lang="sk-SK" sz="2000" dirty="0" smtClean="0"/>
              <a:t>.</a:t>
            </a:r>
          </a:p>
          <a:p>
            <a:pPr>
              <a:buFont typeface="Wingdings" pitchFamily="2" charset="2"/>
              <a:buChar char="ü"/>
            </a:pPr>
            <a:r>
              <a:rPr lang="sk-SK" sz="2000" dirty="0" smtClean="0"/>
              <a:t>Práca </a:t>
            </a:r>
            <a:r>
              <a:rPr lang="sk-SK" sz="2000" dirty="0"/>
              <a:t>s </a:t>
            </a:r>
            <a:r>
              <a:rPr lang="sk-SK" sz="2000" dirty="0" err="1"/>
              <a:t>kakádovými</a:t>
            </a:r>
            <a:r>
              <a:rPr lang="sk-SK" sz="2000" dirty="0"/>
              <a:t> štýlmi je omnoho efektívnejšia než </a:t>
            </a:r>
            <a:r>
              <a:rPr lang="sk-SK" sz="2000" dirty="0" smtClean="0"/>
              <a:t>len nastavovanie </a:t>
            </a:r>
            <a:r>
              <a:rPr lang="sk-SK" sz="2000" dirty="0"/>
              <a:t>vlastností elementu priamo v HTML dokumente</a:t>
            </a:r>
            <a:r>
              <a:rPr lang="sk-SK" sz="2000" dirty="0" smtClean="0"/>
              <a:t>,</a:t>
            </a:r>
          </a:p>
          <a:p>
            <a:pPr>
              <a:buFont typeface="Wingdings" pitchFamily="2" charset="2"/>
              <a:buChar char="ü"/>
            </a:pPr>
            <a:r>
              <a:rPr lang="sk-SK" sz="2000" dirty="0"/>
              <a:t>V CSS je možné nastavovať vlastnosti skupine </a:t>
            </a:r>
            <a:r>
              <a:rPr lang="sk-SK" sz="2000" dirty="0" smtClean="0"/>
              <a:t>elementov</a:t>
            </a:r>
          </a:p>
          <a:p>
            <a:pPr>
              <a:buFont typeface="Wingdings" pitchFamily="2" charset="2"/>
              <a:buChar char="ü"/>
            </a:pPr>
            <a:r>
              <a:rPr lang="sk-SK" sz="2000" dirty="0"/>
              <a:t>Pre zmenu celého webu je treba zmeniť niektorý súbor </a:t>
            </a:r>
            <a:r>
              <a:rPr lang="sk-SK" sz="2000" dirty="0" err="1"/>
              <a:t>css</a:t>
            </a:r>
            <a:r>
              <a:rPr lang="sk-SK" sz="2000" dirty="0"/>
              <a:t> , bez toho aby sme zasahovali do jednotlivých html dokumentov</a:t>
            </a:r>
            <a:r>
              <a:rPr lang="sk-SK" sz="2000" dirty="0" smtClean="0"/>
              <a:t>.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 err="1"/>
              <a:t>Prvý</a:t>
            </a:r>
            <a:r>
              <a:rPr lang="en-US" sz="2000" dirty="0"/>
              <a:t> </a:t>
            </a:r>
            <a:r>
              <a:rPr lang="en-US" sz="2000" dirty="0" err="1"/>
              <a:t>návrh</a:t>
            </a:r>
            <a:r>
              <a:rPr lang="en-US" sz="2000" dirty="0"/>
              <a:t> </a:t>
            </a:r>
            <a:r>
              <a:rPr lang="en-US" sz="2000" dirty="0" err="1"/>
              <a:t>normy</a:t>
            </a:r>
            <a:r>
              <a:rPr lang="en-US" sz="2000" dirty="0"/>
              <a:t> </a:t>
            </a:r>
            <a:r>
              <a:rPr lang="en-US" sz="2000" dirty="0" err="1"/>
              <a:t>bol</a:t>
            </a:r>
            <a:r>
              <a:rPr lang="en-US" sz="2000" dirty="0"/>
              <a:t> </a:t>
            </a:r>
            <a:r>
              <a:rPr lang="en-US" sz="2000" dirty="0" err="1"/>
              <a:t>zverejnený</a:t>
            </a:r>
            <a:r>
              <a:rPr lang="en-US" sz="2000" dirty="0"/>
              <a:t> v </a:t>
            </a:r>
            <a:r>
              <a:rPr lang="en-US" sz="2000" dirty="0" err="1"/>
              <a:t>roku</a:t>
            </a:r>
            <a:r>
              <a:rPr lang="en-US" sz="2000" dirty="0"/>
              <a:t> 1994, v </a:t>
            </a:r>
            <a:r>
              <a:rPr lang="en-US" sz="2000" dirty="0" err="1"/>
              <a:t>roku</a:t>
            </a:r>
            <a:r>
              <a:rPr lang="en-US" sz="2000" dirty="0"/>
              <a:t> 1996 bola </a:t>
            </a:r>
            <a:r>
              <a:rPr lang="en-US" sz="2000" dirty="0" err="1"/>
              <a:t>potom</a:t>
            </a:r>
            <a:r>
              <a:rPr lang="en-US" sz="2000" dirty="0"/>
              <a:t> </a:t>
            </a:r>
            <a:r>
              <a:rPr lang="en-US" sz="2000" dirty="0" err="1"/>
              <a:t>vydaná</a:t>
            </a:r>
            <a:r>
              <a:rPr lang="en-US" sz="2000" dirty="0"/>
              <a:t> </a:t>
            </a:r>
            <a:r>
              <a:rPr lang="en-US" sz="2000" dirty="0" err="1"/>
              <a:t>špecifikácia</a:t>
            </a:r>
            <a:r>
              <a:rPr lang="en-US" sz="2000" dirty="0"/>
              <a:t> CSS 1, v </a:t>
            </a:r>
            <a:r>
              <a:rPr lang="en-US" sz="2000" dirty="0" err="1"/>
              <a:t>roku</a:t>
            </a:r>
            <a:r>
              <a:rPr lang="en-US" sz="2000" dirty="0"/>
              <a:t> 1998 CSS 2, </a:t>
            </a:r>
            <a:r>
              <a:rPr lang="en-US" sz="2000" dirty="0" err="1"/>
              <a:t>teraz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pracuje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verziu</a:t>
            </a:r>
            <a:r>
              <a:rPr lang="en-US" sz="2000" dirty="0"/>
              <a:t> CSS </a:t>
            </a:r>
            <a:r>
              <a:rPr lang="sk-SK" sz="2000" dirty="0" smtClean="0"/>
              <a:t> 3</a:t>
            </a:r>
            <a:endParaRPr lang="sk-SK" sz="2000" dirty="0"/>
          </a:p>
          <a:p>
            <a:pPr>
              <a:buFont typeface="Wingdings" pitchFamily="2" charset="2"/>
              <a:buChar char="ü"/>
            </a:pPr>
            <a:endParaRPr lang="en-US" sz="2400" dirty="0"/>
          </a:p>
        </p:txBody>
      </p:sp>
      <p:pic>
        <p:nvPicPr>
          <p:cNvPr id="4" name="Obrázek 117" descr="https://tse1.mm.bing.net/th?&amp;id=OIP.Me91bf04a10ea7a7d0d40cfa6dfec1ceao0&amp;w=168&amp;h=168&amp;c=0&amp;pid=1.9&amp;rs=0&amp;p=0&amp;r=0">
            <a:hlinkClick r:id="rId2" tooltip="&quot;View image details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-21184"/>
            <a:ext cx="1601470" cy="1601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50" name="Picture 2" descr="Výsledok vyhľadávania obrázkov pre dopyt css animated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5725"/>
            <a:ext cx="1512168" cy="145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395536" y="1844824"/>
            <a:ext cx="8136904" cy="92333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u="sng" dirty="0">
                <a:solidFill>
                  <a:schemeClr val="bg1"/>
                </a:solidFill>
              </a:rPr>
              <a:t>Umožňujú nám nastaviť vlastnosti ,ktoré sa v HTML dokumente nastaviť nedajú. Preto už v html začneme používať </a:t>
            </a:r>
            <a:r>
              <a:rPr lang="sk-SK" u="sng" dirty="0" err="1">
                <a:solidFill>
                  <a:schemeClr val="bg1"/>
                </a:solidFill>
              </a:rPr>
              <a:t>Kasádové</a:t>
            </a:r>
            <a:r>
              <a:rPr lang="sk-SK" u="sng" dirty="0">
                <a:solidFill>
                  <a:schemeClr val="bg1"/>
                </a:solidFill>
              </a:rPr>
              <a:t> štýly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72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Pseudo</a:t>
            </a:r>
            <a:r>
              <a:rPr lang="sk-SK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sk-SK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triedy</a:t>
            </a:r>
            <a:endParaRPr lang="en-US" sz="2800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 descr="Výsledok vyhľadávania obrázkov pre dopyt studying animat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037" y="4339568"/>
            <a:ext cx="163830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144734" y="1268760"/>
            <a:ext cx="639742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 			</a:t>
            </a:r>
            <a:r>
              <a:rPr lang="sk-SK" sz="2800" b="1" dirty="0">
                <a:solidFill>
                  <a:srgbClr val="FF0000"/>
                </a:solidFill>
              </a:rPr>
              <a:t>p</a:t>
            </a:r>
            <a:r>
              <a:rPr lang="sk-SK" sz="2800" dirty="0">
                <a:solidFill>
                  <a:srgbClr val="FF0000"/>
                </a:solidFill>
              </a:rPr>
              <a:t>:first-letter</a:t>
            </a:r>
            <a:r>
              <a:rPr lang="sk-SK" sz="2800" dirty="0" smtClean="0">
                <a:solidFill>
                  <a:srgbClr val="FF0000"/>
                </a:solidFill>
              </a:rPr>
              <a:t>{ }</a:t>
            </a:r>
            <a:endParaRPr lang="en-US" sz="2800" dirty="0"/>
          </a:p>
          <a:p>
            <a:pPr lvl="1">
              <a:lnSpc>
                <a:spcPct val="150000"/>
              </a:lnSpc>
            </a:pPr>
            <a:r>
              <a:rPr lang="sk-SK" sz="2000" dirty="0" err="1" smtClean="0"/>
              <a:t>Pseudotrieda</a:t>
            </a:r>
            <a:r>
              <a:rPr lang="sk-SK" sz="2000" dirty="0" smtClean="0"/>
              <a:t> slúži na nastavenie veľkosti prvého  písmena  v </a:t>
            </a:r>
            <a:r>
              <a:rPr lang="sk-SK" sz="2000" dirty="0" err="1" smtClean="0"/>
              <a:t>odstavci</a:t>
            </a:r>
            <a:endParaRPr lang="en-US" sz="2000" dirty="0" smtClean="0"/>
          </a:p>
          <a:p>
            <a:r>
              <a:rPr lang="sk-SK" dirty="0" smtClean="0"/>
              <a:t>PR.</a:t>
            </a:r>
          </a:p>
          <a:p>
            <a:endParaRPr lang="sk-SK" dirty="0"/>
          </a:p>
          <a:p>
            <a:pPr>
              <a:lnSpc>
                <a:spcPct val="12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sk-SK" b="1" dirty="0" smtClean="0">
                <a:solidFill>
                  <a:srgbClr val="008000"/>
                </a:solidFill>
                <a:latin typeface="Courier New"/>
                <a:ea typeface="Times New Roman"/>
                <a:cs typeface="Times New Roman"/>
              </a:rPr>
              <a:t>p</a:t>
            </a:r>
            <a:r>
              <a:rPr lang="sk-SK" dirty="0" smtClean="0">
                <a:solidFill>
                  <a:srgbClr val="AA22FF"/>
                </a:solidFill>
                <a:latin typeface="Courier New"/>
                <a:ea typeface="Times New Roman"/>
                <a:cs typeface="Times New Roman"/>
              </a:rPr>
              <a:t>:first-letter</a:t>
            </a:r>
            <a:r>
              <a:rPr lang="sk-SK" dirty="0">
                <a:latin typeface="Courier New"/>
                <a:ea typeface="Times New Roman"/>
                <a:cs typeface="Times New Roman"/>
              </a:rPr>
              <a:t>{</a:t>
            </a:r>
            <a:endParaRPr lang="en-US" sz="2400" dirty="0">
              <a:ea typeface="Calibri"/>
              <a:cs typeface="Times New Roman"/>
            </a:endParaRPr>
          </a:p>
          <a:p>
            <a:pPr>
              <a:lnSpc>
                <a:spcPct val="12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sk-SK" dirty="0">
                <a:latin typeface="Courier New"/>
                <a:ea typeface="Times New Roman"/>
                <a:cs typeface="Times New Roman"/>
              </a:rPr>
              <a:t>	</a:t>
            </a:r>
            <a:r>
              <a:rPr lang="sk-SK" b="1" dirty="0">
                <a:solidFill>
                  <a:srgbClr val="008000"/>
                </a:solidFill>
                <a:latin typeface="Courier New"/>
                <a:ea typeface="Times New Roman"/>
                <a:cs typeface="Times New Roman"/>
              </a:rPr>
              <a:t>font-size</a:t>
            </a:r>
            <a:r>
              <a:rPr lang="sk-SK" dirty="0">
                <a:solidFill>
                  <a:srgbClr val="666666"/>
                </a:solidFill>
                <a:latin typeface="Courier New"/>
                <a:ea typeface="Times New Roman"/>
                <a:cs typeface="Times New Roman"/>
              </a:rPr>
              <a:t>:200</a:t>
            </a:r>
            <a:r>
              <a:rPr lang="sk-SK" dirty="0" smtClean="0">
                <a:solidFill>
                  <a:srgbClr val="666666"/>
                </a:solidFill>
                <a:latin typeface="Courier New"/>
                <a:ea typeface="Times New Roman"/>
                <a:cs typeface="Times New Roman"/>
              </a:rPr>
              <a:t>%</a:t>
            </a:r>
            <a:r>
              <a:rPr lang="sk-SK" dirty="0" smtClean="0">
                <a:latin typeface="Courier New"/>
                <a:ea typeface="Times New Roman"/>
                <a:cs typeface="Times New Roman"/>
              </a:rPr>
              <a:t>;</a:t>
            </a:r>
          </a:p>
          <a:p>
            <a:pPr>
              <a:lnSpc>
                <a:spcPct val="12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sk-SK" sz="2400" dirty="0">
                <a:latin typeface="Courier New"/>
                <a:ea typeface="Calibri"/>
                <a:cs typeface="Times New Roman"/>
              </a:rPr>
              <a:t> </a:t>
            </a:r>
            <a:r>
              <a:rPr lang="sk-SK" sz="2400" dirty="0" smtClean="0">
                <a:latin typeface="Courier New"/>
                <a:ea typeface="Calibri"/>
                <a:cs typeface="Times New Roman"/>
              </a:rPr>
              <a:t>   }</a:t>
            </a:r>
            <a:endParaRPr lang="en-US" sz="2400" dirty="0">
              <a:ea typeface="Calibri"/>
              <a:cs typeface="Times New Roman"/>
            </a:endParaRPr>
          </a:p>
        </p:txBody>
      </p:sp>
      <p:pic>
        <p:nvPicPr>
          <p:cNvPr id="5" name="Obrázek 3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81" y="4423470"/>
            <a:ext cx="5724525" cy="18478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3013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Selektory elementov</a:t>
            </a:r>
            <a:endParaRPr lang="en-US" dirty="0"/>
          </a:p>
        </p:txBody>
      </p:sp>
      <p:graphicFrame>
        <p:nvGraphicFramePr>
          <p:cNvPr id="4" name="Tabuľ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510927"/>
              </p:ext>
            </p:extLst>
          </p:nvPr>
        </p:nvGraphicFramePr>
        <p:xfrm>
          <a:off x="467544" y="1340768"/>
          <a:ext cx="8424936" cy="5151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/>
                <a:gridCol w="6552728"/>
              </a:tblGrid>
              <a:tr h="404353">
                <a:tc>
                  <a:txBody>
                    <a:bodyPr/>
                    <a:lstStyle/>
                    <a:p>
                      <a:r>
                        <a:rPr lang="sk-SK" dirty="0" smtClean="0"/>
                        <a:t>selektor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význam</a:t>
                      </a:r>
                      <a:endParaRPr lang="en-US" dirty="0"/>
                    </a:p>
                  </a:txBody>
                  <a:tcPr/>
                </a:tc>
              </a:tr>
              <a:tr h="697924">
                <a:tc>
                  <a:txBody>
                    <a:bodyPr/>
                    <a:lstStyle/>
                    <a:p>
                      <a:r>
                        <a:rPr lang="sk-SK" dirty="0" smtClean="0"/>
                        <a:t>body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Platí pre všetky elementy v časti </a:t>
                      </a:r>
                      <a:r>
                        <a:rPr lang="sk-SK" dirty="0" smtClean="0">
                          <a:solidFill>
                            <a:srgbClr val="FFFF00"/>
                          </a:solidFill>
                        </a:rPr>
                        <a:t>&lt;body&gt; </a:t>
                      </a:r>
                      <a:r>
                        <a:rPr lang="sk-SK" dirty="0" smtClean="0">
                          <a:solidFill>
                            <a:schemeClr val="tx1"/>
                          </a:solidFill>
                        </a:rPr>
                        <a:t>okrem</a:t>
                      </a:r>
                      <a:r>
                        <a:rPr lang="sk-SK" dirty="0" smtClean="0">
                          <a:solidFill>
                            <a:srgbClr val="FFFF00"/>
                          </a:solidFill>
                        </a:rPr>
                        <a:t> &lt;a&gt;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404353">
                <a:tc>
                  <a:txBody>
                    <a:bodyPr/>
                    <a:lstStyle/>
                    <a:p>
                      <a:r>
                        <a:rPr lang="sk-SK" dirty="0" smtClean="0"/>
                        <a:t>e1,e2,e3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Platí pre všetky elementy</a:t>
                      </a:r>
                      <a:r>
                        <a:rPr lang="sk-SK" dirty="0" smtClean="0">
                          <a:solidFill>
                            <a:srgbClr val="FFFF00"/>
                          </a:solidFill>
                        </a:rPr>
                        <a:t>&lt;e1&gt; &lt;e2&gt;</a:t>
                      </a:r>
                      <a:r>
                        <a:rPr lang="sk-SK" baseline="0" dirty="0" smtClean="0">
                          <a:solidFill>
                            <a:srgbClr val="FFFF00"/>
                          </a:solidFill>
                        </a:rPr>
                        <a:t> &lt;e3</a:t>
                      </a:r>
                      <a:r>
                        <a:rPr lang="sk-SK" baseline="0" dirty="0" smtClean="0"/>
                        <a:t>&gt;</a:t>
                      </a:r>
                      <a:endParaRPr lang="en-US" dirty="0"/>
                    </a:p>
                  </a:txBody>
                  <a:tcPr/>
                </a:tc>
              </a:tr>
              <a:tr h="404353">
                <a:tc>
                  <a:txBody>
                    <a:bodyPr/>
                    <a:lstStyle/>
                    <a:p>
                      <a:r>
                        <a:rPr lang="sk-SK" dirty="0" smtClean="0"/>
                        <a:t>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Platí</a:t>
                      </a:r>
                      <a:r>
                        <a:rPr lang="sk-SK" baseline="0" dirty="0" smtClean="0"/>
                        <a:t> </a:t>
                      </a:r>
                      <a:r>
                        <a:rPr lang="sk-SK" baseline="0" dirty="0" err="1" smtClean="0"/>
                        <a:t>uplne</a:t>
                      </a:r>
                      <a:r>
                        <a:rPr lang="sk-SK" baseline="0" dirty="0" smtClean="0"/>
                        <a:t> pre všetko v html </a:t>
                      </a:r>
                      <a:r>
                        <a:rPr lang="sk-SK" baseline="0" dirty="0" err="1" smtClean="0"/>
                        <a:t>dokumente,aj</a:t>
                      </a:r>
                      <a:r>
                        <a:rPr lang="sk-SK" baseline="0" dirty="0" smtClean="0"/>
                        <a:t> pre odkazy</a:t>
                      </a:r>
                      <a:endParaRPr lang="en-US" dirty="0"/>
                    </a:p>
                  </a:txBody>
                  <a:tcPr/>
                </a:tc>
              </a:tr>
              <a:tr h="404353">
                <a:tc>
                  <a:txBody>
                    <a:bodyPr/>
                    <a:lstStyle/>
                    <a:p>
                      <a:r>
                        <a:rPr lang="sk-SK" dirty="0" err="1" smtClean="0"/>
                        <a:t>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Výber elementu v menom </a:t>
                      </a:r>
                      <a:r>
                        <a:rPr lang="sk-SK" dirty="0" err="1" smtClean="0"/>
                        <a:t>id</a:t>
                      </a:r>
                      <a:r>
                        <a:rPr lang="en-GB" dirty="0" smtClean="0"/>
                        <a:t>. </a:t>
                      </a:r>
                      <a:r>
                        <a:rPr lang="sk-SK" dirty="0" smtClean="0"/>
                        <a:t>V </a:t>
                      </a:r>
                      <a:r>
                        <a:rPr lang="sk-SK" dirty="0" err="1" smtClean="0"/>
                        <a:t>css</a:t>
                      </a:r>
                      <a:r>
                        <a:rPr lang="sk-SK" dirty="0" smtClean="0"/>
                        <a:t> sa značí</a:t>
                      </a:r>
                      <a:r>
                        <a:rPr lang="sk-SK" baseline="0" dirty="0" smtClean="0"/>
                        <a:t>  značkou </a:t>
                      </a:r>
                      <a:r>
                        <a:rPr lang="sk-SK" baseline="0" dirty="0" err="1" smtClean="0"/>
                        <a:t>hash</a:t>
                      </a:r>
                      <a:r>
                        <a:rPr lang="sk-SK" baseline="0" dirty="0" smtClean="0"/>
                        <a:t> </a:t>
                      </a:r>
                      <a:r>
                        <a:rPr lang="sk-SK" baseline="0" dirty="0" err="1" smtClean="0"/>
                        <a:t>tag</a:t>
                      </a:r>
                      <a:r>
                        <a:rPr lang="sk-SK" baseline="0" dirty="0" smtClean="0"/>
                        <a:t> </a:t>
                      </a:r>
                      <a:r>
                        <a:rPr lang="en-GB" baseline="0" dirty="0" smtClean="0">
                          <a:solidFill>
                            <a:srgbClr val="FFFF00"/>
                          </a:solidFill>
                        </a:rPr>
                        <a:t>#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404353">
                <a:tc>
                  <a:txBody>
                    <a:bodyPr/>
                    <a:lstStyle/>
                    <a:p>
                      <a:r>
                        <a:rPr lang="sk-SK" dirty="0" err="1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Výber elementu v menom  </a:t>
                      </a:r>
                      <a:r>
                        <a:rPr lang="sk-SK" dirty="0" err="1" smtClean="0"/>
                        <a:t>class.V</a:t>
                      </a:r>
                      <a:r>
                        <a:rPr lang="sk-SK" baseline="0" dirty="0" smtClean="0"/>
                        <a:t> </a:t>
                      </a:r>
                      <a:r>
                        <a:rPr lang="sk-SK" baseline="0" dirty="0" err="1" smtClean="0"/>
                        <a:t>css</a:t>
                      </a:r>
                      <a:r>
                        <a:rPr lang="sk-SK" baseline="0" dirty="0" smtClean="0"/>
                        <a:t>  sa označí značkou bodka</a:t>
                      </a:r>
                      <a:r>
                        <a:rPr lang="sk-SK" sz="3200" baseline="0" dirty="0" smtClean="0"/>
                        <a:t> .</a:t>
                      </a:r>
                      <a:endParaRPr lang="en-US" dirty="0"/>
                    </a:p>
                  </a:txBody>
                  <a:tcPr/>
                </a:tc>
              </a:tr>
              <a:tr h="404353">
                <a:tc>
                  <a:txBody>
                    <a:bodyPr/>
                    <a:lstStyle/>
                    <a:p>
                      <a:r>
                        <a:rPr lang="sk-SK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div</a:t>
                      </a:r>
                      <a:r>
                        <a:rPr lang="sk-SK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k-SK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Výber platí iba pre  paragrafy v </a:t>
                      </a:r>
                      <a:r>
                        <a:rPr lang="sk-SK" dirty="0" smtClean="0">
                          <a:solidFill>
                            <a:srgbClr val="FFFF00"/>
                          </a:solidFill>
                        </a:rPr>
                        <a:t>&lt;div&gt;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404353">
                <a:tc>
                  <a:txBody>
                    <a:bodyPr/>
                    <a:lstStyle/>
                    <a:p>
                      <a:r>
                        <a:rPr lang="sk-SK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#</a:t>
                      </a:r>
                      <a:r>
                        <a:rPr lang="sk-SK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hlavny</a:t>
                      </a:r>
                      <a:r>
                        <a:rPr lang="sk-SK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r>
                        <a:rPr lang="sk-SK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Výber platí iba pre priamych potomkov identifikátora </a:t>
                      </a:r>
                      <a:r>
                        <a:rPr lang="sk-SK" dirty="0" err="1" smtClean="0">
                          <a:solidFill>
                            <a:srgbClr val="FFFF00"/>
                          </a:solidFill>
                        </a:rPr>
                        <a:t>hlavny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404353">
                <a:tc>
                  <a:txBody>
                    <a:bodyPr/>
                    <a:lstStyle/>
                    <a:p>
                      <a:r>
                        <a:rPr lang="sk-SK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#</a:t>
                      </a:r>
                      <a:r>
                        <a:rPr lang="sk-SK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druhy+</a:t>
                      </a:r>
                      <a:r>
                        <a:rPr lang="sk-SK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>
                          <a:solidFill>
                            <a:schemeClr val="tx1"/>
                          </a:solidFill>
                        </a:rPr>
                        <a:t>Iba pre prvok uvedený ako ďalší za </a:t>
                      </a:r>
                      <a:r>
                        <a:rPr lang="sk-SK" dirty="0" err="1" smtClean="0">
                          <a:solidFill>
                            <a:schemeClr val="tx1"/>
                          </a:solidFill>
                        </a:rPr>
                        <a:t>id</a:t>
                      </a:r>
                      <a:r>
                        <a:rPr lang="sk-SK" dirty="0" smtClean="0">
                          <a:solidFill>
                            <a:schemeClr val="tx1"/>
                          </a:solidFill>
                        </a:rPr>
                        <a:t> druhy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04353">
                <a:tc>
                  <a:txBody>
                    <a:bodyPr/>
                    <a:lstStyle/>
                    <a:p>
                      <a:r>
                        <a:rPr lang="sk-SK" dirty="0" smtClean="0"/>
                        <a:t>a:hover{ }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>
                          <a:solidFill>
                            <a:schemeClr val="tx1"/>
                          </a:solidFill>
                        </a:rPr>
                        <a:t>Zmena vlastností odkazu po nabehnutí myšou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04353">
                <a:tc>
                  <a:txBody>
                    <a:bodyPr/>
                    <a:lstStyle/>
                    <a:p>
                      <a:r>
                        <a:rPr lang="sk-SK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sk-SK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:first-line{ }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>
                          <a:solidFill>
                            <a:schemeClr val="tx1"/>
                          </a:solidFill>
                        </a:rPr>
                        <a:t>Nastavenie prvého riadku v </a:t>
                      </a:r>
                      <a:r>
                        <a:rPr lang="sk-SK" dirty="0" err="1" smtClean="0">
                          <a:solidFill>
                            <a:schemeClr val="tx1"/>
                          </a:solidFill>
                        </a:rPr>
                        <a:t>odstavci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396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Selektory elementov</a:t>
            </a:r>
            <a:endParaRPr lang="en-US" dirty="0"/>
          </a:p>
        </p:txBody>
      </p:sp>
      <p:graphicFrame>
        <p:nvGraphicFramePr>
          <p:cNvPr id="4" name="Tabuľ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343471"/>
              </p:ext>
            </p:extLst>
          </p:nvPr>
        </p:nvGraphicFramePr>
        <p:xfrm>
          <a:off x="467544" y="1340769"/>
          <a:ext cx="8424936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/>
                <a:gridCol w="6552728"/>
              </a:tblGrid>
              <a:tr h="235129">
                <a:tc>
                  <a:txBody>
                    <a:bodyPr/>
                    <a:lstStyle/>
                    <a:p>
                      <a:r>
                        <a:rPr lang="sk-SK" dirty="0" smtClean="0"/>
                        <a:t>selektor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význam</a:t>
                      </a:r>
                      <a:endParaRPr lang="en-US" dirty="0"/>
                    </a:p>
                  </a:txBody>
                  <a:tcPr/>
                </a:tc>
              </a:tr>
              <a:tr h="4058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800" b="1" dirty="0" smtClean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sk-SK" sz="1800" dirty="0" smtClean="0">
                          <a:solidFill>
                            <a:srgbClr val="FF0000"/>
                          </a:solidFill>
                        </a:rPr>
                        <a:t>:first-letter{ }</a:t>
                      </a:r>
                      <a:endParaRPr lang="en-US" sz="180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>
                          <a:solidFill>
                            <a:schemeClr val="tx1"/>
                          </a:solidFill>
                        </a:rPr>
                        <a:t>Výber</a:t>
                      </a:r>
                      <a:r>
                        <a:rPr lang="sk-SK" baseline="0" dirty="0" smtClean="0">
                          <a:solidFill>
                            <a:schemeClr val="tx1"/>
                          </a:solidFill>
                        </a:rPr>
                        <a:t> prvého písmena v </a:t>
                      </a:r>
                      <a:r>
                        <a:rPr lang="sk-SK" baseline="0" dirty="0" err="1" smtClean="0">
                          <a:solidFill>
                            <a:schemeClr val="tx1"/>
                          </a:solidFill>
                        </a:rPr>
                        <a:t>odstavci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2203">
                <a:tc>
                  <a:txBody>
                    <a:bodyPr/>
                    <a:lstStyle/>
                    <a:p>
                      <a:r>
                        <a:rPr lang="sk-SK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sk-SK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:first-child{}</a:t>
                      </a:r>
                      <a:endParaRPr lang="en-US" sz="1800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Výber prvého</a:t>
                      </a:r>
                      <a:r>
                        <a:rPr lang="sk-SK" baseline="0" dirty="0" smtClean="0"/>
                        <a:t> potomka  v kontajneri</a:t>
                      </a:r>
                      <a:endParaRPr lang="en-US" dirty="0"/>
                    </a:p>
                  </a:txBody>
                  <a:tcPr/>
                </a:tc>
              </a:tr>
              <a:tr h="372203">
                <a:tc>
                  <a:txBody>
                    <a:bodyPr/>
                    <a:lstStyle/>
                    <a:p>
                      <a:r>
                        <a:rPr lang="sk-SK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sk-SK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:last-child{}</a:t>
                      </a:r>
                      <a:endParaRPr lang="en-US" sz="1800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Výber posledného potomka v kontajneri</a:t>
                      </a:r>
                      <a:endParaRPr lang="en-US" dirty="0"/>
                    </a:p>
                  </a:txBody>
                  <a:tcPr/>
                </a:tc>
              </a:tr>
              <a:tr h="372203">
                <a:tc>
                  <a:txBody>
                    <a:bodyPr/>
                    <a:lstStyle/>
                    <a:p>
                      <a:r>
                        <a:rPr lang="sk-SK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sk-SK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:nth-child(</a:t>
                      </a:r>
                      <a:r>
                        <a:rPr lang="sk-SK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sk-SK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){}</a:t>
                      </a:r>
                      <a:endParaRPr lang="en-US" sz="1800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>
                          <a:solidFill>
                            <a:schemeClr val="tx1"/>
                          </a:solidFill>
                        </a:rPr>
                        <a:t>Výber druhého potomka v kontajneri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351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351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2351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2351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351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351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829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Základné práce s písmom</a:t>
            </a:r>
            <a:endParaRPr lang="en-US" sz="2800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1331640" y="1268760"/>
            <a:ext cx="639742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sk-SK" u="sng" dirty="0"/>
              <a:t>1.Nastavenie </a:t>
            </a:r>
            <a:r>
              <a:rPr lang="sk-SK" u="sng" dirty="0" smtClean="0"/>
              <a:t>fontu </a:t>
            </a:r>
            <a:r>
              <a:rPr lang="sk-SK" u="sng" dirty="0"/>
              <a:t>písma</a:t>
            </a:r>
            <a:endParaRPr lang="en-US" dirty="0"/>
          </a:p>
          <a:p>
            <a:pPr algn="ctr">
              <a:lnSpc>
                <a:spcPct val="150000"/>
              </a:lnSpc>
            </a:pPr>
            <a:r>
              <a:rPr lang="sk-SK" dirty="0" smtClean="0">
                <a:solidFill>
                  <a:srgbClr val="FF0000"/>
                </a:solidFill>
              </a:rPr>
              <a:t> </a:t>
            </a:r>
            <a:r>
              <a:rPr lang="sk-SK" dirty="0" err="1" smtClean="0">
                <a:solidFill>
                  <a:srgbClr val="FF0000"/>
                </a:solidFill>
              </a:rPr>
              <a:t>font-family</a:t>
            </a:r>
            <a:r>
              <a:rPr lang="sk-SK" dirty="0" smtClean="0">
                <a:solidFill>
                  <a:srgbClr val="FF0000"/>
                </a:solidFill>
              </a:rPr>
              <a:t>{  }</a:t>
            </a:r>
            <a:endParaRPr lang="en-US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BlokTextu 3"/>
          <p:cNvSpPr txBox="1"/>
          <p:nvPr/>
        </p:nvSpPr>
        <p:spPr>
          <a:xfrm>
            <a:off x="796395" y="2348880"/>
            <a:ext cx="79928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sk-SK" dirty="0"/>
              <a:t>CSS vlastnosť </a:t>
            </a:r>
            <a:r>
              <a:rPr lang="sk-SK" dirty="0" err="1"/>
              <a:t>font-family</a:t>
            </a:r>
            <a:r>
              <a:rPr lang="sk-SK" dirty="0"/>
              <a:t> definuje použitie fontov písma v </a:t>
            </a:r>
            <a:r>
              <a:rPr lang="sk-SK" dirty="0" smtClean="0"/>
              <a:t> elementoch dokumentu.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sk-SK" dirty="0" smtClean="0"/>
              <a:t>Pokiaľ </a:t>
            </a:r>
            <a:r>
              <a:rPr lang="sk-SK" dirty="0"/>
              <a:t>je definovaný font, ktorý u seba nemáte nainštalovaný, prehliadač použije ďalší definovaný. </a:t>
            </a:r>
            <a:endParaRPr lang="sk-SK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sk-SK" dirty="0" smtClean="0"/>
              <a:t>Keď </a:t>
            </a:r>
            <a:r>
              <a:rPr lang="sk-SK" dirty="0"/>
              <a:t>font nie je v dokumente definovaný, prehliadač použije základné písmo daného systému, zvyčajne font </a:t>
            </a:r>
            <a:r>
              <a:rPr lang="sk-SK" dirty="0" err="1"/>
              <a:t>Times</a:t>
            </a:r>
            <a:r>
              <a:rPr lang="sk-SK" dirty="0" smtClean="0"/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sk-SK" u="sng" dirty="0"/>
              <a:t>Pokiaľ je v názve fontu medzera, musí sa názov fontu obaliť jednoduchými úvodzovkami </a:t>
            </a:r>
            <a:endParaRPr lang="sk-SK" u="sng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sk-SK" dirty="0" smtClean="0"/>
              <a:t>Zoznam fontov </a:t>
            </a:r>
            <a:r>
              <a:rPr lang="sk-SK" dirty="0" err="1" smtClean="0"/>
              <a:t>oddelujeme</a:t>
            </a:r>
            <a:r>
              <a:rPr lang="sk-SK" dirty="0" smtClean="0"/>
              <a:t> čiarkami</a:t>
            </a: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endParaRPr lang="en-US" b="1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95" y="5013176"/>
            <a:ext cx="7301987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31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Základné práce s písmom</a:t>
            </a:r>
            <a:endParaRPr lang="en-US" sz="2800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1331640" y="1268760"/>
            <a:ext cx="63974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sz="3200" u="sng" dirty="0"/>
              <a:t>2.Nastavenie veľkosti </a:t>
            </a:r>
            <a:r>
              <a:rPr lang="sk-SK" sz="3200" u="sng" dirty="0" smtClean="0"/>
              <a:t>písma</a:t>
            </a:r>
          </a:p>
          <a:p>
            <a:pPr algn="ctr">
              <a:lnSpc>
                <a:spcPct val="150000"/>
              </a:lnSpc>
            </a:pPr>
            <a:r>
              <a:rPr lang="sk-SK" sz="3200" dirty="0" err="1" smtClean="0">
                <a:solidFill>
                  <a:srgbClr val="FF0000"/>
                </a:solidFill>
              </a:rPr>
              <a:t>font-size</a:t>
            </a:r>
            <a:r>
              <a:rPr lang="sk-SK" sz="3200" dirty="0" smtClean="0">
                <a:solidFill>
                  <a:srgbClr val="FF0000"/>
                </a:solidFill>
              </a:rPr>
              <a:t>{ }</a:t>
            </a:r>
            <a:endParaRPr lang="en-US" sz="32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BlokTextu 3"/>
          <p:cNvSpPr txBox="1"/>
          <p:nvPr/>
        </p:nvSpPr>
        <p:spPr>
          <a:xfrm>
            <a:off x="796395" y="234888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endParaRPr lang="en-US" b="1" dirty="0"/>
          </a:p>
          <a:p>
            <a:endParaRPr lang="en-US" dirty="0"/>
          </a:p>
        </p:txBody>
      </p:sp>
      <p:sp>
        <p:nvSpPr>
          <p:cNvPr id="5" name="BlokTextu 4"/>
          <p:cNvSpPr txBox="1"/>
          <p:nvPr/>
        </p:nvSpPr>
        <p:spPr>
          <a:xfrm>
            <a:off x="251521" y="2672045"/>
            <a:ext cx="85377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sk-SK" sz="2800" dirty="0"/>
              <a:t>Nastavenie veľkosti v </a:t>
            </a:r>
            <a:r>
              <a:rPr lang="sk-SK" sz="2800" dirty="0" err="1" smtClean="0"/>
              <a:t>pixeloch</a:t>
            </a:r>
            <a:r>
              <a:rPr lang="sk-SK" sz="2800" dirty="0" smtClean="0"/>
              <a:t> „</a:t>
            </a:r>
            <a:r>
              <a:rPr lang="sk-SK" sz="2800" dirty="0" err="1" smtClean="0"/>
              <a:t>px</a:t>
            </a:r>
            <a:r>
              <a:rPr lang="sk-SK" sz="2800" dirty="0" smtClean="0"/>
              <a:t>“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sk-SK" sz="2800" dirty="0" smtClean="0"/>
              <a:t>Nastavenie </a:t>
            </a:r>
            <a:r>
              <a:rPr lang="sk-SK" sz="2800" dirty="0"/>
              <a:t>veľkosti v „</a:t>
            </a:r>
            <a:r>
              <a:rPr lang="sk-SK" sz="2800" dirty="0" err="1" smtClean="0"/>
              <a:t>em</a:t>
            </a:r>
            <a:r>
              <a:rPr lang="sk-SK" sz="2800" dirty="0" smtClean="0"/>
              <a:t>“( vzorec :Body </a:t>
            </a:r>
            <a:r>
              <a:rPr lang="sk-SK" sz="2800" dirty="0"/>
              <a:t>/ 16 = </a:t>
            </a:r>
            <a:r>
              <a:rPr lang="sk-SK" sz="2800" i="1" dirty="0" err="1" smtClean="0"/>
              <a:t>em</a:t>
            </a:r>
            <a:r>
              <a:rPr lang="sk-SK" sz="2800" i="1" dirty="0" smtClean="0"/>
              <a:t>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sk-SK" sz="2800" dirty="0" smtClean="0"/>
              <a:t>Nastavenie </a:t>
            </a:r>
            <a:r>
              <a:rPr lang="sk-SK" sz="2800" dirty="0"/>
              <a:t>veľkosti v </a:t>
            </a:r>
            <a:r>
              <a:rPr lang="sk-SK" sz="2800" dirty="0" smtClean="0"/>
              <a:t>„</a:t>
            </a:r>
            <a:r>
              <a:rPr lang="en-US" sz="2800" dirty="0" smtClean="0"/>
              <a:t>%</a:t>
            </a:r>
            <a:r>
              <a:rPr lang="sk-SK" sz="2800" dirty="0" smtClean="0"/>
              <a:t>“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sk-SK" sz="2800" dirty="0" smtClean="0"/>
              <a:t>Slovné </a:t>
            </a:r>
            <a:r>
              <a:rPr lang="sk-SK" sz="2800" dirty="0"/>
              <a:t>nastavenie </a:t>
            </a:r>
            <a:r>
              <a:rPr lang="sk-SK" sz="2800" dirty="0" smtClean="0"/>
              <a:t>veľkosti(</a:t>
            </a:r>
            <a:r>
              <a:rPr lang="sk-SK" sz="2800" dirty="0" err="1" smtClean="0"/>
              <a:t>small</a:t>
            </a:r>
            <a:r>
              <a:rPr lang="sk-SK" sz="2800" dirty="0" smtClean="0"/>
              <a:t>,</a:t>
            </a:r>
            <a:r>
              <a:rPr lang="sk-SK" sz="2800" b="1" dirty="0"/>
              <a:t> </a:t>
            </a:r>
            <a:r>
              <a:rPr lang="sk-SK" sz="2800" b="1" dirty="0" err="1" smtClean="0"/>
              <a:t>x-large</a:t>
            </a:r>
            <a:r>
              <a:rPr lang="sk-SK" sz="2800" b="1" dirty="0" smtClean="0"/>
              <a:t>,</a:t>
            </a:r>
            <a:r>
              <a:rPr lang="sk-SK" sz="2800" b="1" dirty="0"/>
              <a:t> </a:t>
            </a:r>
            <a:r>
              <a:rPr lang="sk-SK" sz="2800" b="1" dirty="0" err="1" smtClean="0"/>
              <a:t>xx-small</a:t>
            </a:r>
            <a:r>
              <a:rPr lang="sk-SK" sz="2800" b="1" dirty="0" smtClean="0"/>
              <a:t>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sk-SK" sz="2800" dirty="0" smtClean="0"/>
              <a:t>Nastavenie veľkosti v bodoch „</a:t>
            </a:r>
            <a:r>
              <a:rPr lang="sk-SK" sz="2800" dirty="0" err="1" smtClean="0"/>
              <a:t>pt</a:t>
            </a:r>
            <a:r>
              <a:rPr lang="sk-SK" sz="2800" dirty="0" smtClean="0"/>
              <a:t>“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0309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sk-SK" sz="2800" dirty="0" smtClean="0"/>
              <a:t>Subor2</a:t>
            </a:r>
            <a:r>
              <a:rPr lang="en-GB" sz="2800" dirty="0" smtClean="0"/>
              <a:t>4</a:t>
            </a:r>
            <a:r>
              <a:rPr lang="sk-SK" sz="2800" dirty="0" smtClean="0"/>
              <a:t>.</a:t>
            </a:r>
            <a:r>
              <a:rPr lang="sk-SK" sz="2800" dirty="0" err="1" smtClean="0"/>
              <a:t>html.Ako</a:t>
            </a:r>
            <a:r>
              <a:rPr lang="sk-SK" sz="2800" dirty="0" smtClean="0"/>
              <a:t> </a:t>
            </a:r>
            <a:r>
              <a:rPr lang="en-GB" sz="2800" dirty="0" err="1" smtClean="0"/>
              <a:t>nastavi</a:t>
            </a:r>
            <a:r>
              <a:rPr lang="sk-SK" sz="2800" dirty="0" smtClean="0"/>
              <a:t>ť veľkosť fontu písma elementu</a:t>
            </a:r>
            <a:endParaRPr lang="en-US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964488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Súvisiaci obrázo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4482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42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sk-SK" sz="2800" dirty="0" smtClean="0"/>
              <a:t>myStyl1.css</a:t>
            </a:r>
            <a:endParaRPr lang="en-US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6524625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Súvisiaci obrázo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97958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1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ýsledok vyhľadávania obrázkov pre dopyt google 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4981328"/>
            <a:ext cx="3336305" cy="18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662112"/>
            <a:ext cx="8772400" cy="3533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535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Základné práce s písmom</a:t>
            </a:r>
            <a:endParaRPr lang="en-US" sz="2800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1331640" y="1268760"/>
            <a:ext cx="639742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u="sng" dirty="0"/>
              <a:t>3.Nastavenie hrúbky  písma</a:t>
            </a:r>
            <a:endParaRPr lang="en-US" sz="2800" dirty="0"/>
          </a:p>
          <a:p>
            <a:endParaRPr lang="en-US" dirty="0"/>
          </a:p>
        </p:txBody>
      </p:sp>
      <p:sp>
        <p:nvSpPr>
          <p:cNvPr id="5" name="BlokTextu 4"/>
          <p:cNvSpPr txBox="1"/>
          <p:nvPr/>
        </p:nvSpPr>
        <p:spPr>
          <a:xfrm>
            <a:off x="574013" y="2068979"/>
            <a:ext cx="85377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sk-SK" sz="2800" b="1" dirty="0" err="1"/>
              <a:t>font-weight</a:t>
            </a:r>
            <a:r>
              <a:rPr lang="sk-SK" sz="2800" dirty="0" err="1"/>
              <a:t>:</a:t>
            </a:r>
            <a:r>
              <a:rPr lang="sk-SK" sz="2800" b="1" dirty="0" err="1"/>
              <a:t>bold</a:t>
            </a:r>
            <a:r>
              <a:rPr lang="sk-SK" sz="2800" dirty="0" smtClean="0"/>
              <a:t>;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sk-SK" sz="2800" dirty="0" err="1" smtClean="0"/>
              <a:t>font-weight:normal</a:t>
            </a:r>
            <a:r>
              <a:rPr lang="sk-SK" sz="2800" dirty="0" smtClean="0"/>
              <a:t>;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899592" y="3284984"/>
            <a:ext cx="639742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u="sng" dirty="0" smtClean="0"/>
              <a:t>4.Nastavenie štýlu  písma</a:t>
            </a:r>
          </a:p>
          <a:p>
            <a:r>
              <a:rPr lang="sk-SK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font-style</a:t>
            </a:r>
            <a:r>
              <a:rPr lang="sk-SK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: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8" name="BlokTextu 7"/>
          <p:cNvSpPr txBox="1"/>
          <p:nvPr/>
        </p:nvSpPr>
        <p:spPr>
          <a:xfrm>
            <a:off x="755576" y="4461446"/>
            <a:ext cx="85377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sk-SK" sz="2800" i="1" dirty="0"/>
              <a:t>Sklonené</a:t>
            </a:r>
            <a:r>
              <a:rPr lang="sk-SK" sz="2800" b="1" dirty="0"/>
              <a:t> (</a:t>
            </a:r>
            <a:r>
              <a:rPr lang="sk-SK" sz="2800" b="1" dirty="0" err="1"/>
              <a:t>italic</a:t>
            </a:r>
            <a:r>
              <a:rPr lang="sk-SK" sz="2800" b="1" dirty="0"/>
              <a:t> </a:t>
            </a:r>
            <a:r>
              <a:rPr lang="sk-SK" sz="2800" b="1" dirty="0" smtClean="0"/>
              <a:t>)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sk-SK" sz="2800" dirty="0" smtClean="0"/>
              <a:t>normálny</a:t>
            </a:r>
            <a:r>
              <a:rPr lang="sk-SK" sz="2800" b="1" dirty="0" smtClean="0"/>
              <a:t> </a:t>
            </a:r>
            <a:r>
              <a:rPr lang="sk-SK" sz="2800" b="1" dirty="0"/>
              <a:t>(</a:t>
            </a:r>
            <a:r>
              <a:rPr lang="sk-SK" sz="2800" b="1" dirty="0" err="1"/>
              <a:t>normal</a:t>
            </a:r>
            <a:r>
              <a:rPr lang="sk-SK" sz="2800" b="1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71605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sk-SK" sz="2800" dirty="0" smtClean="0"/>
              <a:t>Subor25.html.Ako </a:t>
            </a:r>
            <a:r>
              <a:rPr lang="en-GB" sz="2800" dirty="0" err="1" smtClean="0"/>
              <a:t>nastavi</a:t>
            </a:r>
            <a:r>
              <a:rPr lang="sk-SK" sz="2800" dirty="0" smtClean="0"/>
              <a:t>ť hrúbku a štýl elementu</a:t>
            </a:r>
            <a:endParaRPr lang="en-US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0" y="1844824"/>
            <a:ext cx="8892480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Súvisiaci obrázo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295" y="1628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88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ok vyhľadávania obrázkov pre dopyt c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00770"/>
            <a:ext cx="80962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1182738" y="128837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 smtClean="0"/>
              <a:t>Deklarácia vlastností elementu v CSS v externom a vnútornom štýle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447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sk-SK" sz="2800" smtClean="0"/>
              <a:t>myStyle2.css</a:t>
            </a:r>
            <a:endParaRPr lang="en-US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2856"/>
            <a:ext cx="8229600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Súvisiaci obrázo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97958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28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ýsledok vyhľadávania obrázkov pre dopyt google 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4981328"/>
            <a:ext cx="3336305" cy="18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79" y="1181735"/>
            <a:ext cx="8496944" cy="4486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52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t"/>
            <a:r>
              <a:rPr lang="sk-SK" b="1" dirty="0" smtClean="0"/>
              <a:t>Nastavujeme zarovnania textu elementu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844825"/>
            <a:ext cx="8229600" cy="864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smtClean="0"/>
              <a:t>Text </a:t>
            </a:r>
            <a:r>
              <a:rPr lang="sk-SK" sz="2400"/>
              <a:t>je defaultne zarovnaný doľava a pravá strana vyzerá tak ako nám ktoré slovo výjde</a:t>
            </a:r>
            <a:r>
              <a:rPr lang="sk-SK" sz="2400" smtClean="0"/>
              <a:t>.</a:t>
            </a:r>
          </a:p>
          <a:p>
            <a:pPr marL="0" indent="0">
              <a:buNone/>
            </a:pPr>
            <a:endParaRPr lang="sk-SK" sz="2400" smtClean="0"/>
          </a:p>
          <a:p>
            <a:pPr marL="0" indent="0">
              <a:buNone/>
            </a:pPr>
            <a:endParaRPr lang="sk-SK" sz="240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BlokTextu 3"/>
          <p:cNvSpPr txBox="1"/>
          <p:nvPr/>
        </p:nvSpPr>
        <p:spPr>
          <a:xfrm>
            <a:off x="611560" y="1310357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Zarovnanie elementu html dokumentu</a:t>
            </a:r>
            <a:endParaRPr lang="sk-SK" sz="24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Zástupný symbol obsahu 2"/>
          <p:cNvSpPr txBox="1">
            <a:spLocks/>
          </p:cNvSpPr>
          <p:nvPr/>
        </p:nvSpPr>
        <p:spPr>
          <a:xfrm>
            <a:off x="395536" y="2924944"/>
            <a:ext cx="8229600" cy="25922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2400" dirty="0"/>
              <a:t>Zarovnanie </a:t>
            </a:r>
            <a:r>
              <a:rPr lang="sk-SK" sz="2400" dirty="0" smtClean="0"/>
              <a:t>elementu môže </a:t>
            </a:r>
            <a:r>
              <a:rPr lang="sk-SK" sz="2400" dirty="0"/>
              <a:t>byť:</a:t>
            </a:r>
          </a:p>
          <a:p>
            <a:pPr lvl="0"/>
            <a:r>
              <a:rPr lang="sk-SK" sz="2400" dirty="0" err="1" smtClean="0"/>
              <a:t>Left</a:t>
            </a:r>
            <a:r>
              <a:rPr lang="sk-SK" sz="2400" dirty="0" smtClean="0"/>
              <a:t> -vľavo</a:t>
            </a:r>
            <a:endParaRPr lang="sk-SK" sz="2400" dirty="0"/>
          </a:p>
          <a:p>
            <a:pPr lvl="0"/>
            <a:r>
              <a:rPr lang="sk-SK" sz="2400" dirty="0" err="1" smtClean="0"/>
              <a:t>Right-vpravo</a:t>
            </a:r>
            <a:endParaRPr lang="sk-SK" sz="2400" dirty="0"/>
          </a:p>
          <a:p>
            <a:pPr lvl="0"/>
            <a:r>
              <a:rPr lang="sk-SK" sz="2400" dirty="0" err="1" smtClean="0"/>
              <a:t>Center-na</a:t>
            </a:r>
            <a:r>
              <a:rPr lang="sk-SK" sz="2400" dirty="0" smtClean="0"/>
              <a:t> stred</a:t>
            </a:r>
            <a:endParaRPr lang="sk-SK" sz="2400" dirty="0"/>
          </a:p>
          <a:p>
            <a:pPr lvl="0"/>
            <a:r>
              <a:rPr lang="sk-SK" sz="2400" dirty="0" err="1" smtClean="0"/>
              <a:t>Justify-do</a:t>
            </a:r>
            <a:r>
              <a:rPr lang="sk-SK" sz="2400" dirty="0" smtClean="0"/>
              <a:t> bloku</a:t>
            </a:r>
            <a:endParaRPr lang="sk-SK" sz="2400" dirty="0"/>
          </a:p>
          <a:p>
            <a:pPr marL="0" indent="0">
              <a:buFont typeface="Arial" pitchFamily="34" charset="0"/>
              <a:buNone/>
            </a:pPr>
            <a:endParaRPr lang="sk-SK" sz="2400" dirty="0" smtClean="0"/>
          </a:p>
          <a:p>
            <a:pPr marL="0" indent="0">
              <a:buFont typeface="Arial" pitchFamily="34" charset="0"/>
              <a:buNone/>
            </a:pPr>
            <a:r>
              <a:rPr lang="sk-SK" sz="2400" dirty="0" smtClean="0"/>
              <a:t>PR.</a:t>
            </a:r>
          </a:p>
          <a:p>
            <a:pPr>
              <a:lnSpc>
                <a:spcPct val="12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sk-SK" sz="2400" b="1" dirty="0" err="1">
                <a:solidFill>
                  <a:srgbClr val="008000"/>
                </a:solidFill>
                <a:latin typeface="Courier New"/>
                <a:ea typeface="Times New Roman"/>
                <a:cs typeface="Times New Roman"/>
              </a:rPr>
              <a:t>text-align</a:t>
            </a:r>
            <a:r>
              <a:rPr lang="sk-SK" sz="2400" dirty="0">
                <a:solidFill>
                  <a:srgbClr val="666666"/>
                </a:solidFill>
                <a:latin typeface="Courier New"/>
                <a:ea typeface="Times New Roman"/>
                <a:cs typeface="Times New Roman"/>
              </a:rPr>
              <a:t>:</a:t>
            </a:r>
            <a:r>
              <a:rPr lang="sk-SK" sz="2400" dirty="0">
                <a:latin typeface="Courier New"/>
                <a:ea typeface="Times New Roman"/>
                <a:cs typeface="Times New Roman"/>
              </a:rPr>
              <a:t> </a:t>
            </a:r>
            <a:r>
              <a:rPr lang="sk-SK" sz="2400" b="1" dirty="0">
                <a:solidFill>
                  <a:srgbClr val="008000"/>
                </a:solidFill>
                <a:latin typeface="Courier New"/>
                <a:ea typeface="Times New Roman"/>
                <a:cs typeface="Times New Roman"/>
              </a:rPr>
              <a:t>center</a:t>
            </a:r>
            <a:r>
              <a:rPr lang="sk-SK" sz="2400" dirty="0">
                <a:latin typeface="Courier New"/>
                <a:ea typeface="Times New Roman"/>
                <a:cs typeface="Times New Roman"/>
              </a:rPr>
              <a:t>;</a:t>
            </a:r>
            <a:endParaRPr lang="en-US" sz="2400" dirty="0">
              <a:ea typeface="Calibri"/>
              <a:cs typeface="Times New Roman"/>
            </a:endParaRPr>
          </a:p>
          <a:p>
            <a:pPr marL="0" indent="0">
              <a:buFont typeface="Arial" pitchFamily="34" charset="0"/>
              <a:buNone/>
            </a:pP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385849"/>
            <a:ext cx="5167552" cy="16704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05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t"/>
            <a:r>
              <a:rPr lang="sk-SK" b="1" smtClean="0"/>
              <a:t>Nastavujeme </a:t>
            </a:r>
            <a:r>
              <a:rPr lang="sk-SK" b="1" dirty="0"/>
              <a:t>vlastnosti </a:t>
            </a:r>
            <a:r>
              <a:rPr lang="sk-SK" b="1" dirty="0" smtClean="0"/>
              <a:t>textu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844825"/>
            <a:ext cx="8229600" cy="8640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2400" smtClean="0"/>
          </a:p>
          <a:p>
            <a:pPr marL="0" indent="0">
              <a:buNone/>
            </a:pPr>
            <a:endParaRPr lang="sk-SK" sz="240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BlokTextu 3"/>
          <p:cNvSpPr txBox="1"/>
          <p:nvPr/>
        </p:nvSpPr>
        <p:spPr>
          <a:xfrm>
            <a:off x="251520" y="1310357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Výšku </a:t>
            </a:r>
            <a:r>
              <a:rPr lang="sk-SK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medzery riadka </a:t>
            </a:r>
            <a:r>
              <a:rPr lang="sk-SK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 elemente</a:t>
            </a:r>
          </a:p>
          <a:p>
            <a:endParaRPr lang="sk-SK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Zástupný symbol obsahu 2"/>
          <p:cNvSpPr txBox="1">
            <a:spLocks/>
          </p:cNvSpPr>
          <p:nvPr/>
        </p:nvSpPr>
        <p:spPr>
          <a:xfrm>
            <a:off x="395536" y="2924944"/>
            <a:ext cx="8229600" cy="2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sk-SK" sz="2400" smtClean="0"/>
          </a:p>
          <a:p>
            <a:pPr marL="0" indent="0">
              <a:buFont typeface="Arial" pitchFamily="34" charset="0"/>
              <a:buNone/>
            </a:pPr>
            <a:endParaRPr lang="sk-SK" sz="2400" smtClean="0"/>
          </a:p>
          <a:p>
            <a:pPr marL="0" indent="0">
              <a:buFont typeface="Arial" pitchFamily="34" charset="0"/>
              <a:buNone/>
            </a:pPr>
            <a:endParaRPr lang="en-US" sz="2400" dirty="0"/>
          </a:p>
        </p:txBody>
      </p:sp>
      <p:sp>
        <p:nvSpPr>
          <p:cNvPr id="7" name="BlokTextu 6"/>
          <p:cNvSpPr txBox="1"/>
          <p:nvPr/>
        </p:nvSpPr>
        <p:spPr>
          <a:xfrm>
            <a:off x="226958" y="2276872"/>
            <a:ext cx="8136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Východisková </a:t>
            </a:r>
            <a:r>
              <a:rPr lang="sk-SK" sz="2400" dirty="0"/>
              <a:t>výška </a:t>
            </a:r>
            <a:r>
              <a:rPr lang="sk-SK" sz="2400" dirty="0" smtClean="0"/>
              <a:t> medzery riadka </a:t>
            </a:r>
            <a:r>
              <a:rPr lang="sk-SK" sz="2400" dirty="0"/>
              <a:t>vo väčšine prehliadačov je asi 110% až 120%,štandardnej výšky </a:t>
            </a:r>
            <a:r>
              <a:rPr lang="sk-SK" sz="2400" dirty="0" smtClean="0"/>
              <a:t>textu riadka.</a:t>
            </a:r>
          </a:p>
          <a:p>
            <a:r>
              <a:rPr lang="sk-SK" sz="2400" b="1" dirty="0" err="1"/>
              <a:t>line-height</a:t>
            </a:r>
            <a:r>
              <a:rPr lang="sk-SK" sz="2400" dirty="0"/>
              <a:t>: </a:t>
            </a:r>
            <a:r>
              <a:rPr lang="sk-SK" sz="2400" dirty="0" smtClean="0"/>
              <a:t>*v násobkoch výšky riadka(1,2,3)</a:t>
            </a:r>
          </a:p>
          <a:p>
            <a:r>
              <a:rPr lang="sk-SK" sz="2400" dirty="0"/>
              <a:t>	</a:t>
            </a:r>
            <a:r>
              <a:rPr lang="sk-SK" sz="2400" dirty="0" smtClean="0"/>
              <a:t>         * v percentách základnej výšky textu riadka	</a:t>
            </a:r>
            <a:endParaRPr lang="sk-SK" sz="2400" dirty="0"/>
          </a:p>
          <a:p>
            <a:endParaRPr lang="sk-SK" sz="2400" dirty="0"/>
          </a:p>
          <a:p>
            <a:endParaRPr lang="sk-SK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Obrázek 8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48" y="4272600"/>
            <a:ext cx="6624735" cy="22322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Obdĺžnik 4"/>
          <p:cNvSpPr/>
          <p:nvPr/>
        </p:nvSpPr>
        <p:spPr>
          <a:xfrm>
            <a:off x="276155" y="3782506"/>
            <a:ext cx="2528256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sk-SK" b="1" dirty="0" smtClean="0">
                <a:solidFill>
                  <a:srgbClr val="008000"/>
                </a:solidFill>
                <a:latin typeface="Courier New"/>
                <a:ea typeface="Times New Roman"/>
                <a:cs typeface="Times New Roman"/>
              </a:rPr>
              <a:t>PR.line-height</a:t>
            </a:r>
            <a:r>
              <a:rPr lang="sk-SK" dirty="0" smtClean="0">
                <a:solidFill>
                  <a:srgbClr val="666666"/>
                </a:solidFill>
                <a:latin typeface="Courier New"/>
                <a:ea typeface="Times New Roman"/>
                <a:cs typeface="Times New Roman"/>
              </a:rPr>
              <a:t>:3</a:t>
            </a:r>
            <a:r>
              <a:rPr lang="sk-SK" dirty="0">
                <a:latin typeface="Courier New"/>
                <a:ea typeface="Times New Roman"/>
                <a:cs typeface="Times New Roman"/>
              </a:rPr>
              <a:t>;</a:t>
            </a:r>
            <a:endParaRPr lang="en-US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7506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t"/>
            <a:r>
              <a:rPr lang="sk-SK" b="1" dirty="0" smtClean="0"/>
              <a:t>Nastavujeme </a:t>
            </a:r>
            <a:r>
              <a:rPr lang="sk-SK" b="1" dirty="0"/>
              <a:t>vlastnosti </a:t>
            </a:r>
            <a:r>
              <a:rPr lang="sk-SK" b="1" dirty="0" smtClean="0"/>
              <a:t>textu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844825"/>
            <a:ext cx="8229600" cy="8640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2400" smtClean="0"/>
          </a:p>
          <a:p>
            <a:pPr marL="0" indent="0">
              <a:buNone/>
            </a:pPr>
            <a:endParaRPr lang="sk-SK" sz="240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BlokTextu 3"/>
          <p:cNvSpPr txBox="1"/>
          <p:nvPr/>
        </p:nvSpPr>
        <p:spPr>
          <a:xfrm>
            <a:off x="251520" y="1310357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Nastavenie </a:t>
            </a:r>
            <a:r>
              <a:rPr lang="sk-SK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sk-SK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odsadenia prvého </a:t>
            </a:r>
            <a:r>
              <a:rPr lang="sk-SK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riadka </a:t>
            </a:r>
            <a:r>
              <a:rPr lang="sk-SK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 vybranom </a:t>
            </a:r>
            <a:r>
              <a:rPr lang="sk-SK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elemente</a:t>
            </a:r>
            <a:endParaRPr lang="sk-SK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sk-SK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Zástupný symbol obsahu 2"/>
          <p:cNvSpPr txBox="1">
            <a:spLocks/>
          </p:cNvSpPr>
          <p:nvPr/>
        </p:nvSpPr>
        <p:spPr>
          <a:xfrm>
            <a:off x="395536" y="2924944"/>
            <a:ext cx="8229600" cy="2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sk-SK" sz="2400" smtClean="0"/>
          </a:p>
          <a:p>
            <a:pPr marL="0" indent="0">
              <a:buFont typeface="Arial" pitchFamily="34" charset="0"/>
              <a:buNone/>
            </a:pPr>
            <a:endParaRPr lang="sk-SK" sz="2400" smtClean="0"/>
          </a:p>
          <a:p>
            <a:pPr marL="0" indent="0">
              <a:buFont typeface="Arial" pitchFamily="34" charset="0"/>
              <a:buNone/>
            </a:pPr>
            <a:endParaRPr lang="en-US" sz="2400" dirty="0"/>
          </a:p>
        </p:txBody>
      </p:sp>
      <p:sp>
        <p:nvSpPr>
          <p:cNvPr id="7" name="BlokTextu 6"/>
          <p:cNvSpPr txBox="1"/>
          <p:nvPr/>
        </p:nvSpPr>
        <p:spPr>
          <a:xfrm>
            <a:off x="226958" y="2276872"/>
            <a:ext cx="81369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/>
              <a:t>text-indent</a:t>
            </a:r>
            <a:r>
              <a:rPr lang="sk-SK" sz="2400" dirty="0"/>
              <a:t>: </a:t>
            </a:r>
            <a:r>
              <a:rPr lang="sk-SK" sz="2400" dirty="0" err="1" smtClean="0"/>
              <a:t>initial;</a:t>
            </a:r>
            <a:r>
              <a:rPr lang="sk-SK" dirty="0" err="1" smtClean="0"/>
              <a:t>Nastavenie</a:t>
            </a:r>
            <a:r>
              <a:rPr lang="sk-SK" dirty="0" smtClean="0"/>
              <a:t> </a:t>
            </a:r>
            <a:r>
              <a:rPr lang="sk-SK" dirty="0"/>
              <a:t>nulového odsadenia prvého </a:t>
            </a:r>
            <a:r>
              <a:rPr lang="sk-SK" dirty="0" smtClean="0"/>
              <a:t>        </a:t>
            </a:r>
            <a:r>
              <a:rPr lang="sk-SK" sz="2400" i="1" dirty="0" smtClean="0"/>
              <a:t>				</a:t>
            </a:r>
            <a:r>
              <a:rPr lang="sk-SK" i="1" dirty="0" smtClean="0"/>
              <a:t>riadku </a:t>
            </a:r>
            <a:r>
              <a:rPr lang="sk-SK" i="1" dirty="0"/>
              <a:t>v vybranom </a:t>
            </a:r>
            <a:r>
              <a:rPr lang="sk-SK" i="1" dirty="0" smtClean="0"/>
              <a:t>elemente</a:t>
            </a:r>
          </a:p>
          <a:p>
            <a:r>
              <a:rPr lang="sk-SK" sz="2400" b="1" dirty="0" err="1"/>
              <a:t>text-indent</a:t>
            </a:r>
            <a:r>
              <a:rPr lang="sk-SK" sz="2400" dirty="0"/>
              <a:t>: 20</a:t>
            </a:r>
            <a:r>
              <a:rPr lang="sk-SK" sz="2400" dirty="0" smtClean="0"/>
              <a:t>%;</a:t>
            </a:r>
            <a:r>
              <a:rPr lang="sk-SK" dirty="0"/>
              <a:t>Toto je bežné odsadenie v paragrafe(z šírky 			</a:t>
            </a:r>
            <a:r>
              <a:rPr lang="sk-SK" dirty="0" smtClean="0"/>
              <a:t>                       elementu</a:t>
            </a:r>
          </a:p>
          <a:p>
            <a:r>
              <a:rPr lang="sk-SK" b="1" dirty="0" err="1"/>
              <a:t>text-indent</a:t>
            </a:r>
            <a:r>
              <a:rPr lang="sk-SK" dirty="0"/>
              <a:t>: </a:t>
            </a:r>
            <a:r>
              <a:rPr lang="sk-SK" dirty="0" smtClean="0"/>
              <a:t>20px ;  </a:t>
            </a:r>
            <a:r>
              <a:rPr lang="sk-SK" i="1" dirty="0" smtClean="0"/>
              <a:t>Toto </a:t>
            </a:r>
            <a:r>
              <a:rPr lang="sk-SK" i="1" dirty="0"/>
              <a:t>je bežné odsadenie v </a:t>
            </a:r>
            <a:r>
              <a:rPr lang="sk-SK" i="1" dirty="0" smtClean="0"/>
              <a:t>paragrafe v </a:t>
            </a:r>
            <a:r>
              <a:rPr lang="sk-SK" i="1" dirty="0" err="1" smtClean="0"/>
              <a:t>pixeloch</a:t>
            </a:r>
            <a:endParaRPr lang="sk-SK" dirty="0"/>
          </a:p>
          <a:p>
            <a:endParaRPr lang="sk-SK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Obrázok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371" y="4183681"/>
            <a:ext cx="5727700" cy="23241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0126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t"/>
            <a:r>
              <a:rPr lang="sk-SK" b="1" smtClean="0"/>
              <a:t>Nastavujeme </a:t>
            </a:r>
            <a:r>
              <a:rPr lang="sk-SK" b="1" dirty="0"/>
              <a:t>vlastnosti </a:t>
            </a:r>
            <a:r>
              <a:rPr lang="sk-SK" b="1" dirty="0" smtClean="0"/>
              <a:t>textu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844825"/>
            <a:ext cx="8229600" cy="8640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2400" smtClean="0"/>
          </a:p>
          <a:p>
            <a:pPr marL="0" indent="0">
              <a:buNone/>
            </a:pPr>
            <a:endParaRPr lang="sk-SK" sz="240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BlokTextu 3"/>
          <p:cNvSpPr txBox="1"/>
          <p:nvPr/>
        </p:nvSpPr>
        <p:spPr>
          <a:xfrm>
            <a:off x="251520" y="1310357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Nastavenie farieb textu elementov: „</a:t>
            </a:r>
            <a:r>
              <a:rPr lang="sk-SK" sz="2400" i="1" dirty="0" err="1" smtClean="0"/>
              <a:t>color</a:t>
            </a:r>
            <a:r>
              <a:rPr lang="sk-SK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</a:t>
            </a:r>
          </a:p>
          <a:p>
            <a:r>
              <a:rPr lang="sk-SK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Nastavenie farieb </a:t>
            </a:r>
            <a:r>
              <a:rPr lang="sk-SK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pozadia elementov „</a:t>
            </a:r>
            <a:r>
              <a:rPr lang="sk-SK" sz="2400" b="1" dirty="0" err="1"/>
              <a:t>background-color</a:t>
            </a:r>
            <a:r>
              <a:rPr lang="sk-SK" sz="2400" dirty="0"/>
              <a:t>: </a:t>
            </a:r>
            <a:r>
              <a:rPr lang="sk-SK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</a:t>
            </a:r>
            <a:endParaRPr lang="sk-SK" sz="24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sk-SK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sk-SK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Zástupný symbol obsahu 2"/>
          <p:cNvSpPr txBox="1">
            <a:spLocks/>
          </p:cNvSpPr>
          <p:nvPr/>
        </p:nvSpPr>
        <p:spPr>
          <a:xfrm>
            <a:off x="395536" y="2924944"/>
            <a:ext cx="8229600" cy="2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sk-SK" sz="2400" smtClean="0"/>
          </a:p>
          <a:p>
            <a:pPr marL="0" indent="0">
              <a:buFont typeface="Arial" pitchFamily="34" charset="0"/>
              <a:buNone/>
            </a:pPr>
            <a:endParaRPr lang="sk-SK" sz="2400" smtClean="0"/>
          </a:p>
          <a:p>
            <a:pPr marL="0" indent="0">
              <a:buFont typeface="Arial" pitchFamily="34" charset="0"/>
              <a:buNone/>
            </a:pPr>
            <a:endParaRPr lang="en-US" sz="2400" dirty="0"/>
          </a:p>
        </p:txBody>
      </p:sp>
      <p:sp>
        <p:nvSpPr>
          <p:cNvPr id="5" name="BlokTextu 4"/>
          <p:cNvSpPr txBox="1"/>
          <p:nvPr/>
        </p:nvSpPr>
        <p:spPr>
          <a:xfrm>
            <a:off x="899592" y="2348880"/>
            <a:ext cx="7725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 err="1"/>
              <a:t>I.Anglické</a:t>
            </a:r>
            <a:r>
              <a:rPr lang="sk-SK" u="sng" dirty="0"/>
              <a:t> meno farby(</a:t>
            </a:r>
            <a:r>
              <a:rPr lang="sk-SK" u="sng" dirty="0" err="1"/>
              <a:t>red,blue,green,silver,gold,gray,aqua</a:t>
            </a:r>
            <a:r>
              <a:rPr lang="sk-SK" u="sng" dirty="0"/>
              <a:t>)</a:t>
            </a:r>
            <a:endParaRPr lang="en-US" dirty="0"/>
          </a:p>
          <a:p>
            <a:endParaRPr lang="sk-SK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639" y="2924944"/>
            <a:ext cx="6615769" cy="3510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54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t"/>
            <a:r>
              <a:rPr lang="sk-SK" b="1" smtClean="0"/>
              <a:t>Nastavujeme </a:t>
            </a:r>
            <a:r>
              <a:rPr lang="sk-SK" b="1" dirty="0"/>
              <a:t>vlastnosti </a:t>
            </a:r>
            <a:r>
              <a:rPr lang="sk-SK" b="1" dirty="0" smtClean="0"/>
              <a:t>textu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844825"/>
            <a:ext cx="8229600" cy="8640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2400" smtClean="0"/>
          </a:p>
          <a:p>
            <a:pPr marL="0" indent="0">
              <a:buNone/>
            </a:pPr>
            <a:endParaRPr lang="sk-SK" sz="240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BlokTextu 3"/>
          <p:cNvSpPr txBox="1"/>
          <p:nvPr/>
        </p:nvSpPr>
        <p:spPr>
          <a:xfrm>
            <a:off x="251520" y="1310357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Nastavenie farieb textu elementom</a:t>
            </a:r>
            <a:endParaRPr lang="sk-SK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sk-SK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Zástupný symbol obsahu 2"/>
          <p:cNvSpPr txBox="1">
            <a:spLocks/>
          </p:cNvSpPr>
          <p:nvPr/>
        </p:nvSpPr>
        <p:spPr>
          <a:xfrm>
            <a:off x="395536" y="2924944"/>
            <a:ext cx="8229600" cy="2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sk-SK" sz="2400" smtClean="0"/>
          </a:p>
          <a:p>
            <a:pPr marL="0" indent="0">
              <a:buFont typeface="Arial" pitchFamily="34" charset="0"/>
              <a:buNone/>
            </a:pPr>
            <a:endParaRPr lang="sk-SK" sz="2400" smtClean="0"/>
          </a:p>
          <a:p>
            <a:pPr marL="0" indent="0">
              <a:buFont typeface="Arial" pitchFamily="34" charset="0"/>
              <a:buNone/>
            </a:pPr>
            <a:endParaRPr lang="en-US" sz="2400" dirty="0"/>
          </a:p>
        </p:txBody>
      </p:sp>
      <p:sp>
        <p:nvSpPr>
          <p:cNvPr id="5" name="BlokTextu 4"/>
          <p:cNvSpPr txBox="1"/>
          <p:nvPr/>
        </p:nvSpPr>
        <p:spPr>
          <a:xfrm>
            <a:off x="899592" y="2348880"/>
            <a:ext cx="7725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 err="1"/>
              <a:t>II.Zadanie</a:t>
            </a:r>
            <a:r>
              <a:rPr lang="sk-SK" u="sng" dirty="0"/>
              <a:t> kódu farby v hexadecimálnom </a:t>
            </a:r>
            <a:r>
              <a:rPr lang="sk-SK" u="sng" dirty="0" smtClean="0"/>
              <a:t>tvare</a:t>
            </a:r>
          </a:p>
          <a:p>
            <a:r>
              <a:rPr lang="sk-SK" dirty="0"/>
              <a:t>Umožňuje rozlíšiť viacej </a:t>
            </a:r>
            <a:r>
              <a:rPr lang="sk-SK" dirty="0" err="1"/>
              <a:t>farieb.Farba</a:t>
            </a:r>
            <a:r>
              <a:rPr lang="sk-SK" dirty="0"/>
              <a:t> začína znakom </a:t>
            </a:r>
            <a:r>
              <a:rPr lang="sk-SK" dirty="0" err="1"/>
              <a:t>hash</a:t>
            </a:r>
            <a:r>
              <a:rPr lang="sk-SK" dirty="0"/>
              <a:t> </a:t>
            </a:r>
            <a:r>
              <a:rPr lang="en-US" dirty="0" smtClean="0">
                <a:solidFill>
                  <a:srgbClr val="FF0000"/>
                </a:solidFill>
              </a:rPr>
              <a:t>#.</a:t>
            </a:r>
            <a:endParaRPr lang="sk-SK" dirty="0" smtClean="0">
              <a:solidFill>
                <a:srgbClr val="FF0000"/>
              </a:solidFill>
            </a:endParaRPr>
          </a:p>
          <a:p>
            <a:r>
              <a:rPr lang="sk-SK" dirty="0"/>
              <a:t>Kódy farieb si môžeme nájsť na internete pod kľúčový slovom: </a:t>
            </a:r>
            <a:r>
              <a:rPr lang="en-US" dirty="0">
                <a:hlinkClick r:id="rId2"/>
              </a:rPr>
              <a:t>HTML Color Mixer</a:t>
            </a:r>
            <a:endParaRPr lang="en-US" dirty="0"/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sk-SK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01008"/>
            <a:ext cx="4938234" cy="280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87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t"/>
            <a:r>
              <a:rPr lang="sk-SK" b="1" smtClean="0"/>
              <a:t>Nastavujeme </a:t>
            </a:r>
            <a:r>
              <a:rPr lang="sk-SK" b="1" dirty="0"/>
              <a:t>vlastnosti </a:t>
            </a:r>
            <a:r>
              <a:rPr lang="sk-SK" b="1" dirty="0" smtClean="0"/>
              <a:t>textu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844825"/>
            <a:ext cx="8229600" cy="8640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2400" smtClean="0"/>
          </a:p>
          <a:p>
            <a:pPr marL="0" indent="0">
              <a:buNone/>
            </a:pPr>
            <a:endParaRPr lang="sk-SK" sz="240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BlokTextu 3"/>
          <p:cNvSpPr txBox="1"/>
          <p:nvPr/>
        </p:nvSpPr>
        <p:spPr>
          <a:xfrm>
            <a:off x="251520" y="1310357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Nastavenie farieb textu  a pozadia elementom html súboru</a:t>
            </a:r>
            <a:endParaRPr lang="sk-SK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sk-SK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Zástupný symbol obsahu 2"/>
          <p:cNvSpPr txBox="1">
            <a:spLocks/>
          </p:cNvSpPr>
          <p:nvPr/>
        </p:nvSpPr>
        <p:spPr>
          <a:xfrm>
            <a:off x="395536" y="2924944"/>
            <a:ext cx="8229600" cy="2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sk-SK" sz="2400" smtClean="0"/>
          </a:p>
          <a:p>
            <a:pPr marL="0" indent="0">
              <a:buFont typeface="Arial" pitchFamily="34" charset="0"/>
              <a:buNone/>
            </a:pPr>
            <a:endParaRPr lang="sk-SK" sz="2400" smtClean="0"/>
          </a:p>
          <a:p>
            <a:pPr marL="0" indent="0">
              <a:buFont typeface="Arial" pitchFamily="34" charset="0"/>
              <a:buNone/>
            </a:pPr>
            <a:endParaRPr lang="en-US" sz="2400" dirty="0"/>
          </a:p>
        </p:txBody>
      </p:sp>
      <p:sp>
        <p:nvSpPr>
          <p:cNvPr id="5" name="BlokTextu 4"/>
          <p:cNvSpPr txBox="1"/>
          <p:nvPr/>
        </p:nvSpPr>
        <p:spPr>
          <a:xfrm>
            <a:off x="910257" y="2348880"/>
            <a:ext cx="77255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/>
              <a:t>III.Zadanie</a:t>
            </a:r>
            <a:r>
              <a:rPr lang="en-US" u="sng" dirty="0"/>
              <a:t> </a:t>
            </a:r>
            <a:r>
              <a:rPr lang="en-US" u="sng" dirty="0" err="1"/>
              <a:t>farieb</a:t>
            </a:r>
            <a:r>
              <a:rPr lang="en-US" u="sng" dirty="0"/>
              <a:t> v </a:t>
            </a:r>
            <a:r>
              <a:rPr lang="en-US" u="sng" dirty="0" err="1"/>
              <a:t>kódovan</a:t>
            </a:r>
            <a:r>
              <a:rPr lang="sk-SK" u="sng" dirty="0"/>
              <a:t>í</a:t>
            </a:r>
            <a:r>
              <a:rPr lang="en-US" u="sng" dirty="0"/>
              <a:t> </a:t>
            </a:r>
            <a:r>
              <a:rPr lang="en-US" u="sng" dirty="0" smtClean="0"/>
              <a:t>RGB</a:t>
            </a:r>
            <a:endParaRPr lang="sk-SK" u="sng" dirty="0" smtClean="0"/>
          </a:p>
          <a:p>
            <a:r>
              <a:rPr lang="en-US" b="1" dirty="0" err="1"/>
              <a:t>Každá</a:t>
            </a:r>
            <a:r>
              <a:rPr lang="en-US" b="1" dirty="0"/>
              <a:t> </a:t>
            </a:r>
            <a:r>
              <a:rPr lang="en-US" b="1" dirty="0" err="1"/>
              <a:t>farba</a:t>
            </a:r>
            <a:r>
              <a:rPr lang="en-US" b="1" dirty="0"/>
              <a:t> v RGB </a:t>
            </a:r>
            <a:r>
              <a:rPr lang="en-US" b="1" dirty="0" err="1"/>
              <a:t>môže</a:t>
            </a:r>
            <a:r>
              <a:rPr lang="en-US" b="1" dirty="0"/>
              <a:t> </a:t>
            </a:r>
            <a:r>
              <a:rPr lang="en-US" b="1" dirty="0" err="1"/>
              <a:t>nadobúdať</a:t>
            </a:r>
            <a:r>
              <a:rPr lang="en-US" b="1" dirty="0"/>
              <a:t> </a:t>
            </a:r>
            <a:r>
              <a:rPr lang="en-US" b="1" dirty="0" err="1"/>
              <a:t>hodnoty</a:t>
            </a:r>
            <a:r>
              <a:rPr lang="en-US" b="1" dirty="0"/>
              <a:t> od 0 do </a:t>
            </a:r>
            <a:r>
              <a:rPr lang="en-US" b="1" dirty="0" smtClean="0"/>
              <a:t>255</a:t>
            </a:r>
            <a:endParaRPr lang="sk-SK" b="1" dirty="0" smtClean="0"/>
          </a:p>
          <a:p>
            <a:r>
              <a:rPr lang="en-GB" dirty="0"/>
              <a:t>An RGB </a:t>
            </a:r>
            <a:r>
              <a:rPr lang="en-GB" dirty="0" err="1"/>
              <a:t>color</a:t>
            </a:r>
            <a:r>
              <a:rPr lang="en-GB" dirty="0"/>
              <a:t> value is specified with: </a:t>
            </a:r>
            <a:r>
              <a:rPr lang="en-GB" dirty="0" err="1"/>
              <a:t>rgb</a:t>
            </a:r>
            <a:r>
              <a:rPr lang="en-GB" dirty="0"/>
              <a:t>(red, green, blue</a:t>
            </a:r>
            <a:r>
              <a:rPr lang="en-GB" dirty="0" smtClean="0"/>
              <a:t>).</a:t>
            </a:r>
            <a:endParaRPr lang="sk-SK" dirty="0" smtClean="0"/>
          </a:p>
          <a:p>
            <a:r>
              <a:rPr lang="en-US" dirty="0">
                <a:hlinkClick r:id="rId2"/>
              </a:rPr>
              <a:t>RGB Calculator</a:t>
            </a:r>
            <a:endParaRPr lang="en-US" dirty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17032"/>
            <a:ext cx="6768877" cy="2687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9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sk-SK" sz="2800" dirty="0" smtClean="0"/>
              <a:t>Subor26.html Nastavovanie vlastností textu elementu</a:t>
            </a:r>
            <a:endParaRPr lang="en-US" sz="28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92" y="1556792"/>
            <a:ext cx="8936112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Súvisiaci obrázo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143" y="1628800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20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sk-SK" sz="2800" dirty="0" smtClean="0"/>
              <a:t>main26.css Nastavovanie vlastností textu elementu</a:t>
            </a:r>
            <a:endParaRPr lang="en-US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1556792"/>
            <a:ext cx="5857875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Súvisiaci obrázo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295" y="2128292"/>
            <a:ext cx="1905000" cy="1905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12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7260" y="188640"/>
            <a:ext cx="8229600" cy="1143000"/>
          </a:xfrm>
        </p:spPr>
        <p:txBody>
          <a:bodyPr/>
          <a:lstStyle/>
          <a:p>
            <a:r>
              <a:rPr lang="sk-SK" dirty="0" smtClean="0"/>
              <a:t>poznámky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2060848"/>
            <a:ext cx="8229600" cy="4525963"/>
          </a:xfrm>
        </p:spPr>
        <p:txBody>
          <a:bodyPr/>
          <a:lstStyle/>
          <a:p>
            <a:r>
              <a:rPr lang="en-US" b="1" dirty="0" err="1"/>
              <a:t>váha</a:t>
            </a:r>
            <a:r>
              <a:rPr lang="en-US" b="1" dirty="0"/>
              <a:t> </a:t>
            </a:r>
            <a:r>
              <a:rPr lang="en-US" b="1" dirty="0" err="1"/>
              <a:t>štýlov</a:t>
            </a:r>
            <a:endParaRPr lang="en-US" b="1" dirty="0"/>
          </a:p>
          <a:p>
            <a:r>
              <a:rPr lang="en-US" sz="2000" dirty="0" err="1"/>
              <a:t>Pokiaľ</a:t>
            </a:r>
            <a:r>
              <a:rPr lang="en-US" sz="2000" dirty="0"/>
              <a:t> v </a:t>
            </a:r>
            <a:r>
              <a:rPr lang="en-US" sz="2000" dirty="0" err="1"/>
              <a:t>štýle</a:t>
            </a:r>
            <a:r>
              <a:rPr lang="en-US" sz="2000" dirty="0"/>
              <a:t> </a:t>
            </a:r>
            <a:r>
              <a:rPr lang="en-US" sz="2000" dirty="0" err="1"/>
              <a:t>definujeme</a:t>
            </a:r>
            <a:r>
              <a:rPr lang="en-US" sz="2000" dirty="0"/>
              <a:t> pre </a:t>
            </a:r>
            <a:r>
              <a:rPr lang="en-US" sz="2000" dirty="0" err="1"/>
              <a:t>rovnaký</a:t>
            </a:r>
            <a:r>
              <a:rPr lang="en-US" sz="2000" dirty="0"/>
              <a:t> element </a:t>
            </a:r>
            <a:r>
              <a:rPr lang="en-US" sz="2000" dirty="0" err="1"/>
              <a:t>rovnakú</a:t>
            </a:r>
            <a:r>
              <a:rPr lang="en-US" sz="2000" dirty="0"/>
              <a:t> </a:t>
            </a:r>
            <a:r>
              <a:rPr lang="en-US" sz="2000" dirty="0" err="1"/>
              <a:t>vlastnosť</a:t>
            </a:r>
            <a:r>
              <a:rPr lang="en-US" sz="2000" dirty="0"/>
              <a:t> </a:t>
            </a:r>
            <a:r>
              <a:rPr lang="en-US" sz="2000" dirty="0" err="1"/>
              <a:t>dvakrát</a:t>
            </a:r>
            <a:r>
              <a:rPr lang="en-US" sz="2000" dirty="0"/>
              <a:t>, </a:t>
            </a:r>
            <a:r>
              <a:rPr lang="en-US" sz="2000" dirty="0" err="1"/>
              <a:t>vyššiu</a:t>
            </a:r>
            <a:r>
              <a:rPr lang="en-US" sz="2000" dirty="0"/>
              <a:t> </a:t>
            </a:r>
            <a:r>
              <a:rPr lang="en-US" sz="2000" dirty="0" err="1"/>
              <a:t>váhu</a:t>
            </a:r>
            <a:r>
              <a:rPr lang="en-US" sz="2000" dirty="0"/>
              <a:t> </a:t>
            </a:r>
            <a:r>
              <a:rPr lang="en-US" sz="2000" dirty="0" err="1"/>
              <a:t>má</a:t>
            </a:r>
            <a:r>
              <a:rPr lang="en-US" sz="2000" dirty="0"/>
              <a:t> </a:t>
            </a:r>
            <a:r>
              <a:rPr lang="en-US" sz="2000" dirty="0" err="1"/>
              <a:t>tá</a:t>
            </a:r>
            <a:r>
              <a:rPr lang="en-US" sz="2000" dirty="0"/>
              <a:t> </a:t>
            </a:r>
            <a:r>
              <a:rPr lang="en-US" sz="2000" dirty="0" err="1"/>
              <a:t>deklarácia</a:t>
            </a:r>
            <a:r>
              <a:rPr lang="en-US" sz="2000" dirty="0"/>
              <a:t>, </a:t>
            </a:r>
            <a:r>
              <a:rPr lang="en-US" sz="2000" dirty="0" err="1"/>
              <a:t>ktorá</a:t>
            </a:r>
            <a:r>
              <a:rPr lang="en-US" sz="2000" dirty="0"/>
              <a:t> bola </a:t>
            </a:r>
            <a:r>
              <a:rPr lang="en-US" sz="2000" dirty="0" err="1"/>
              <a:t>definovaná</a:t>
            </a:r>
            <a:r>
              <a:rPr lang="en-US" sz="2000" dirty="0"/>
              <a:t> </a:t>
            </a:r>
            <a:r>
              <a:rPr lang="en-US" sz="2000" dirty="0" err="1"/>
              <a:t>neskôr</a:t>
            </a:r>
            <a:r>
              <a:rPr lang="en-US" sz="2000" dirty="0"/>
              <a:t> (</a:t>
            </a:r>
            <a:r>
              <a:rPr lang="en-US" sz="2000" dirty="0" err="1"/>
              <a:t>myslené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neskoršom</a:t>
            </a:r>
            <a:r>
              <a:rPr lang="en-US" sz="2000" dirty="0"/>
              <a:t> </a:t>
            </a:r>
            <a:r>
              <a:rPr lang="en-US" sz="2000" dirty="0" err="1"/>
              <a:t>riadku</a:t>
            </a:r>
            <a:r>
              <a:rPr lang="en-US" sz="2000" dirty="0"/>
              <a:t>) a </a:t>
            </a:r>
            <a:r>
              <a:rPr lang="en-US" sz="2000" dirty="0" err="1"/>
              <a:t>tá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tiež</a:t>
            </a:r>
            <a:r>
              <a:rPr lang="en-US" sz="2000" dirty="0"/>
              <a:t> </a:t>
            </a:r>
            <a:r>
              <a:rPr lang="en-US" sz="2000" dirty="0" err="1"/>
              <a:t>vykoná</a:t>
            </a:r>
            <a:r>
              <a:rPr lang="en-US" sz="2000" dirty="0" smtClean="0"/>
              <a:t>.</a:t>
            </a:r>
            <a:endParaRPr lang="sk-SK" sz="2000" dirty="0" smtClean="0"/>
          </a:p>
          <a:p>
            <a:r>
              <a:rPr lang="en-US" sz="2000" dirty="0"/>
              <a:t> </a:t>
            </a:r>
            <a:r>
              <a:rPr lang="en-US" sz="2000" dirty="0" err="1"/>
              <a:t>Ak</a:t>
            </a:r>
            <a:r>
              <a:rPr lang="en-US" sz="2000" dirty="0"/>
              <a:t> by </a:t>
            </a:r>
            <a:r>
              <a:rPr lang="en-US" sz="2000" dirty="0" err="1"/>
              <a:t>sme</a:t>
            </a:r>
            <a:r>
              <a:rPr lang="en-US" sz="2000" dirty="0"/>
              <a:t> </a:t>
            </a:r>
            <a:r>
              <a:rPr lang="en-US" sz="2000" dirty="0" err="1"/>
              <a:t>chceli</a:t>
            </a:r>
            <a:r>
              <a:rPr lang="en-US" sz="2000" dirty="0"/>
              <a:t> </a:t>
            </a:r>
            <a:r>
              <a:rPr lang="en-US" sz="2000" dirty="0" err="1"/>
              <a:t>niektoré</a:t>
            </a:r>
            <a:r>
              <a:rPr lang="en-US" sz="2000" dirty="0"/>
              <a:t> </a:t>
            </a:r>
            <a:r>
              <a:rPr lang="en-US" sz="2000" dirty="0" err="1"/>
              <a:t>deklarácii</a:t>
            </a:r>
            <a:r>
              <a:rPr lang="en-US" sz="2000" dirty="0"/>
              <a:t> </a:t>
            </a:r>
            <a:r>
              <a:rPr lang="en-US" sz="2000" dirty="0" err="1"/>
              <a:t>priradiť</a:t>
            </a:r>
            <a:r>
              <a:rPr lang="en-US" sz="2000" dirty="0"/>
              <a:t> </a:t>
            </a:r>
            <a:r>
              <a:rPr lang="en-US" sz="2000" dirty="0" err="1"/>
              <a:t>väčšiu</a:t>
            </a:r>
            <a:r>
              <a:rPr lang="en-US" sz="2000" dirty="0"/>
              <a:t> </a:t>
            </a:r>
            <a:r>
              <a:rPr lang="en-US" sz="2000" dirty="0" err="1"/>
              <a:t>dôležitosť</a:t>
            </a:r>
            <a:r>
              <a:rPr lang="en-US" sz="2000" dirty="0"/>
              <a:t>, </a:t>
            </a:r>
            <a:r>
              <a:rPr lang="en-US" sz="2000" dirty="0" err="1"/>
              <a:t>použijeme</a:t>
            </a:r>
            <a:r>
              <a:rPr lang="en-US" sz="2000" dirty="0">
                <a:solidFill>
                  <a:srgbClr val="FF0000"/>
                </a:solidFill>
              </a:rPr>
              <a:t> </a:t>
            </a:r>
            <a:r>
              <a:rPr lang="en-US" sz="2000" i="1" dirty="0">
                <a:solidFill>
                  <a:srgbClr val="FF0000"/>
                </a:solidFill>
              </a:rPr>
              <a:t>! Important</a:t>
            </a:r>
            <a:r>
              <a:rPr lang="en-US" sz="2000" dirty="0">
                <a:solidFill>
                  <a:srgbClr val="FF0000"/>
                </a:solidFill>
              </a:rPr>
              <a:t> </a:t>
            </a:r>
            <a:r>
              <a:rPr lang="en-US" sz="2000" dirty="0" smtClean="0">
                <a:solidFill>
                  <a:srgbClr val="FF0000"/>
                </a:solidFill>
              </a:rPr>
              <a:t>.</a:t>
            </a:r>
            <a:endParaRPr lang="sk-SK" sz="2000" dirty="0" smtClean="0">
              <a:solidFill>
                <a:srgbClr val="FF0000"/>
              </a:solidFill>
            </a:endParaRPr>
          </a:p>
          <a:p>
            <a:r>
              <a:rPr lang="en-US" sz="2000" b="1" dirty="0" err="1"/>
              <a:t>Komentáre</a:t>
            </a:r>
            <a:endParaRPr lang="en-US" sz="2000" b="1" dirty="0"/>
          </a:p>
          <a:p>
            <a:r>
              <a:rPr lang="en-US" sz="2000" dirty="0" err="1"/>
              <a:t>Pokiaľ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chceme</a:t>
            </a:r>
            <a:r>
              <a:rPr lang="en-US" sz="2000" dirty="0"/>
              <a:t> k </a:t>
            </a:r>
            <a:r>
              <a:rPr lang="en-US" sz="2000" dirty="0" err="1"/>
              <a:t>štýlu</a:t>
            </a:r>
            <a:r>
              <a:rPr lang="en-US" sz="2000" dirty="0"/>
              <a:t> </a:t>
            </a:r>
            <a:r>
              <a:rPr lang="en-US" sz="2000" dirty="0" err="1"/>
              <a:t>písať</a:t>
            </a:r>
            <a:r>
              <a:rPr lang="en-US" sz="2000" dirty="0"/>
              <a:t> </a:t>
            </a:r>
            <a:r>
              <a:rPr lang="en-US" sz="2000" dirty="0" err="1"/>
              <a:t>nejaké</a:t>
            </a:r>
            <a:r>
              <a:rPr lang="en-US" sz="2000" dirty="0"/>
              <a:t> </a:t>
            </a:r>
            <a:r>
              <a:rPr lang="en-US" sz="2000" dirty="0" err="1"/>
              <a:t>poznámky</a:t>
            </a:r>
            <a:r>
              <a:rPr lang="en-US" sz="2000" dirty="0"/>
              <a:t> pre </a:t>
            </a:r>
            <a:r>
              <a:rPr lang="en-US" sz="2000" dirty="0" err="1"/>
              <a:t>lepšiu</a:t>
            </a:r>
            <a:r>
              <a:rPr lang="en-US" sz="2000" dirty="0"/>
              <a:t> </a:t>
            </a:r>
            <a:r>
              <a:rPr lang="en-US" sz="2000" dirty="0" err="1"/>
              <a:t>orientáciu</a:t>
            </a:r>
            <a:r>
              <a:rPr lang="en-US" sz="2000" dirty="0"/>
              <a:t>, </a:t>
            </a:r>
            <a:r>
              <a:rPr lang="en-US" sz="2000" dirty="0" err="1"/>
              <a:t>zapíšeme</a:t>
            </a:r>
            <a:r>
              <a:rPr lang="en-US" sz="2000" dirty="0"/>
              <a:t> </a:t>
            </a:r>
            <a:r>
              <a:rPr lang="en-US" sz="2000" dirty="0" err="1"/>
              <a:t>ju</a:t>
            </a:r>
            <a:r>
              <a:rPr lang="en-US" sz="2000" dirty="0"/>
              <a:t> do </a:t>
            </a:r>
            <a:r>
              <a:rPr lang="en-US" sz="2000" dirty="0" err="1"/>
              <a:t>komentárov</a:t>
            </a:r>
            <a:r>
              <a:rPr lang="en-US" sz="2000" dirty="0"/>
              <a:t>. Tie </a:t>
            </a:r>
            <a:r>
              <a:rPr lang="en-US" sz="2000" dirty="0" err="1"/>
              <a:t>sa</a:t>
            </a:r>
            <a:r>
              <a:rPr lang="en-US" sz="2000" dirty="0"/>
              <a:t> v CSS </a:t>
            </a:r>
            <a:r>
              <a:rPr lang="en-US" sz="2000" dirty="0" err="1"/>
              <a:t>tvoria</a:t>
            </a:r>
            <a:r>
              <a:rPr lang="en-US" sz="2000" dirty="0"/>
              <a:t> </a:t>
            </a:r>
            <a:r>
              <a:rPr lang="en-US" sz="2000" dirty="0" err="1"/>
              <a:t>pomocou</a:t>
            </a:r>
            <a:r>
              <a:rPr lang="en-US" sz="2000" dirty="0"/>
              <a:t> </a:t>
            </a:r>
            <a:r>
              <a:rPr lang="en-US" sz="2000" b="1" dirty="0">
                <a:solidFill>
                  <a:schemeClr val="accent1"/>
                </a:solidFill>
              </a:rPr>
              <a:t>/ *</a:t>
            </a:r>
            <a:r>
              <a:rPr lang="en-US" sz="2000" dirty="0"/>
              <a:t> a </a:t>
            </a:r>
            <a:r>
              <a:rPr lang="en-US" sz="2000" b="1" dirty="0">
                <a:solidFill>
                  <a:schemeClr val="accent1"/>
                </a:solidFill>
              </a:rPr>
              <a:t>* /</a:t>
            </a:r>
            <a:r>
              <a:rPr lang="en-US" sz="2000" dirty="0"/>
              <a:t> </a:t>
            </a:r>
            <a:r>
              <a:rPr lang="en-US" sz="2000" dirty="0" smtClean="0"/>
              <a:t>.</a:t>
            </a:r>
            <a:endParaRPr lang="sk-SK" sz="2000" dirty="0" smtClean="0"/>
          </a:p>
          <a:p>
            <a:r>
              <a:rPr lang="en-US" sz="2000" dirty="0"/>
              <a:t> </a:t>
            </a:r>
            <a:r>
              <a:rPr lang="en-US" sz="2000" dirty="0" err="1"/>
              <a:t>Medzi</a:t>
            </a:r>
            <a:r>
              <a:rPr lang="en-US" sz="2000" dirty="0"/>
              <a:t> </a:t>
            </a:r>
            <a:r>
              <a:rPr lang="en-US" sz="2000" dirty="0" err="1"/>
              <a:t>hviezdičky</a:t>
            </a:r>
            <a:r>
              <a:rPr lang="en-US" sz="2000" dirty="0"/>
              <a:t> </a:t>
            </a:r>
            <a:r>
              <a:rPr lang="en-US" sz="2000" dirty="0" err="1"/>
              <a:t>potom</a:t>
            </a:r>
            <a:r>
              <a:rPr lang="en-US" sz="2000" dirty="0"/>
              <a:t> </a:t>
            </a:r>
            <a:r>
              <a:rPr lang="en-US" sz="2000" dirty="0" err="1"/>
              <a:t>môžeme</a:t>
            </a:r>
            <a:r>
              <a:rPr lang="en-US" sz="2000" dirty="0"/>
              <a:t> </a:t>
            </a:r>
            <a:r>
              <a:rPr lang="en-US" sz="2000" dirty="0" err="1"/>
              <a:t>umiestniť</a:t>
            </a:r>
            <a:r>
              <a:rPr lang="en-US" sz="2000" dirty="0"/>
              <a:t> </a:t>
            </a:r>
            <a:r>
              <a:rPr lang="en-US" sz="2000" dirty="0" err="1"/>
              <a:t>aj</a:t>
            </a:r>
            <a:r>
              <a:rPr lang="en-US" sz="2000" dirty="0"/>
              <a:t> </a:t>
            </a:r>
            <a:r>
              <a:rPr lang="en-US" sz="2000" dirty="0" err="1"/>
              <a:t>niekoľkoriadkový</a:t>
            </a:r>
            <a:r>
              <a:rPr lang="en-US" sz="2000" dirty="0"/>
              <a:t> </a:t>
            </a:r>
            <a:r>
              <a:rPr lang="en-US" sz="2000" dirty="0" err="1"/>
              <a:t>komentár</a:t>
            </a:r>
            <a:r>
              <a:rPr lang="en-US" sz="2000" dirty="0"/>
              <a:t>, ten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samozrejme</a:t>
            </a:r>
            <a:r>
              <a:rPr lang="en-US" sz="2000" dirty="0"/>
              <a:t> </a:t>
            </a:r>
            <a:r>
              <a:rPr lang="en-US" sz="2000" dirty="0" err="1"/>
              <a:t>vo</a:t>
            </a:r>
            <a:r>
              <a:rPr lang="en-US" sz="2000" dirty="0"/>
              <a:t> </a:t>
            </a:r>
            <a:r>
              <a:rPr lang="en-US" sz="2000" dirty="0" err="1"/>
              <a:t>výslednom</a:t>
            </a:r>
            <a:r>
              <a:rPr lang="en-US" sz="2000" dirty="0"/>
              <a:t> </a:t>
            </a:r>
            <a:r>
              <a:rPr lang="en-US" sz="2000" dirty="0" err="1"/>
              <a:t>zobrazení</a:t>
            </a:r>
            <a:r>
              <a:rPr lang="en-US" sz="2000" dirty="0"/>
              <a:t> </a:t>
            </a:r>
            <a:r>
              <a:rPr lang="en-US" sz="2000" dirty="0" err="1"/>
              <a:t>neobjaví</a:t>
            </a:r>
            <a:r>
              <a:rPr lang="en-US" sz="2000" dirty="0" smtClean="0"/>
              <a:t>.</a:t>
            </a:r>
            <a:endParaRPr lang="sk-SK" sz="2000" dirty="0" smtClean="0"/>
          </a:p>
          <a:p>
            <a:r>
              <a:rPr lang="sk-SK" sz="2000" dirty="0" err="1" smtClean="0"/>
              <a:t>Poznámka:Pre</a:t>
            </a:r>
            <a:r>
              <a:rPr lang="sk-SK" sz="2000" dirty="0" smtClean="0"/>
              <a:t> HTML platí :“</a:t>
            </a:r>
            <a:r>
              <a:rPr lang="sk-SK" sz="2000" dirty="0" smtClean="0">
                <a:solidFill>
                  <a:schemeClr val="accent1"/>
                </a:solidFill>
              </a:rPr>
              <a:t>&lt;!–     text komentára                   </a:t>
            </a:r>
            <a:r>
              <a:rPr lang="sk-SK" sz="2000" dirty="0" smtClean="0">
                <a:solidFill>
                  <a:schemeClr val="accent1"/>
                </a:solidFill>
                <a:sym typeface="Wingdings" pitchFamily="2" charset="2"/>
              </a:rPr>
              <a:t></a:t>
            </a:r>
            <a:r>
              <a:rPr lang="sk-SK" sz="2000" dirty="0" smtClean="0">
                <a:sym typeface="Wingdings" pitchFamily="2" charset="2"/>
              </a:rPr>
              <a:t>“</a:t>
            </a:r>
            <a:endParaRPr lang="en-US" sz="2000" dirty="0"/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-171400"/>
            <a:ext cx="2034356" cy="2034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040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ýsledok vyhľadávania obrázkov pre dopyt google 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4981328"/>
            <a:ext cx="3336305" cy="18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20" y="980728"/>
            <a:ext cx="8964488" cy="4705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45320" y="5919664"/>
            <a:ext cx="5434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ODSTAVCE SA BUDÚ RADIŤ PODSEBA-STANDARDNE PRE BLOKOVÉ PRVKY BEZ OBTEKANIA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95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/>
              <a:t>Ako nastaviť obrázok na pozadie: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20688"/>
          </a:xfrm>
        </p:spPr>
        <p:txBody>
          <a:bodyPr>
            <a:normAutofit fontScale="92500" lnSpcReduction="20000"/>
          </a:bodyPr>
          <a:lstStyle/>
          <a:p>
            <a:r>
              <a:rPr lang="sk-SK" sz="2800" b="1" dirty="0" err="1"/>
              <a:t>background-image</a:t>
            </a:r>
            <a:r>
              <a:rPr lang="sk-SK" sz="2800" dirty="0" err="1"/>
              <a:t>:url</a:t>
            </a:r>
            <a:r>
              <a:rPr lang="sk-SK" sz="2800" dirty="0"/>
              <a:t>("../</a:t>
            </a:r>
            <a:r>
              <a:rPr lang="sk-SK" sz="2800" dirty="0" err="1"/>
              <a:t>images</a:t>
            </a:r>
            <a:r>
              <a:rPr lang="sk-SK" sz="2800" dirty="0"/>
              <a:t>/</a:t>
            </a:r>
            <a:r>
              <a:rPr lang="sk-SK" sz="2800" dirty="0" err="1"/>
              <a:t>pozadie.jpg</a:t>
            </a:r>
            <a:r>
              <a:rPr lang="sk-SK" sz="2800" dirty="0" smtClean="0"/>
              <a:t>");</a:t>
            </a:r>
          </a:p>
          <a:p>
            <a:r>
              <a:rPr lang="sk-SK" sz="2800" dirty="0" smtClean="0"/>
              <a:t>Je celkom možné že berie aj apostrofy.</a:t>
            </a:r>
            <a:endParaRPr lang="en-US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8784976" cy="122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323528" y="3639094"/>
            <a:ext cx="88204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sk-SK" dirty="0" smtClean="0"/>
              <a:t>Ak je obrázok menší ako html </a:t>
            </a:r>
            <a:r>
              <a:rPr lang="sk-SK" dirty="0" err="1" smtClean="0"/>
              <a:t>element-Defaultne</a:t>
            </a:r>
            <a:r>
              <a:rPr lang="sk-SK" dirty="0" smtClean="0"/>
              <a:t> </a:t>
            </a:r>
            <a:r>
              <a:rPr lang="sk-SK" dirty="0"/>
              <a:t>je nastavené </a:t>
            </a:r>
            <a:r>
              <a:rPr lang="sk-SK" dirty="0" smtClean="0"/>
              <a:t>opakovanie</a:t>
            </a:r>
          </a:p>
          <a:p>
            <a:r>
              <a:rPr lang="sk-SK" dirty="0" smtClean="0"/>
              <a:t>	 </a:t>
            </a:r>
            <a:r>
              <a:rPr lang="sk-SK" dirty="0"/>
              <a:t>doprava a dolu</a:t>
            </a:r>
            <a:r>
              <a:rPr lang="sk-SK" dirty="0" smtClean="0"/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sk-SK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Ďaľšie</a:t>
            </a:r>
            <a:r>
              <a:rPr lang="sk-SK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nastavenia obrázku: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sk-SK" b="1" dirty="0" err="1"/>
              <a:t>background-repeat</a:t>
            </a:r>
            <a:r>
              <a:rPr lang="sk-SK" dirty="0" err="1"/>
              <a:t>:</a:t>
            </a:r>
            <a:r>
              <a:rPr lang="sk-SK" b="1" dirty="0" err="1"/>
              <a:t>repeat-x</a:t>
            </a:r>
            <a:r>
              <a:rPr lang="sk-SK" dirty="0" smtClean="0"/>
              <a:t>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sk-SK" b="1" dirty="0" err="1"/>
              <a:t>background-repeat</a:t>
            </a:r>
            <a:r>
              <a:rPr lang="sk-SK" dirty="0" err="1"/>
              <a:t>:</a:t>
            </a:r>
            <a:r>
              <a:rPr lang="sk-SK" b="1" dirty="0" err="1"/>
              <a:t>no-repeat</a:t>
            </a:r>
            <a:r>
              <a:rPr lang="sk-SK" dirty="0" smtClean="0"/>
              <a:t>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sk-SK" b="1" dirty="0" err="1"/>
              <a:t>background-attachment</a:t>
            </a:r>
            <a:r>
              <a:rPr lang="sk-SK" dirty="0"/>
              <a:t>: </a:t>
            </a:r>
            <a:r>
              <a:rPr lang="sk-SK" b="1" dirty="0" err="1"/>
              <a:t>scroll</a:t>
            </a:r>
            <a:r>
              <a:rPr lang="sk-SK" dirty="0" err="1" smtClean="0"/>
              <a:t>;-obrazok</a:t>
            </a:r>
            <a:r>
              <a:rPr lang="sk-SK" dirty="0" smtClean="0"/>
              <a:t> rolovať s textom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sk-SK" b="1" dirty="0" err="1"/>
              <a:t>background-attachment</a:t>
            </a:r>
            <a:r>
              <a:rPr lang="sk-SK" dirty="0"/>
              <a:t>: </a:t>
            </a:r>
            <a:r>
              <a:rPr lang="sk-SK" b="1" dirty="0" err="1" smtClean="0"/>
              <a:t>fixed-</a:t>
            </a:r>
            <a:r>
              <a:rPr lang="sk-SK" dirty="0" err="1" smtClean="0"/>
              <a:t>fixovať</a:t>
            </a:r>
            <a:r>
              <a:rPr lang="sk-SK" dirty="0" smtClean="0"/>
              <a:t>  obrázok v jednej polohe pri rolovaní stránk</a:t>
            </a:r>
            <a:r>
              <a:rPr lang="sk-SK" b="1" dirty="0" smtClean="0"/>
              <a:t>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sk-SK" b="1" dirty="0" err="1"/>
              <a:t>background-position</a:t>
            </a:r>
            <a:r>
              <a:rPr lang="sk-SK" dirty="0"/>
              <a:t>: 30px 30px</a:t>
            </a:r>
            <a:r>
              <a:rPr lang="sk-SK" i="1" dirty="0"/>
              <a:t>/*Nastavenie stálej  pozície obrázku na stránke</a:t>
            </a:r>
            <a:r>
              <a:rPr lang="sk-SK" i="1" dirty="0" smtClean="0"/>
              <a:t>*/</a:t>
            </a: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1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sk-SK" sz="3200" b="1" dirty="0" smtClean="0"/>
              <a:t>Subor27.html-ako nastaviť obrázok na pozadie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640960" cy="395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396244" y="580526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>
                <a:hlinkClick r:id="rId3"/>
              </a:rPr>
              <a:t>Lorem Ipsum</a:t>
            </a:r>
            <a:endParaRPr lang="sk-SK" sz="2800"/>
          </a:p>
        </p:txBody>
      </p:sp>
    </p:spTree>
    <p:extLst>
      <p:ext uri="{BB962C8B-B14F-4D97-AF65-F5344CB8AC3E}">
        <p14:creationId xmlns:p14="http://schemas.microsoft.com/office/powerpoint/2010/main" val="300855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sk-SK" sz="3200" b="1" dirty="0" smtClean="0"/>
              <a:t>main27.html-ako nastaviť obrázok na pozadie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8892480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78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ýsledok vyhľadávania obrázkov pre dopyt google 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4981328"/>
            <a:ext cx="3336305" cy="18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568952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395536" y="5661248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Ak bude text dlhší ako obrázok.......obrázok sa bude opakovať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61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CSS Box Model</a:t>
            </a:r>
            <a:endParaRPr lang="en-US" dirty="0"/>
          </a:p>
        </p:txBody>
      </p:sp>
      <p:pic>
        <p:nvPicPr>
          <p:cNvPr id="4" name="Obrázo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417" y="1988840"/>
            <a:ext cx="7344816" cy="29523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BlokTextu 4"/>
          <p:cNvSpPr txBox="1"/>
          <p:nvPr/>
        </p:nvSpPr>
        <p:spPr>
          <a:xfrm>
            <a:off x="1475656" y="4725144"/>
            <a:ext cx="6552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lvl="0" indent="-285750">
              <a:buFont typeface="Wingdings" pitchFamily="2" charset="2"/>
              <a:buChar char="ü"/>
            </a:pPr>
            <a:r>
              <a:rPr lang="sk-SK" b="1" dirty="0" err="1"/>
              <a:t>content</a:t>
            </a:r>
            <a:r>
              <a:rPr lang="sk-SK" b="1" dirty="0"/>
              <a:t> </a:t>
            </a:r>
            <a:r>
              <a:rPr lang="sk-SK" dirty="0"/>
              <a:t>- obsah </a:t>
            </a:r>
            <a:r>
              <a:rPr lang="sk-SK" dirty="0" err="1"/>
              <a:t>krabice</a:t>
            </a:r>
            <a:r>
              <a:rPr lang="sk-SK" dirty="0"/>
              <a:t>, kde sa </a:t>
            </a:r>
            <a:r>
              <a:rPr lang="sk-SK" dirty="0" smtClean="0"/>
              <a:t>objaví </a:t>
            </a:r>
            <a:r>
              <a:rPr lang="sk-SK" dirty="0"/>
              <a:t>text a obrázky</a:t>
            </a:r>
            <a:endParaRPr lang="en-US" dirty="0"/>
          </a:p>
          <a:p>
            <a:pPr marL="285750" lvl="0" indent="-285750">
              <a:buFont typeface="Wingdings" pitchFamily="2" charset="2"/>
              <a:buChar char="ü"/>
            </a:pPr>
            <a:r>
              <a:rPr lang="sk-SK" b="1" dirty="0" err="1"/>
              <a:t>padding</a:t>
            </a:r>
            <a:r>
              <a:rPr lang="sk-SK" dirty="0"/>
              <a:t> - Vyčistí oblasť okolo obsahu. </a:t>
            </a:r>
            <a:endParaRPr lang="en-US" dirty="0"/>
          </a:p>
          <a:p>
            <a:pPr marL="285750" lvl="0" indent="-285750">
              <a:buFont typeface="Wingdings" pitchFamily="2" charset="2"/>
              <a:buChar char="ü"/>
            </a:pPr>
            <a:r>
              <a:rPr lang="sk-SK" b="1" dirty="0" err="1"/>
              <a:t>Border</a:t>
            </a:r>
            <a:r>
              <a:rPr lang="sk-SK" dirty="0"/>
              <a:t> - ohraničenie, ktorá vedie okolo </a:t>
            </a:r>
            <a:r>
              <a:rPr lang="sk-SK" dirty="0" err="1" smtClean="0"/>
              <a:t>paddingu</a:t>
            </a:r>
            <a:r>
              <a:rPr lang="sk-SK" dirty="0" smtClean="0"/>
              <a:t> </a:t>
            </a:r>
            <a:r>
              <a:rPr lang="sk-SK" dirty="0"/>
              <a:t>a obsahu</a:t>
            </a:r>
            <a:endParaRPr lang="en-US" dirty="0"/>
          </a:p>
          <a:p>
            <a:pPr marL="285750" lvl="0" indent="-285750">
              <a:buFont typeface="Wingdings" pitchFamily="2" charset="2"/>
              <a:buChar char="ü"/>
            </a:pPr>
            <a:r>
              <a:rPr lang="sk-SK" b="1" dirty="0" err="1"/>
              <a:t>Margin</a:t>
            </a:r>
            <a:r>
              <a:rPr lang="sk-SK" dirty="0"/>
              <a:t> - Vymaže oblasti mimo </a:t>
            </a:r>
            <a:r>
              <a:rPr lang="sk-SK" dirty="0" smtClean="0"/>
              <a:t>hraníc objektu.</a:t>
            </a:r>
            <a:endParaRPr lang="en-US" dirty="0"/>
          </a:p>
        </p:txBody>
      </p:sp>
      <p:pic>
        <p:nvPicPr>
          <p:cNvPr id="3074" name="Picture 2" descr="Výsledok vyhľadávania obrázkov pre dopyt bo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306" y="188640"/>
            <a:ext cx="2208246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53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sk-SK" dirty="0" smtClean="0"/>
              <a:t>Základné časti boxu po slovensky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42" y="1234650"/>
            <a:ext cx="6402370" cy="500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00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CSS Box Model</a:t>
            </a:r>
            <a:endParaRPr lang="en-US" dirty="0"/>
          </a:p>
        </p:txBody>
      </p:sp>
      <p:pic>
        <p:nvPicPr>
          <p:cNvPr id="4" name="Obrázo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7344816" cy="29523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BlokTextu 4"/>
          <p:cNvSpPr txBox="1"/>
          <p:nvPr/>
        </p:nvSpPr>
        <p:spPr>
          <a:xfrm>
            <a:off x="1255077" y="4601564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/>
              <a:t>Celková šírka prvku </a:t>
            </a:r>
            <a:r>
              <a:rPr lang="sk-SK" u="sng" dirty="0" smtClean="0"/>
              <a:t>(</a:t>
            </a:r>
            <a:r>
              <a:rPr lang="sk-SK" u="sng" dirty="0" err="1" smtClean="0"/>
              <a:t>width</a:t>
            </a:r>
            <a:r>
              <a:rPr lang="sk-SK" u="sng" dirty="0" smtClean="0"/>
              <a:t>)by </a:t>
            </a:r>
            <a:r>
              <a:rPr lang="sk-SK" u="sng" dirty="0"/>
              <a:t>sa mala vypočítať takto</a:t>
            </a:r>
            <a:r>
              <a:rPr lang="sk-SK" u="sng" dirty="0" smtClean="0"/>
              <a:t>:</a:t>
            </a:r>
          </a:p>
          <a:p>
            <a:r>
              <a:rPr lang="sk-SK" dirty="0"/>
              <a:t>Celková šírka </a:t>
            </a:r>
            <a:r>
              <a:rPr lang="sk-SK" dirty="0" smtClean="0"/>
              <a:t>prvku </a:t>
            </a:r>
            <a:r>
              <a:rPr lang="sk-SK" dirty="0"/>
              <a:t>= šírka + ľavý </a:t>
            </a:r>
            <a:r>
              <a:rPr lang="sk-SK" dirty="0" err="1"/>
              <a:t>padding</a:t>
            </a:r>
            <a:r>
              <a:rPr lang="sk-SK" dirty="0"/>
              <a:t> + vpravo </a:t>
            </a:r>
            <a:r>
              <a:rPr lang="sk-SK" dirty="0" err="1"/>
              <a:t>padding</a:t>
            </a:r>
            <a:r>
              <a:rPr lang="sk-SK" dirty="0"/>
              <a:t> + vľavo </a:t>
            </a:r>
            <a:r>
              <a:rPr lang="sk-SK" dirty="0" err="1"/>
              <a:t>border</a:t>
            </a:r>
            <a:r>
              <a:rPr lang="sk-SK" dirty="0"/>
              <a:t> + pravý </a:t>
            </a:r>
            <a:r>
              <a:rPr lang="sk-SK" dirty="0" err="1"/>
              <a:t>border</a:t>
            </a:r>
            <a:r>
              <a:rPr lang="sk-SK" dirty="0"/>
              <a:t> + ľavý </a:t>
            </a:r>
            <a:r>
              <a:rPr lang="sk-SK" dirty="0" err="1"/>
              <a:t>margin</a:t>
            </a:r>
            <a:r>
              <a:rPr lang="sk-SK" dirty="0"/>
              <a:t> + pravý </a:t>
            </a:r>
            <a:r>
              <a:rPr lang="sk-SK" dirty="0" err="1" smtClean="0"/>
              <a:t>margin</a:t>
            </a:r>
            <a:endParaRPr lang="en-US" dirty="0"/>
          </a:p>
        </p:txBody>
      </p:sp>
      <p:sp>
        <p:nvSpPr>
          <p:cNvPr id="3" name="BlokTextu 2"/>
          <p:cNvSpPr txBox="1"/>
          <p:nvPr/>
        </p:nvSpPr>
        <p:spPr>
          <a:xfrm>
            <a:off x="1048682" y="5657671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Webové</a:t>
            </a:r>
            <a:r>
              <a:rPr lang="en-US" i="1" dirty="0"/>
              <a:t> </a:t>
            </a:r>
            <a:r>
              <a:rPr lang="en-US" i="1" dirty="0" err="1"/>
              <a:t>stránky</a:t>
            </a:r>
            <a:r>
              <a:rPr lang="en-US" i="1" dirty="0"/>
              <a:t> </a:t>
            </a:r>
            <a:r>
              <a:rPr lang="en-US" i="1" dirty="0" err="1"/>
              <a:t>sa</a:t>
            </a:r>
            <a:r>
              <a:rPr lang="en-US" i="1" dirty="0"/>
              <a:t> </a:t>
            </a:r>
            <a:r>
              <a:rPr lang="en-US" i="1" dirty="0" err="1"/>
              <a:t>väčšinou</a:t>
            </a:r>
            <a:r>
              <a:rPr lang="en-US" i="1" dirty="0"/>
              <a:t> </a:t>
            </a:r>
            <a:r>
              <a:rPr lang="en-US" i="1" dirty="0" err="1"/>
              <a:t>robia</a:t>
            </a:r>
            <a:r>
              <a:rPr lang="en-US" i="1" dirty="0"/>
              <a:t> </a:t>
            </a:r>
            <a:r>
              <a:rPr lang="en-US" i="1" dirty="0" err="1"/>
              <a:t>široké</a:t>
            </a:r>
            <a:r>
              <a:rPr lang="en-US" i="1" dirty="0"/>
              <a:t> 960px, </a:t>
            </a:r>
            <a:r>
              <a:rPr lang="en-US" i="1" dirty="0" err="1"/>
              <a:t>aby</a:t>
            </a:r>
            <a:r>
              <a:rPr lang="en-US" i="1" dirty="0"/>
              <a:t> </a:t>
            </a:r>
            <a:r>
              <a:rPr lang="en-US" i="1" dirty="0" err="1"/>
              <a:t>sa</a:t>
            </a:r>
            <a:r>
              <a:rPr lang="en-US" i="1" dirty="0"/>
              <a:t> </a:t>
            </a:r>
            <a:r>
              <a:rPr lang="en-US" i="1" dirty="0" err="1"/>
              <a:t>vošli</a:t>
            </a:r>
            <a:r>
              <a:rPr lang="en-US" i="1" dirty="0"/>
              <a:t> </a:t>
            </a:r>
            <a:r>
              <a:rPr lang="en-US" i="1" dirty="0" err="1"/>
              <a:t>na</a:t>
            </a:r>
            <a:r>
              <a:rPr lang="en-US" i="1" dirty="0"/>
              <a:t> </a:t>
            </a:r>
            <a:r>
              <a:rPr lang="en-US" i="1" dirty="0" err="1"/>
              <a:t>väčšinu</a:t>
            </a:r>
            <a:r>
              <a:rPr lang="en-US" i="1" dirty="0"/>
              <a:t> </a:t>
            </a:r>
            <a:r>
              <a:rPr lang="en-US" i="1" dirty="0" err="1"/>
              <a:t>monitorov</a:t>
            </a:r>
            <a:r>
              <a:rPr lang="en-US" i="1" dirty="0"/>
              <a:t> (</a:t>
            </a:r>
            <a:r>
              <a:rPr lang="en-US" i="1" dirty="0" err="1"/>
              <a:t>aj</a:t>
            </a:r>
            <a:r>
              <a:rPr lang="en-US" i="1" dirty="0"/>
              <a:t> </a:t>
            </a:r>
            <a:r>
              <a:rPr lang="en-US" i="1" dirty="0" err="1"/>
              <a:t>keď</a:t>
            </a:r>
            <a:r>
              <a:rPr lang="en-US" i="1" dirty="0"/>
              <a:t> v </a:t>
            </a:r>
            <a:r>
              <a:rPr lang="en-US" i="1" dirty="0" err="1"/>
              <a:t>dnešnej</a:t>
            </a:r>
            <a:r>
              <a:rPr lang="en-US" i="1" dirty="0"/>
              <a:t> </a:t>
            </a:r>
            <a:r>
              <a:rPr lang="en-US" i="1" dirty="0" err="1"/>
              <a:t>dobe</a:t>
            </a:r>
            <a:r>
              <a:rPr lang="en-US" i="1" dirty="0"/>
              <a:t> </a:t>
            </a:r>
            <a:r>
              <a:rPr lang="en-US" i="1" dirty="0" err="1"/>
              <a:t>sa</a:t>
            </a:r>
            <a:r>
              <a:rPr lang="en-US" i="1" dirty="0"/>
              <a:t> </a:t>
            </a:r>
            <a:r>
              <a:rPr lang="en-US" i="1" dirty="0" err="1"/>
              <a:t>nemusíte</a:t>
            </a:r>
            <a:r>
              <a:rPr lang="en-US" i="1" dirty="0"/>
              <a:t> </a:t>
            </a:r>
            <a:r>
              <a:rPr lang="en-US" i="1" dirty="0" err="1"/>
              <a:t>báť</a:t>
            </a:r>
            <a:r>
              <a:rPr lang="en-US" i="1" dirty="0"/>
              <a:t> </a:t>
            </a:r>
            <a:r>
              <a:rPr lang="en-US" i="1" dirty="0" err="1"/>
              <a:t>aj</a:t>
            </a:r>
            <a:r>
              <a:rPr lang="en-US" i="1" dirty="0"/>
              <a:t> </a:t>
            </a:r>
            <a:r>
              <a:rPr lang="en-US" i="1" dirty="0" err="1"/>
              <a:t>ľahko</a:t>
            </a:r>
            <a:r>
              <a:rPr lang="en-US" i="1" dirty="0"/>
              <a:t> </a:t>
            </a:r>
            <a:r>
              <a:rPr lang="en-US" i="1" dirty="0" err="1"/>
              <a:t>prekročiť</a:t>
            </a:r>
            <a:r>
              <a:rPr lang="en-US" i="1" dirty="0"/>
              <a:t> </a:t>
            </a:r>
            <a:r>
              <a:rPr lang="en-US" i="1" dirty="0" err="1"/>
              <a:t>tisícku</a:t>
            </a:r>
            <a:r>
              <a:rPr lang="en-US" i="1" dirty="0"/>
              <a:t>).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01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CSS Box Model</a:t>
            </a:r>
            <a:endParaRPr lang="en-US" dirty="0"/>
          </a:p>
        </p:txBody>
      </p:sp>
      <p:pic>
        <p:nvPicPr>
          <p:cNvPr id="4" name="Obrázo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7344816" cy="29523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BlokTextu 4"/>
          <p:cNvSpPr txBox="1"/>
          <p:nvPr/>
        </p:nvSpPr>
        <p:spPr>
          <a:xfrm>
            <a:off x="1255077" y="4601564"/>
            <a:ext cx="6552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/>
              <a:t>Celková výška prvku </a:t>
            </a:r>
            <a:r>
              <a:rPr lang="sk-SK" u="sng" dirty="0" smtClean="0"/>
              <a:t>(</a:t>
            </a:r>
            <a:r>
              <a:rPr lang="sk-SK" u="sng" dirty="0" err="1" smtClean="0"/>
              <a:t>height</a:t>
            </a:r>
            <a:r>
              <a:rPr lang="sk-SK" u="sng" dirty="0" smtClean="0"/>
              <a:t>)by </a:t>
            </a:r>
            <a:r>
              <a:rPr lang="sk-SK" u="sng" dirty="0"/>
              <a:t>sa mala vypočítať takto</a:t>
            </a:r>
            <a:r>
              <a:rPr lang="sk-SK" u="sng" dirty="0" smtClean="0"/>
              <a:t>:</a:t>
            </a:r>
          </a:p>
          <a:p>
            <a:r>
              <a:rPr lang="sk-SK" dirty="0"/>
              <a:t>Celková výška </a:t>
            </a:r>
            <a:r>
              <a:rPr lang="sk-SK" dirty="0" smtClean="0"/>
              <a:t>prvku </a:t>
            </a:r>
            <a:r>
              <a:rPr lang="sk-SK" dirty="0"/>
              <a:t>= výška + horné </a:t>
            </a:r>
            <a:r>
              <a:rPr lang="sk-SK" dirty="0" err="1"/>
              <a:t>padding</a:t>
            </a:r>
            <a:r>
              <a:rPr lang="sk-SK" dirty="0"/>
              <a:t> + dolný </a:t>
            </a:r>
            <a:r>
              <a:rPr lang="sk-SK" dirty="0" err="1"/>
              <a:t>padding</a:t>
            </a:r>
            <a:r>
              <a:rPr lang="sk-SK" dirty="0"/>
              <a:t> + horný </a:t>
            </a:r>
            <a:r>
              <a:rPr lang="sk-SK" dirty="0" err="1"/>
              <a:t>border</a:t>
            </a:r>
            <a:r>
              <a:rPr lang="sk-SK" dirty="0"/>
              <a:t> + spodný </a:t>
            </a:r>
            <a:r>
              <a:rPr lang="sk-SK" dirty="0" err="1"/>
              <a:t>border</a:t>
            </a:r>
            <a:r>
              <a:rPr lang="sk-SK" dirty="0"/>
              <a:t> + horný </a:t>
            </a:r>
            <a:r>
              <a:rPr lang="sk-SK" dirty="0" err="1"/>
              <a:t>margin</a:t>
            </a:r>
            <a:r>
              <a:rPr lang="sk-SK" dirty="0"/>
              <a:t> + spodný </a:t>
            </a:r>
            <a:r>
              <a:rPr lang="sk-SK" dirty="0" err="1"/>
              <a:t>margin</a:t>
            </a:r>
            <a:endParaRPr lang="en-US" dirty="0"/>
          </a:p>
          <a:p>
            <a:endParaRPr lang="en-US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87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subor28.html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92088"/>
            <a:ext cx="8532439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88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7260" y="188640"/>
            <a:ext cx="8229600" cy="1143000"/>
          </a:xfrm>
        </p:spPr>
        <p:txBody>
          <a:bodyPr/>
          <a:lstStyle/>
          <a:p>
            <a:r>
              <a:rPr lang="sk-SK" dirty="0" smtClean="0"/>
              <a:t>poznámky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2060848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sk-SK" b="1" dirty="0"/>
              <a:t>Neisté znaky</a:t>
            </a:r>
          </a:p>
          <a:p>
            <a:r>
              <a:rPr lang="sk-SK" dirty="0"/>
              <a:t>V menách tried a identifikátorov sa nesmie používať</a:t>
            </a:r>
          </a:p>
          <a:p>
            <a:pPr marL="0" indent="0">
              <a:buNone/>
            </a:pPr>
            <a:r>
              <a:rPr lang="sk-SK" dirty="0" smtClean="0"/>
              <a:t>     podtrhnutie </a:t>
            </a:r>
            <a:r>
              <a:rPr lang="sk-SK" dirty="0"/>
              <a:t>_ (a výrazov s diakritikou a iných</a:t>
            </a:r>
          </a:p>
          <a:p>
            <a:pPr marL="0" indent="0">
              <a:buNone/>
            </a:pPr>
            <a:r>
              <a:rPr lang="pl-PL" dirty="0" smtClean="0"/>
              <a:t>     pochybných </a:t>
            </a:r>
            <a:r>
              <a:rPr lang="pl-PL" dirty="0"/>
              <a:t>znakov, ale mínus je v pohode).</a:t>
            </a:r>
          </a:p>
          <a:p>
            <a:r>
              <a:rPr lang="sk-SK" dirty="0"/>
              <a:t>Internet Explorer 5 podtrhnutie v názve triedy alebo</a:t>
            </a:r>
          </a:p>
          <a:p>
            <a:pPr marL="0" indent="0">
              <a:buNone/>
            </a:pPr>
            <a:r>
              <a:rPr lang="sk-SK" dirty="0" smtClean="0"/>
              <a:t>     ID </a:t>
            </a:r>
            <a:r>
              <a:rPr lang="sk-SK" dirty="0"/>
              <a:t>znesie a správne zobrazí, žiadny iný prehliadač</a:t>
            </a:r>
          </a:p>
          <a:p>
            <a:pPr marL="0" indent="0">
              <a:buNone/>
            </a:pPr>
            <a:r>
              <a:rPr lang="sk-SK" dirty="0" smtClean="0"/>
              <a:t>     ale </a:t>
            </a:r>
            <a:r>
              <a:rPr lang="sk-SK" dirty="0"/>
              <a:t>nie!!!</a:t>
            </a:r>
          </a:p>
          <a:p>
            <a:r>
              <a:rPr lang="sk-SK" dirty="0"/>
              <a:t>Názov triedy ani identifikátora by podľa špecifikácie</a:t>
            </a:r>
          </a:p>
          <a:p>
            <a:r>
              <a:rPr lang="sk-SK" b="1" dirty="0"/>
              <a:t>nemal začínať číslicou</a:t>
            </a:r>
            <a:r>
              <a:rPr lang="sk-SK" dirty="0"/>
              <a:t>, Internetu </a:t>
            </a:r>
            <a:r>
              <a:rPr lang="sk-SK" dirty="0" err="1"/>
              <a:t>Exploreru</a:t>
            </a:r>
            <a:r>
              <a:rPr lang="sk-SK" dirty="0"/>
              <a:t> 6 sa</a:t>
            </a:r>
          </a:p>
          <a:p>
            <a:r>
              <a:rPr lang="sk-SK" dirty="0"/>
              <a:t>to veľmi nepáči.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-171400"/>
            <a:ext cx="2034356" cy="2034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36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main28.css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35" y="1484784"/>
            <a:ext cx="8748463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07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00" y="692696"/>
            <a:ext cx="6237684" cy="558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92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err="1" smtClean="0"/>
              <a:t>Priklad</a:t>
            </a:r>
            <a:r>
              <a:rPr lang="sk-SK" dirty="0" smtClean="0"/>
              <a:t> výpočtu šírky boxu pre náš príklad</a:t>
            </a:r>
            <a:endParaRPr lang="en-US" dirty="0"/>
          </a:p>
        </p:txBody>
      </p:sp>
      <p:sp>
        <p:nvSpPr>
          <p:cNvPr id="3" name="BlokTextu 2"/>
          <p:cNvSpPr txBox="1"/>
          <p:nvPr/>
        </p:nvSpPr>
        <p:spPr>
          <a:xfrm>
            <a:off x="683568" y="1844824"/>
            <a:ext cx="7272808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 smtClean="0"/>
              <a:t>Šírka obsahu paragrafu:		200px</a:t>
            </a:r>
          </a:p>
          <a:p>
            <a:r>
              <a:rPr lang="sk-SK" dirty="0" smtClean="0"/>
              <a:t>Ľavý a pravý </a:t>
            </a:r>
            <a:r>
              <a:rPr lang="sk-SK" dirty="0" err="1" smtClean="0"/>
              <a:t>padding</a:t>
            </a:r>
            <a:r>
              <a:rPr lang="sk-SK" dirty="0" smtClean="0"/>
              <a:t>:		2x 25px</a:t>
            </a:r>
          </a:p>
          <a:p>
            <a:r>
              <a:rPr lang="sk-SK" dirty="0" smtClean="0"/>
              <a:t>Ľavý a pravý </a:t>
            </a:r>
            <a:r>
              <a:rPr lang="sk-SK" dirty="0" err="1" smtClean="0"/>
              <a:t>border</a:t>
            </a:r>
            <a:r>
              <a:rPr lang="sk-SK" dirty="0" smtClean="0"/>
              <a:t>:		2x25px</a:t>
            </a:r>
          </a:p>
          <a:p>
            <a:r>
              <a:rPr lang="sk-SK" dirty="0" smtClean="0"/>
              <a:t>Ľavý a pravý </a:t>
            </a:r>
            <a:r>
              <a:rPr lang="sk-SK" dirty="0" err="1" smtClean="0"/>
              <a:t>margin</a:t>
            </a:r>
            <a:r>
              <a:rPr lang="sk-SK" dirty="0" smtClean="0"/>
              <a:t>:		2x25px</a:t>
            </a:r>
          </a:p>
          <a:p>
            <a:r>
              <a:rPr lang="sk-SK" dirty="0" smtClean="0"/>
              <a:t>-------------------------------------------------------------------------------------</a:t>
            </a:r>
          </a:p>
          <a:p>
            <a:r>
              <a:rPr lang="sk-SK" dirty="0" smtClean="0"/>
              <a:t>Celková šírka paragrafu:		350px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02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err="1" smtClean="0"/>
              <a:t>Priklad</a:t>
            </a:r>
            <a:r>
              <a:rPr lang="sk-SK" dirty="0" smtClean="0"/>
              <a:t> výpočtu výšky boxu pre náš príklad</a:t>
            </a:r>
            <a:endParaRPr lang="en-US" dirty="0"/>
          </a:p>
        </p:txBody>
      </p:sp>
      <p:sp>
        <p:nvSpPr>
          <p:cNvPr id="3" name="BlokTextu 2"/>
          <p:cNvSpPr txBox="1"/>
          <p:nvPr/>
        </p:nvSpPr>
        <p:spPr>
          <a:xfrm>
            <a:off x="683568" y="1844824"/>
            <a:ext cx="7272808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 smtClean="0"/>
              <a:t>Šírka obsahu paragrafu:		automaticky podľa obsahu</a:t>
            </a:r>
          </a:p>
          <a:p>
            <a:r>
              <a:rPr lang="sk-SK" dirty="0" smtClean="0"/>
              <a:t>Horný a dolný  </a:t>
            </a:r>
            <a:r>
              <a:rPr lang="sk-SK" dirty="0" err="1" smtClean="0"/>
              <a:t>padding</a:t>
            </a:r>
            <a:r>
              <a:rPr lang="sk-SK" dirty="0" smtClean="0"/>
              <a:t>:		2x 25px</a:t>
            </a:r>
          </a:p>
          <a:p>
            <a:r>
              <a:rPr lang="sk-SK" dirty="0" smtClean="0"/>
              <a:t>Horný a dolný  </a:t>
            </a:r>
            <a:r>
              <a:rPr lang="sk-SK" dirty="0" err="1" smtClean="0"/>
              <a:t>border</a:t>
            </a:r>
            <a:r>
              <a:rPr lang="sk-SK" dirty="0" smtClean="0"/>
              <a:t>:		2x25px</a:t>
            </a:r>
          </a:p>
          <a:p>
            <a:r>
              <a:rPr lang="sk-SK" dirty="0" smtClean="0"/>
              <a:t>Horný a dolný  </a:t>
            </a:r>
            <a:r>
              <a:rPr lang="sk-SK" dirty="0" err="1" smtClean="0"/>
              <a:t>margin</a:t>
            </a:r>
            <a:r>
              <a:rPr lang="sk-SK" dirty="0" smtClean="0"/>
              <a:t>:		2x25px</a:t>
            </a:r>
          </a:p>
          <a:p>
            <a:r>
              <a:rPr lang="sk-SK" dirty="0" smtClean="0"/>
              <a:t>-------------------------------------------------------------------------------------</a:t>
            </a:r>
          </a:p>
          <a:p>
            <a:r>
              <a:rPr lang="sk-SK" dirty="0" smtClean="0"/>
              <a:t>Celková šírka paragrafu:		šírka obsahu+150px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4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dirty="0" err="1" smtClean="0"/>
              <a:t>Priklad</a:t>
            </a:r>
            <a:r>
              <a:rPr lang="sk-SK" sz="2800" dirty="0" smtClean="0"/>
              <a:t> výpočtu výšky boxu pre náš príklad</a:t>
            </a:r>
            <a:endParaRPr lang="en-US" sz="2800" dirty="0"/>
          </a:p>
        </p:txBody>
      </p:sp>
      <p:sp>
        <p:nvSpPr>
          <p:cNvPr id="3" name="BlokTextu 2"/>
          <p:cNvSpPr txBox="1"/>
          <p:nvPr/>
        </p:nvSpPr>
        <p:spPr>
          <a:xfrm>
            <a:off x="668885" y="4581128"/>
            <a:ext cx="7272808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 smtClean="0"/>
              <a:t>Výška  obsahu paragrafu:		378</a:t>
            </a:r>
          </a:p>
          <a:p>
            <a:r>
              <a:rPr lang="sk-SK" dirty="0" smtClean="0"/>
              <a:t>Horný a dolný  </a:t>
            </a:r>
            <a:r>
              <a:rPr lang="sk-SK" dirty="0" err="1" smtClean="0"/>
              <a:t>padding</a:t>
            </a:r>
            <a:r>
              <a:rPr lang="sk-SK" dirty="0" smtClean="0"/>
              <a:t>:		2x 25px</a:t>
            </a:r>
          </a:p>
          <a:p>
            <a:r>
              <a:rPr lang="sk-SK" dirty="0" smtClean="0"/>
              <a:t>Horný a dolný  </a:t>
            </a:r>
            <a:r>
              <a:rPr lang="sk-SK" dirty="0" err="1" smtClean="0"/>
              <a:t>border</a:t>
            </a:r>
            <a:r>
              <a:rPr lang="sk-SK" dirty="0" smtClean="0"/>
              <a:t>:		2x25px</a:t>
            </a:r>
          </a:p>
          <a:p>
            <a:r>
              <a:rPr lang="sk-SK" dirty="0" smtClean="0"/>
              <a:t>Horný a dolný  </a:t>
            </a:r>
            <a:r>
              <a:rPr lang="sk-SK" dirty="0" err="1" smtClean="0"/>
              <a:t>margin</a:t>
            </a:r>
            <a:r>
              <a:rPr lang="sk-SK" dirty="0" smtClean="0"/>
              <a:t>:		2x25px</a:t>
            </a:r>
          </a:p>
          <a:p>
            <a:r>
              <a:rPr lang="sk-SK" dirty="0" smtClean="0"/>
              <a:t>-------------------------------------------------------------------------------------</a:t>
            </a:r>
          </a:p>
          <a:p>
            <a:r>
              <a:rPr lang="sk-SK" dirty="0" smtClean="0"/>
              <a:t>Celková výška paragrafu:		528px</a:t>
            </a:r>
            <a:endParaRPr lang="en-US" dirty="0"/>
          </a:p>
        </p:txBody>
      </p:sp>
      <p:sp>
        <p:nvSpPr>
          <p:cNvPr id="4" name="BlokTextu 3"/>
          <p:cNvSpPr txBox="1"/>
          <p:nvPr/>
        </p:nvSpPr>
        <p:spPr>
          <a:xfrm>
            <a:off x="668885" y="1772816"/>
            <a:ext cx="5415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Pomocou inšpektora sme zistili: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41394"/>
            <a:ext cx="18764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88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143000"/>
          </a:xfrm>
        </p:spPr>
        <p:txBody>
          <a:bodyPr/>
          <a:lstStyle/>
          <a:p>
            <a:pPr algn="l"/>
            <a:r>
              <a:rPr lang="sk-SK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Teoria</a:t>
            </a:r>
            <a:r>
              <a:rPr lang="sk-SK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k položkám boxu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528" y="1772816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sk-SK" sz="2400" dirty="0" smtClean="0"/>
              <a:t>Nastavenie šírky(</a:t>
            </a:r>
            <a:r>
              <a:rPr lang="sk-SK" sz="2400" dirty="0" err="1" smtClean="0">
                <a:solidFill>
                  <a:srgbClr val="0070C0"/>
                </a:solidFill>
              </a:rPr>
              <a:t>width</a:t>
            </a:r>
            <a:r>
              <a:rPr lang="sk-SK" sz="2400" dirty="0" smtClean="0"/>
              <a:t>) a výšky(</a:t>
            </a:r>
            <a:r>
              <a:rPr lang="sk-SK" sz="2400" dirty="0" err="1" smtClean="0">
                <a:solidFill>
                  <a:srgbClr val="0070C0"/>
                </a:solidFill>
              </a:rPr>
              <a:t>height</a:t>
            </a:r>
            <a:r>
              <a:rPr lang="sk-SK" sz="2400" dirty="0" smtClean="0"/>
              <a:t>)  blokového elementu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err="1"/>
              <a:t>Hodnota</a:t>
            </a:r>
            <a:r>
              <a:rPr lang="en-US" sz="2400" dirty="0"/>
              <a:t> </a:t>
            </a:r>
            <a:r>
              <a:rPr lang="en-US" sz="2400" dirty="0" smtClean="0"/>
              <a:t>height</a:t>
            </a:r>
            <a:r>
              <a:rPr lang="sk-SK" sz="2400" dirty="0" smtClean="0"/>
              <a:t> </a:t>
            </a:r>
            <a:r>
              <a:rPr lang="en-US" sz="2400" dirty="0" smtClean="0"/>
              <a:t>a</a:t>
            </a:r>
            <a:r>
              <a:rPr lang="en-US" sz="2400" dirty="0"/>
              <a:t> </a:t>
            </a:r>
            <a:r>
              <a:rPr lang="en-US" sz="2400" dirty="0" smtClean="0"/>
              <a:t>width</a:t>
            </a:r>
            <a:r>
              <a:rPr lang="sk-SK" sz="2400" dirty="0" smtClean="0"/>
              <a:t> </a:t>
            </a:r>
            <a:r>
              <a:rPr lang="en-US" sz="2400" dirty="0" err="1" smtClean="0"/>
              <a:t>môže</a:t>
            </a:r>
            <a:r>
              <a:rPr lang="en-US" sz="2400" dirty="0" smtClean="0"/>
              <a:t> </a:t>
            </a:r>
            <a:r>
              <a:rPr lang="en-US" sz="2400" dirty="0" err="1"/>
              <a:t>byť</a:t>
            </a:r>
            <a:r>
              <a:rPr lang="en-US" sz="2400" dirty="0"/>
              <a:t> </a:t>
            </a:r>
            <a:r>
              <a:rPr lang="en-US" sz="2400" dirty="0" err="1"/>
              <a:t>nastavená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automatické</a:t>
            </a:r>
            <a:r>
              <a:rPr lang="en-US" sz="2400" dirty="0"/>
              <a:t> (to je </a:t>
            </a:r>
            <a:r>
              <a:rPr lang="en-US" sz="2400" dirty="0" err="1"/>
              <a:t>predvolené</a:t>
            </a:r>
            <a:r>
              <a:rPr lang="en-US" sz="2400" dirty="0" smtClean="0"/>
              <a:t>.</a:t>
            </a:r>
            <a:r>
              <a:rPr lang="sk-SK" sz="2400" dirty="0" smtClean="0"/>
              <a:t>)-hodnoty vypočíta z obsahu prvku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 </a:t>
            </a:r>
            <a:r>
              <a:rPr lang="en-US" sz="2400" dirty="0" err="1"/>
              <a:t>Znamená</a:t>
            </a:r>
            <a:r>
              <a:rPr lang="en-US" sz="2400" dirty="0"/>
              <a:t> to, </a:t>
            </a:r>
            <a:r>
              <a:rPr lang="en-US" sz="2400" dirty="0" err="1"/>
              <a:t>že</a:t>
            </a:r>
            <a:r>
              <a:rPr lang="en-US" sz="2400" dirty="0"/>
              <a:t> </a:t>
            </a:r>
            <a:r>
              <a:rPr lang="en-US" sz="2400" dirty="0" err="1"/>
              <a:t>prehliadač</a:t>
            </a:r>
            <a:r>
              <a:rPr lang="en-US" sz="2400" dirty="0"/>
              <a:t> </a:t>
            </a:r>
            <a:r>
              <a:rPr lang="en-US" sz="2400" dirty="0" err="1"/>
              <a:t>vypočíta</a:t>
            </a:r>
            <a:r>
              <a:rPr lang="en-US" sz="2400" dirty="0"/>
              <a:t> </a:t>
            </a:r>
            <a:r>
              <a:rPr lang="en-US" sz="2400" dirty="0" err="1"/>
              <a:t>výšku</a:t>
            </a:r>
            <a:r>
              <a:rPr lang="en-US" sz="2400" dirty="0"/>
              <a:t> a </a:t>
            </a:r>
            <a:r>
              <a:rPr lang="en-US" sz="2400" dirty="0" err="1" smtClean="0"/>
              <a:t>šírku</a:t>
            </a:r>
            <a:endParaRPr lang="sk-SK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 </a:t>
            </a:r>
            <a:r>
              <a:rPr lang="en-US" sz="2400" dirty="0" err="1"/>
              <a:t>alebo</a:t>
            </a:r>
            <a:r>
              <a:rPr lang="en-US" sz="2400" dirty="0"/>
              <a:t> </a:t>
            </a:r>
            <a:r>
              <a:rPr lang="en-US" sz="2400" dirty="0" err="1"/>
              <a:t>môže</a:t>
            </a:r>
            <a:r>
              <a:rPr lang="en-US" sz="2400" dirty="0"/>
              <a:t> </a:t>
            </a:r>
            <a:r>
              <a:rPr lang="en-US" sz="2400" dirty="0" err="1"/>
              <a:t>byť</a:t>
            </a:r>
            <a:r>
              <a:rPr lang="en-US" sz="2400" dirty="0"/>
              <a:t> </a:t>
            </a:r>
            <a:r>
              <a:rPr lang="en-US" sz="2400" dirty="0" err="1"/>
              <a:t>zadaný</a:t>
            </a:r>
            <a:r>
              <a:rPr lang="en-US" sz="2400" dirty="0"/>
              <a:t> v </a:t>
            </a:r>
            <a:r>
              <a:rPr lang="en-US" sz="2400" i="1" dirty="0" err="1"/>
              <a:t>hodnotách</a:t>
            </a:r>
            <a:r>
              <a:rPr lang="en-US" sz="2400" i="1" dirty="0"/>
              <a:t> </a:t>
            </a:r>
            <a:r>
              <a:rPr lang="en-US" sz="2400" i="1" dirty="0" err="1"/>
              <a:t>dĺžky</a:t>
            </a:r>
            <a:r>
              <a:rPr lang="en-US" sz="2400" dirty="0"/>
              <a:t> , </a:t>
            </a:r>
            <a:r>
              <a:rPr lang="en-US" sz="2400" dirty="0" err="1"/>
              <a:t>napríklad</a:t>
            </a:r>
            <a:r>
              <a:rPr lang="en-US" sz="2400" dirty="0"/>
              <a:t> </a:t>
            </a:r>
            <a:r>
              <a:rPr lang="en-US" sz="2400" dirty="0" err="1"/>
              <a:t>px</a:t>
            </a:r>
            <a:r>
              <a:rPr lang="en-US" sz="2400" dirty="0"/>
              <a:t>, cm </a:t>
            </a:r>
            <a:r>
              <a:rPr lang="en-US" sz="2400" dirty="0" err="1" smtClean="0"/>
              <a:t>Alebo</a:t>
            </a:r>
            <a:r>
              <a:rPr lang="en-US" sz="2400" dirty="0" smtClean="0"/>
              <a:t> </a:t>
            </a:r>
            <a:r>
              <a:rPr lang="en-US" sz="2400" dirty="0"/>
              <a:t>v </a:t>
            </a:r>
            <a:r>
              <a:rPr lang="en-US" sz="2400" dirty="0" err="1"/>
              <a:t>percentách</a:t>
            </a:r>
            <a:r>
              <a:rPr lang="en-US" sz="2400" dirty="0"/>
              <a:t> (%) </a:t>
            </a:r>
            <a:r>
              <a:rPr lang="en-US" sz="2400" dirty="0" err="1"/>
              <a:t>bloku</a:t>
            </a:r>
            <a:r>
              <a:rPr lang="en-US" sz="2400" dirty="0"/>
              <a:t>, </a:t>
            </a:r>
            <a:r>
              <a:rPr lang="en-US" sz="2400" dirty="0" err="1"/>
              <a:t>ktorý</a:t>
            </a:r>
            <a:r>
              <a:rPr lang="en-US" sz="2400" dirty="0"/>
              <a:t> </a:t>
            </a:r>
            <a:r>
              <a:rPr lang="en-US" sz="2400" dirty="0" err="1"/>
              <a:t>obsahuje</a:t>
            </a:r>
            <a:r>
              <a:rPr lang="en-US" dirty="0" smtClean="0"/>
              <a:t>.</a:t>
            </a:r>
            <a:endParaRPr lang="sk-SK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err="1"/>
              <a:t>Vlastnosti</a:t>
            </a:r>
            <a:r>
              <a:rPr lang="en-US" sz="2400" dirty="0"/>
              <a:t> height</a:t>
            </a:r>
            <a:r>
              <a:rPr lang="sk-SK" sz="2400" dirty="0"/>
              <a:t> </a:t>
            </a:r>
            <a:r>
              <a:rPr lang="en-US" sz="2400" dirty="0"/>
              <a:t>a width</a:t>
            </a:r>
            <a:r>
              <a:rPr lang="sk-SK" sz="2400" dirty="0"/>
              <a:t> </a:t>
            </a:r>
            <a:r>
              <a:rPr lang="en-US" sz="2400" dirty="0"/>
              <a:t> </a:t>
            </a:r>
            <a:r>
              <a:rPr lang="en-US" sz="2400" dirty="0" err="1"/>
              <a:t>neobsahujú</a:t>
            </a:r>
            <a:r>
              <a:rPr lang="en-US" sz="2400" dirty="0"/>
              <a:t> </a:t>
            </a:r>
            <a:r>
              <a:rPr lang="sk-SK" sz="2400" dirty="0"/>
              <a:t>výplň</a:t>
            </a:r>
            <a:r>
              <a:rPr lang="en-US" sz="2400" dirty="0"/>
              <a:t>, </a:t>
            </a:r>
            <a:r>
              <a:rPr lang="sk-SK" sz="2400" dirty="0"/>
              <a:t>rámček  a okraje</a:t>
            </a:r>
            <a:r>
              <a:rPr lang="en-US" sz="2400" dirty="0"/>
              <a:t>; </a:t>
            </a:r>
            <a:endParaRPr lang="sk-SK" sz="2400" dirty="0"/>
          </a:p>
          <a:p>
            <a:pPr>
              <a:buFont typeface="Wingdings" pitchFamily="2" charset="2"/>
              <a:buChar char="Ø"/>
            </a:pPr>
            <a:r>
              <a:rPr lang="en-US" sz="2400" dirty="0" err="1"/>
              <a:t>nastavujú</a:t>
            </a:r>
            <a:r>
              <a:rPr lang="en-US" sz="2400" dirty="0"/>
              <a:t> </a:t>
            </a:r>
            <a:r>
              <a:rPr lang="en-US" sz="2400" dirty="0" err="1"/>
              <a:t>výšku</a:t>
            </a:r>
            <a:r>
              <a:rPr lang="en-US" sz="2400" dirty="0"/>
              <a:t> / </a:t>
            </a:r>
            <a:r>
              <a:rPr lang="en-US" sz="2400" dirty="0" err="1"/>
              <a:t>šírku</a:t>
            </a:r>
            <a:r>
              <a:rPr lang="en-US" sz="2400" dirty="0"/>
              <a:t> </a:t>
            </a:r>
            <a:r>
              <a:rPr lang="en-US" sz="2400" dirty="0" err="1"/>
              <a:t>oblasti</a:t>
            </a:r>
            <a:r>
              <a:rPr lang="en-US" sz="2400" dirty="0"/>
              <a:t> </a:t>
            </a:r>
            <a:r>
              <a:rPr lang="en-US" sz="2400" dirty="0" err="1"/>
              <a:t>vo</a:t>
            </a:r>
            <a:r>
              <a:rPr lang="en-US" sz="2400" dirty="0"/>
              <a:t> </a:t>
            </a:r>
            <a:r>
              <a:rPr lang="en-US" sz="2400" dirty="0" err="1"/>
              <a:t>vnútri</a:t>
            </a:r>
            <a:r>
              <a:rPr lang="en-US" sz="2400" dirty="0"/>
              <a:t> </a:t>
            </a:r>
            <a:r>
              <a:rPr lang="en-US" sz="2400" dirty="0" err="1"/>
              <a:t>výplne</a:t>
            </a:r>
            <a:r>
              <a:rPr lang="en-US" sz="2400" dirty="0"/>
              <a:t>, </a:t>
            </a:r>
            <a:r>
              <a:rPr lang="sk-SK" sz="2400" dirty="0"/>
              <a:t>rámčeka </a:t>
            </a:r>
            <a:r>
              <a:rPr lang="en-US" sz="2400" dirty="0"/>
              <a:t> a </a:t>
            </a:r>
            <a:r>
              <a:rPr lang="en-US" sz="2400" dirty="0" err="1"/>
              <a:t>okraj</a:t>
            </a:r>
            <a:r>
              <a:rPr lang="sk-SK" sz="2400" dirty="0" err="1"/>
              <a:t>ov</a:t>
            </a:r>
            <a:r>
              <a:rPr lang="en-US" sz="2400" dirty="0"/>
              <a:t> </a:t>
            </a:r>
            <a:r>
              <a:rPr lang="en-US" sz="2400" dirty="0" err="1"/>
              <a:t>prvku</a:t>
            </a:r>
            <a:r>
              <a:rPr lang="en-US" sz="2400" dirty="0"/>
              <a:t>!</a:t>
            </a:r>
          </a:p>
        </p:txBody>
      </p:sp>
      <p:pic>
        <p:nvPicPr>
          <p:cNvPr id="2050" name="Picture 2" descr="Výsledok vyhľadávania obrázkov pre dopyt bo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938" y="19275"/>
            <a:ext cx="240026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97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Teoria</a:t>
            </a:r>
            <a:r>
              <a:rPr lang="sk-SK" dirty="0" smtClean="0"/>
              <a:t> k položkám boxu 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err="1" smtClean="0"/>
              <a:t>Vlastnos</a:t>
            </a:r>
            <a:r>
              <a:rPr lang="sk-SK" sz="2400" dirty="0" smtClean="0"/>
              <a:t>ť </a:t>
            </a:r>
            <a:r>
              <a:rPr lang="en-US" sz="2400" dirty="0" smtClean="0"/>
              <a:t> </a:t>
            </a:r>
            <a:r>
              <a:rPr lang="en-US" sz="2400" dirty="0"/>
              <a:t>CSS </a:t>
            </a:r>
            <a:r>
              <a:rPr lang="en-US" sz="2400" dirty="0" smtClean="0">
                <a:solidFill>
                  <a:srgbClr val="0070C0"/>
                </a:solidFill>
              </a:rPr>
              <a:t>margin</a:t>
            </a:r>
            <a:r>
              <a:rPr lang="sk-SK" sz="2400" dirty="0" smtClean="0"/>
              <a:t> </a:t>
            </a:r>
            <a:r>
              <a:rPr lang="en-US" sz="2400" dirty="0" err="1" smtClean="0"/>
              <a:t>sa</a:t>
            </a:r>
            <a:r>
              <a:rPr lang="en-US" sz="2400" dirty="0" smtClean="0"/>
              <a:t> </a:t>
            </a:r>
            <a:r>
              <a:rPr lang="en-US" sz="2400" dirty="0" err="1"/>
              <a:t>používajú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vytvorenie</a:t>
            </a:r>
            <a:r>
              <a:rPr lang="en-US" sz="2400" dirty="0"/>
              <a:t> </a:t>
            </a:r>
            <a:r>
              <a:rPr lang="en-US" sz="2400" dirty="0" err="1"/>
              <a:t>priestoru</a:t>
            </a:r>
            <a:r>
              <a:rPr lang="en-US" sz="2400" dirty="0"/>
              <a:t> </a:t>
            </a:r>
            <a:r>
              <a:rPr lang="en-US" sz="2400" dirty="0" err="1"/>
              <a:t>okolo</a:t>
            </a:r>
            <a:r>
              <a:rPr lang="en-US" sz="2400" dirty="0"/>
              <a:t> </a:t>
            </a:r>
            <a:r>
              <a:rPr lang="en-US" sz="2400" dirty="0" err="1"/>
              <a:t>prvkov</a:t>
            </a:r>
            <a:r>
              <a:rPr lang="en-US" sz="2400" dirty="0" smtClean="0"/>
              <a:t>.</a:t>
            </a:r>
            <a:endParaRPr lang="sk-SK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err="1" smtClean="0"/>
              <a:t>Existujú</a:t>
            </a:r>
            <a:r>
              <a:rPr lang="sk-SK" sz="2400" dirty="0" err="1" smtClean="0"/>
              <a:t>cu</a:t>
            </a:r>
            <a:r>
              <a:rPr lang="sk-SK" sz="2400" dirty="0" smtClean="0"/>
              <a:t> </a:t>
            </a:r>
            <a:r>
              <a:rPr lang="en-US" sz="2400" dirty="0" smtClean="0"/>
              <a:t> </a:t>
            </a:r>
            <a:r>
              <a:rPr lang="en-US" sz="2400" dirty="0" err="1"/>
              <a:t>vlastnosti</a:t>
            </a:r>
            <a:r>
              <a:rPr lang="en-US" sz="2400" dirty="0"/>
              <a:t> CSS </a:t>
            </a:r>
            <a:r>
              <a:rPr lang="sk-SK" sz="2400" dirty="0" smtClean="0"/>
              <a:t> možno použiť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/>
              <a:t>nastavenie</a:t>
            </a:r>
            <a:r>
              <a:rPr lang="en-US" sz="2400" dirty="0"/>
              <a:t> </a:t>
            </a:r>
            <a:r>
              <a:rPr lang="en-US" sz="2400" dirty="0" err="1"/>
              <a:t>okraja</a:t>
            </a:r>
            <a:r>
              <a:rPr lang="en-US" sz="2400" dirty="0"/>
              <a:t> pre </a:t>
            </a:r>
            <a:r>
              <a:rPr lang="en-US" sz="2400" dirty="0" err="1"/>
              <a:t>každú</a:t>
            </a:r>
            <a:r>
              <a:rPr lang="en-US" sz="2400" dirty="0"/>
              <a:t> </a:t>
            </a:r>
            <a:r>
              <a:rPr lang="en-US" sz="2400" dirty="0" err="1"/>
              <a:t>stranu</a:t>
            </a:r>
            <a:r>
              <a:rPr lang="en-US" sz="2400" dirty="0"/>
              <a:t> </a:t>
            </a:r>
            <a:r>
              <a:rPr lang="en-US" sz="2400" dirty="0" err="1"/>
              <a:t>prvku</a:t>
            </a:r>
            <a:r>
              <a:rPr lang="en-US" sz="2400" dirty="0"/>
              <a:t> (</a:t>
            </a:r>
            <a:r>
              <a:rPr lang="en-US" sz="2400" dirty="0" err="1"/>
              <a:t>horná</a:t>
            </a:r>
            <a:r>
              <a:rPr lang="en-US" sz="2400" dirty="0"/>
              <a:t>, </a:t>
            </a:r>
            <a:r>
              <a:rPr lang="en-US" sz="2400" dirty="0" err="1"/>
              <a:t>pravá</a:t>
            </a:r>
            <a:r>
              <a:rPr lang="en-US" sz="2400" dirty="0"/>
              <a:t>, </a:t>
            </a:r>
            <a:r>
              <a:rPr lang="en-US" sz="2400" dirty="0" err="1"/>
              <a:t>spodná</a:t>
            </a:r>
            <a:r>
              <a:rPr lang="en-US" sz="2400" dirty="0"/>
              <a:t> a </a:t>
            </a:r>
            <a:r>
              <a:rPr lang="en-US" sz="2400" dirty="0" err="1"/>
              <a:t>ľavá</a:t>
            </a:r>
            <a:r>
              <a:rPr lang="en-US" sz="2400" dirty="0" smtClean="0"/>
              <a:t>).</a:t>
            </a:r>
            <a:endParaRPr lang="sk-SK" sz="2400" dirty="0" smtClean="0"/>
          </a:p>
          <a:p>
            <a:r>
              <a:rPr lang="en-US" sz="2400" dirty="0"/>
              <a:t>margin-top</a:t>
            </a:r>
          </a:p>
          <a:p>
            <a:r>
              <a:rPr lang="en-US" sz="2400" dirty="0"/>
              <a:t>margin-right</a:t>
            </a:r>
          </a:p>
          <a:p>
            <a:r>
              <a:rPr lang="en-US" sz="2400" dirty="0"/>
              <a:t>margin-bottom</a:t>
            </a:r>
          </a:p>
          <a:p>
            <a:r>
              <a:rPr lang="en-US" sz="2400" dirty="0"/>
              <a:t>margin-left</a:t>
            </a:r>
          </a:p>
          <a:p>
            <a:pPr marL="0" indent="0">
              <a:buNone/>
            </a:pPr>
            <a:endParaRPr lang="sk-SK" sz="2400" dirty="0" smtClean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05063"/>
            <a:ext cx="2839963" cy="2324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26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Teoria</a:t>
            </a:r>
            <a:r>
              <a:rPr lang="sk-SK" dirty="0" smtClean="0"/>
              <a:t> k položkám boxu 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err="1" smtClean="0"/>
              <a:t>Všetky</a:t>
            </a:r>
            <a:r>
              <a:rPr lang="en-US" sz="2400" dirty="0" smtClean="0"/>
              <a:t> </a:t>
            </a:r>
            <a:r>
              <a:rPr lang="sk-SK" sz="2400" dirty="0" err="1" smtClean="0"/>
              <a:t>margin</a:t>
            </a:r>
            <a:r>
              <a:rPr lang="en-US" sz="2400" dirty="0" smtClean="0"/>
              <a:t> </a:t>
            </a:r>
            <a:r>
              <a:rPr lang="en-US" sz="2400" dirty="0" err="1" smtClean="0"/>
              <a:t>vlastnosti</a:t>
            </a:r>
            <a:r>
              <a:rPr lang="en-US" sz="2400" dirty="0" smtClean="0"/>
              <a:t> </a:t>
            </a:r>
            <a:r>
              <a:rPr lang="en-US" sz="2400" dirty="0" err="1" smtClean="0"/>
              <a:t>môžu</a:t>
            </a:r>
            <a:r>
              <a:rPr lang="en-US" sz="2400" dirty="0" smtClean="0"/>
              <a:t> </a:t>
            </a:r>
            <a:r>
              <a:rPr lang="en-US" sz="2400" dirty="0" err="1" smtClean="0"/>
              <a:t>mať</a:t>
            </a:r>
            <a:r>
              <a:rPr lang="en-US" sz="2400" dirty="0" smtClean="0"/>
              <a:t> </a:t>
            </a:r>
            <a:r>
              <a:rPr lang="en-US" sz="2400" dirty="0" err="1" smtClean="0"/>
              <a:t>nasledujúce</a:t>
            </a:r>
            <a:r>
              <a:rPr lang="en-US" sz="2400" dirty="0" smtClean="0"/>
              <a:t> </a:t>
            </a:r>
            <a:r>
              <a:rPr lang="en-US" sz="2400" dirty="0" err="1" smtClean="0"/>
              <a:t>hodnoty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auto - </a:t>
            </a:r>
            <a:r>
              <a:rPr lang="en-US" sz="2400" dirty="0" err="1" smtClean="0"/>
              <a:t>prehliadač</a:t>
            </a:r>
            <a:r>
              <a:rPr lang="en-US" sz="2400" dirty="0" smtClean="0"/>
              <a:t> </a:t>
            </a:r>
            <a:r>
              <a:rPr lang="en-US" sz="2400" dirty="0" err="1" smtClean="0"/>
              <a:t>vypočíta</a:t>
            </a:r>
            <a:r>
              <a:rPr lang="en-US" sz="2400" dirty="0" smtClean="0"/>
              <a:t> </a:t>
            </a:r>
            <a:r>
              <a:rPr lang="en-US" sz="2400" dirty="0" err="1" smtClean="0"/>
              <a:t>okraj</a:t>
            </a:r>
            <a:endParaRPr lang="en-US" sz="2400" dirty="0" smtClean="0"/>
          </a:p>
          <a:p>
            <a:r>
              <a:rPr lang="en-US" sz="2400" i="1" dirty="0" err="1" smtClean="0"/>
              <a:t>dĺžka</a:t>
            </a:r>
            <a:r>
              <a:rPr lang="en-US" sz="2400" dirty="0" smtClean="0"/>
              <a:t> - </a:t>
            </a:r>
            <a:r>
              <a:rPr lang="en-US" sz="2400" dirty="0" err="1" smtClean="0"/>
              <a:t>určuje</a:t>
            </a:r>
            <a:r>
              <a:rPr lang="en-US" sz="2400" dirty="0" smtClean="0"/>
              <a:t> </a:t>
            </a:r>
            <a:r>
              <a:rPr lang="en-US" sz="2400" dirty="0" err="1" smtClean="0"/>
              <a:t>okraj</a:t>
            </a:r>
            <a:r>
              <a:rPr lang="en-US" sz="2400" dirty="0" smtClean="0"/>
              <a:t> v </a:t>
            </a:r>
            <a:r>
              <a:rPr lang="en-US" sz="2400" dirty="0" err="1" smtClean="0"/>
              <a:t>px</a:t>
            </a:r>
            <a:r>
              <a:rPr lang="en-US" sz="2400" dirty="0" smtClean="0"/>
              <a:t>, </a:t>
            </a:r>
            <a:r>
              <a:rPr lang="en-US" sz="2400" dirty="0" err="1" smtClean="0"/>
              <a:t>pt</a:t>
            </a:r>
            <a:r>
              <a:rPr lang="en-US" sz="2400" dirty="0" smtClean="0"/>
              <a:t>, cm </a:t>
            </a:r>
            <a:r>
              <a:rPr lang="en-US" sz="2400" dirty="0" err="1" smtClean="0"/>
              <a:t>atď</a:t>
            </a:r>
            <a:r>
              <a:rPr lang="en-US" sz="2400" dirty="0" smtClean="0"/>
              <a:t>.</a:t>
            </a:r>
          </a:p>
          <a:p>
            <a:r>
              <a:rPr lang="en-US" sz="2400" i="1" dirty="0" smtClean="0"/>
              <a:t>%</a:t>
            </a:r>
            <a:r>
              <a:rPr lang="en-US" sz="2400" dirty="0" smtClean="0"/>
              <a:t> - </a:t>
            </a:r>
            <a:r>
              <a:rPr lang="en-US" sz="2400" dirty="0" err="1" smtClean="0"/>
              <a:t>špecifikuje</a:t>
            </a:r>
            <a:r>
              <a:rPr lang="en-US" sz="2400" dirty="0" smtClean="0"/>
              <a:t> </a:t>
            </a:r>
            <a:r>
              <a:rPr lang="en-US" sz="2400" dirty="0" err="1" smtClean="0"/>
              <a:t>okraj</a:t>
            </a:r>
            <a:r>
              <a:rPr lang="en-US" sz="2400" dirty="0" smtClean="0"/>
              <a:t> v% </a:t>
            </a:r>
            <a:r>
              <a:rPr lang="en-US" sz="2400" dirty="0" err="1" smtClean="0"/>
              <a:t>šírky</a:t>
            </a:r>
            <a:r>
              <a:rPr lang="en-US" sz="2400" dirty="0" smtClean="0"/>
              <a:t> </a:t>
            </a:r>
            <a:r>
              <a:rPr lang="en-US" sz="2400" dirty="0" err="1" smtClean="0"/>
              <a:t>prvku</a:t>
            </a:r>
            <a:r>
              <a:rPr lang="en-US" sz="2400" dirty="0" smtClean="0"/>
              <a:t> </a:t>
            </a:r>
            <a:endParaRPr lang="sk-SK" sz="2400" dirty="0" smtClean="0"/>
          </a:p>
          <a:p>
            <a:r>
              <a:rPr lang="en-US" sz="2400" dirty="0" err="1" smtClean="0"/>
              <a:t>dediť</a:t>
            </a:r>
            <a:r>
              <a:rPr lang="en-US" sz="2400" dirty="0" smtClean="0"/>
              <a:t> - </a:t>
            </a:r>
            <a:r>
              <a:rPr lang="en-US" sz="2400" dirty="0" err="1" smtClean="0"/>
              <a:t>špecifikuje</a:t>
            </a:r>
            <a:r>
              <a:rPr lang="en-US" sz="2400" dirty="0" smtClean="0"/>
              <a:t>, </a:t>
            </a:r>
            <a:r>
              <a:rPr lang="en-US" sz="2400" dirty="0" err="1" smtClean="0"/>
              <a:t>že</a:t>
            </a:r>
            <a:r>
              <a:rPr lang="en-US" sz="2400" dirty="0" smtClean="0"/>
              <a:t> </a:t>
            </a:r>
            <a:r>
              <a:rPr lang="en-US" sz="2400" dirty="0" err="1" smtClean="0"/>
              <a:t>okraj</a:t>
            </a:r>
            <a:r>
              <a:rPr lang="en-US" sz="2400" dirty="0" smtClean="0"/>
              <a:t> by mal </a:t>
            </a:r>
            <a:r>
              <a:rPr lang="en-US" sz="2400" dirty="0" err="1" smtClean="0"/>
              <a:t>byť</a:t>
            </a:r>
            <a:r>
              <a:rPr lang="en-US" sz="2400" dirty="0" smtClean="0"/>
              <a:t> </a:t>
            </a:r>
            <a:r>
              <a:rPr lang="en-US" sz="2400" dirty="0" err="1" smtClean="0"/>
              <a:t>zdedený</a:t>
            </a:r>
            <a:r>
              <a:rPr lang="en-US" sz="2400" dirty="0" smtClean="0"/>
              <a:t> z </a:t>
            </a:r>
            <a:r>
              <a:rPr lang="en-US" sz="2400" dirty="0" err="1" smtClean="0"/>
              <a:t>nadradeného</a:t>
            </a:r>
            <a:r>
              <a:rPr lang="en-US" sz="2400" dirty="0" smtClean="0"/>
              <a:t> </a:t>
            </a:r>
            <a:r>
              <a:rPr lang="en-US" sz="2400" dirty="0" err="1" smtClean="0"/>
              <a:t>prvku</a:t>
            </a:r>
            <a:endParaRPr lang="en-US" sz="2400" dirty="0" smtClean="0"/>
          </a:p>
          <a:p>
            <a:r>
              <a:rPr lang="en-US" sz="2400" dirty="0" err="1" smtClean="0">
                <a:solidFill>
                  <a:srgbClr val="0070C0"/>
                </a:solidFill>
              </a:rPr>
              <a:t>Automatická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hodnota</a:t>
            </a:r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sk-SK" sz="2400" dirty="0" smtClean="0"/>
              <a:t>Voľbou </a:t>
            </a:r>
            <a:r>
              <a:rPr lang="sk-SK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auto</a:t>
            </a:r>
            <a:r>
              <a:rPr lang="sk-SK" sz="2400" dirty="0" smtClean="0"/>
              <a:t> m</a:t>
            </a:r>
            <a:r>
              <a:rPr lang="en-US" sz="2400" dirty="0" err="1" smtClean="0"/>
              <a:t>ôžete</a:t>
            </a:r>
            <a:r>
              <a:rPr lang="en-US" sz="2400" dirty="0" smtClean="0"/>
              <a:t> </a:t>
            </a:r>
            <a:r>
              <a:rPr lang="en-US" sz="2400" dirty="0" err="1" smtClean="0"/>
              <a:t>nastaviť</a:t>
            </a:r>
            <a:r>
              <a:rPr lang="en-US" sz="2400" dirty="0" smtClean="0"/>
              <a:t> </a:t>
            </a:r>
            <a:r>
              <a:rPr lang="en-US" sz="2400" dirty="0" err="1" smtClean="0"/>
              <a:t>vlastnosť</a:t>
            </a:r>
            <a:r>
              <a:rPr lang="en-US" sz="2400" dirty="0" smtClean="0"/>
              <a:t> </a:t>
            </a:r>
            <a:r>
              <a:rPr lang="en-US" sz="2400" dirty="0" err="1" smtClean="0"/>
              <a:t>okraja</a:t>
            </a:r>
            <a:r>
              <a:rPr lang="en-US" sz="2400" dirty="0" smtClean="0"/>
              <a:t> </a:t>
            </a:r>
            <a:r>
              <a:rPr lang="en-US" sz="2400" dirty="0" err="1" smtClean="0"/>
              <a:t>tak</a:t>
            </a:r>
            <a:r>
              <a:rPr lang="en-US" sz="2400" dirty="0" smtClean="0"/>
              <a:t>, </a:t>
            </a:r>
            <a:r>
              <a:rPr lang="sk-SK" sz="2400" dirty="0" smtClean="0"/>
              <a:t>aby sa automaticky </a:t>
            </a:r>
            <a:r>
              <a:rPr lang="en-US" sz="2400" dirty="0" smtClean="0"/>
              <a:t> </a:t>
            </a:r>
            <a:r>
              <a:rPr lang="en-US" sz="2400" dirty="0" err="1" smtClean="0"/>
              <a:t>vodorovne</a:t>
            </a:r>
            <a:r>
              <a:rPr lang="en-US" sz="2400" dirty="0" smtClean="0"/>
              <a:t> </a:t>
            </a:r>
            <a:r>
              <a:rPr lang="en-US" sz="2400" dirty="0" err="1" smtClean="0"/>
              <a:t>centroval</a:t>
            </a:r>
            <a:r>
              <a:rPr lang="en-US" sz="2400" dirty="0" smtClean="0"/>
              <a:t> </a:t>
            </a:r>
            <a:r>
              <a:rPr lang="en-US" sz="2400" dirty="0" err="1" smtClean="0"/>
              <a:t>prvok</a:t>
            </a:r>
            <a:r>
              <a:rPr lang="en-US" sz="2400" dirty="0" smtClean="0"/>
              <a:t> v </a:t>
            </a:r>
            <a:r>
              <a:rPr lang="en-US" sz="2400" dirty="0" err="1" smtClean="0"/>
              <a:t>jeho</a:t>
            </a:r>
            <a:r>
              <a:rPr lang="en-US" sz="2400" dirty="0" smtClean="0"/>
              <a:t> </a:t>
            </a:r>
            <a:r>
              <a:rPr lang="en-US" sz="2400" dirty="0" err="1" smtClean="0"/>
              <a:t>kontajneri</a:t>
            </a:r>
            <a:r>
              <a:rPr lang="en-US" sz="2400" dirty="0" smtClean="0"/>
              <a:t>.</a:t>
            </a:r>
          </a:p>
          <a:p>
            <a:r>
              <a:rPr lang="en-US" sz="2400" dirty="0" err="1" smtClean="0"/>
              <a:t>Prvok</a:t>
            </a:r>
            <a:r>
              <a:rPr lang="en-US" sz="2400" dirty="0" smtClean="0"/>
              <a:t> </a:t>
            </a:r>
            <a:r>
              <a:rPr lang="en-US" sz="2400" dirty="0" err="1" smtClean="0"/>
              <a:t>potom</a:t>
            </a:r>
            <a:r>
              <a:rPr lang="en-US" sz="2400" dirty="0" smtClean="0"/>
              <a:t> </a:t>
            </a:r>
            <a:r>
              <a:rPr lang="en-US" sz="2400" dirty="0" err="1" smtClean="0"/>
              <a:t>zaberie</a:t>
            </a:r>
            <a:r>
              <a:rPr lang="en-US" sz="2400" dirty="0" smtClean="0"/>
              <a:t> </a:t>
            </a:r>
            <a:r>
              <a:rPr lang="en-US" sz="2400" dirty="0" err="1" smtClean="0"/>
              <a:t>určenú</a:t>
            </a:r>
            <a:r>
              <a:rPr lang="en-US" sz="2400" dirty="0" smtClean="0"/>
              <a:t> </a:t>
            </a:r>
            <a:r>
              <a:rPr lang="en-US" sz="2400" dirty="0" err="1" smtClean="0"/>
              <a:t>šírku</a:t>
            </a:r>
            <a:r>
              <a:rPr lang="en-US" sz="2400" dirty="0" smtClean="0"/>
              <a:t> a </a:t>
            </a:r>
            <a:r>
              <a:rPr lang="en-US" sz="2400" dirty="0" err="1" smtClean="0"/>
              <a:t>zostávajúci</a:t>
            </a:r>
            <a:r>
              <a:rPr lang="en-US" sz="2400" dirty="0" smtClean="0"/>
              <a:t> </a:t>
            </a:r>
            <a:r>
              <a:rPr lang="en-US" sz="2400" dirty="0" err="1" smtClean="0"/>
              <a:t>priestor</a:t>
            </a:r>
            <a:r>
              <a:rPr lang="en-US" sz="2400" dirty="0" smtClean="0"/>
              <a:t> </a:t>
            </a:r>
            <a:r>
              <a:rPr lang="en-US" sz="2400" dirty="0" err="1" smtClean="0"/>
              <a:t>bude</a:t>
            </a:r>
            <a:r>
              <a:rPr lang="en-US" sz="2400" dirty="0" smtClean="0"/>
              <a:t> </a:t>
            </a:r>
            <a:r>
              <a:rPr lang="en-US" sz="2400" dirty="0" err="1" smtClean="0"/>
              <a:t>rovnomerne</a:t>
            </a:r>
            <a:r>
              <a:rPr lang="en-US" sz="2400" dirty="0" smtClean="0"/>
              <a:t> </a:t>
            </a:r>
            <a:r>
              <a:rPr lang="en-US" sz="2400" dirty="0" err="1" smtClean="0"/>
              <a:t>rozdelený</a:t>
            </a:r>
            <a:r>
              <a:rPr lang="en-US" sz="2400" dirty="0" smtClean="0"/>
              <a:t> </a:t>
            </a:r>
            <a:r>
              <a:rPr lang="en-US" sz="2400" dirty="0" err="1" smtClean="0"/>
              <a:t>medzi</a:t>
            </a:r>
            <a:r>
              <a:rPr lang="en-US" sz="2400" dirty="0" smtClean="0"/>
              <a:t> </a:t>
            </a:r>
            <a:r>
              <a:rPr lang="en-US" sz="2400" dirty="0" err="1" smtClean="0"/>
              <a:t>ľavý</a:t>
            </a:r>
            <a:r>
              <a:rPr lang="en-US" sz="2400" dirty="0" smtClean="0"/>
              <a:t> a </a:t>
            </a:r>
            <a:r>
              <a:rPr lang="en-US" sz="2400" dirty="0" err="1" smtClean="0"/>
              <a:t>pravý</a:t>
            </a:r>
            <a:r>
              <a:rPr lang="en-US" sz="2400" dirty="0" smtClean="0"/>
              <a:t> </a:t>
            </a:r>
            <a:r>
              <a:rPr lang="en-US" sz="2400" dirty="0" err="1" smtClean="0"/>
              <a:t>okraj</a:t>
            </a:r>
            <a:r>
              <a:rPr lang="en-US" sz="2400" dirty="0" smtClean="0"/>
              <a:t>:</a:t>
            </a:r>
          </a:p>
          <a:p>
            <a:pPr>
              <a:buFont typeface="Wingdings" pitchFamily="2" charset="2"/>
              <a:buChar char="Ø"/>
            </a:pPr>
            <a:endParaRPr lang="sk-SK" sz="2400" dirty="0" smtClean="0"/>
          </a:p>
        </p:txBody>
      </p:sp>
    </p:spTree>
    <p:extLst>
      <p:ext uri="{BB962C8B-B14F-4D97-AF65-F5344CB8AC3E}">
        <p14:creationId xmlns:p14="http://schemas.microsoft.com/office/powerpoint/2010/main" val="332377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Teoria</a:t>
            </a:r>
            <a:r>
              <a:rPr lang="sk-SK" dirty="0" smtClean="0"/>
              <a:t> k položkám boxu 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sk-SK" sz="2400" dirty="0" smtClean="0"/>
              <a:t>V</a:t>
            </a:r>
            <a:r>
              <a:rPr lang="en-US" sz="2400" dirty="0" err="1" smtClean="0"/>
              <a:t>lastnosti</a:t>
            </a:r>
            <a:r>
              <a:rPr lang="en-US" sz="2400" dirty="0" smtClean="0"/>
              <a:t> </a:t>
            </a:r>
            <a:r>
              <a:rPr lang="en-US" sz="2400" dirty="0"/>
              <a:t>CSS </a:t>
            </a:r>
            <a:r>
              <a:rPr lang="en-US" sz="2400" dirty="0" smtClean="0">
                <a:solidFill>
                  <a:srgbClr val="0070C0"/>
                </a:solidFill>
              </a:rPr>
              <a:t>padding</a:t>
            </a:r>
            <a:r>
              <a:rPr lang="sk-SK" sz="2400" dirty="0" smtClean="0"/>
              <a:t> (výplň)</a:t>
            </a:r>
            <a:r>
              <a:rPr lang="en-US" sz="2400" dirty="0" err="1" smtClean="0"/>
              <a:t>sa</a:t>
            </a:r>
            <a:r>
              <a:rPr lang="en-US" sz="2400" dirty="0" smtClean="0"/>
              <a:t> </a:t>
            </a:r>
            <a:r>
              <a:rPr lang="en-US" sz="2400" dirty="0" err="1"/>
              <a:t>používajú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generovanie</a:t>
            </a:r>
            <a:r>
              <a:rPr lang="en-US" sz="2400" dirty="0"/>
              <a:t> </a:t>
            </a:r>
            <a:r>
              <a:rPr lang="en-US" sz="2400" dirty="0" err="1"/>
              <a:t>priestoru</a:t>
            </a:r>
            <a:r>
              <a:rPr lang="en-US" sz="2400" dirty="0"/>
              <a:t> </a:t>
            </a:r>
            <a:r>
              <a:rPr lang="en-US" sz="2400" dirty="0" err="1"/>
              <a:t>okolo</a:t>
            </a:r>
            <a:r>
              <a:rPr lang="en-US" sz="2400" dirty="0"/>
              <a:t> </a:t>
            </a:r>
            <a:r>
              <a:rPr lang="en-US" sz="2400" dirty="0" err="1"/>
              <a:t>obsahu</a:t>
            </a:r>
            <a:r>
              <a:rPr lang="en-US" sz="2400" dirty="0" smtClean="0"/>
              <a:t>.</a:t>
            </a:r>
            <a:endParaRPr lang="sk-SK" sz="2400" dirty="0" smtClean="0"/>
          </a:p>
          <a:p>
            <a:pPr>
              <a:buFont typeface="Wingdings" pitchFamily="2" charset="2"/>
              <a:buChar char="Ø"/>
            </a:pPr>
            <a:r>
              <a:rPr lang="sk-SK" sz="2400" dirty="0" smtClean="0"/>
              <a:t>výplň</a:t>
            </a:r>
            <a:r>
              <a:rPr lang="en-US" sz="2400" dirty="0" smtClean="0"/>
              <a:t> </a:t>
            </a:r>
            <a:r>
              <a:rPr lang="en-US" sz="2400" dirty="0" err="1"/>
              <a:t>vyčistí</a:t>
            </a:r>
            <a:r>
              <a:rPr lang="en-US" sz="2400" dirty="0"/>
              <a:t> </a:t>
            </a:r>
            <a:r>
              <a:rPr lang="en-US" sz="2400" dirty="0" err="1"/>
              <a:t>oblasť</a:t>
            </a:r>
            <a:r>
              <a:rPr lang="en-US" sz="2400" dirty="0"/>
              <a:t> </a:t>
            </a:r>
            <a:r>
              <a:rPr lang="en-US" sz="2400" dirty="0" err="1"/>
              <a:t>okolo</a:t>
            </a:r>
            <a:r>
              <a:rPr lang="en-US" sz="2400" dirty="0"/>
              <a:t> </a:t>
            </a:r>
            <a:r>
              <a:rPr lang="en-US" sz="2400" dirty="0" err="1"/>
              <a:t>obsahu</a:t>
            </a:r>
            <a:r>
              <a:rPr lang="en-US" sz="2400" dirty="0"/>
              <a:t> (</a:t>
            </a:r>
            <a:r>
              <a:rPr lang="en-US" sz="2400" dirty="0" err="1"/>
              <a:t>vnútri</a:t>
            </a:r>
            <a:r>
              <a:rPr lang="en-US" sz="2400" dirty="0"/>
              <a:t> </a:t>
            </a:r>
            <a:r>
              <a:rPr lang="en-US" sz="2400" dirty="0" err="1"/>
              <a:t>hranice</a:t>
            </a:r>
            <a:r>
              <a:rPr lang="en-US" sz="2400" dirty="0"/>
              <a:t>) </a:t>
            </a:r>
            <a:r>
              <a:rPr lang="en-US" sz="2400" dirty="0" err="1"/>
              <a:t>prvku</a:t>
            </a:r>
            <a:r>
              <a:rPr lang="en-US" sz="2400" dirty="0" smtClean="0"/>
              <a:t>.</a:t>
            </a:r>
            <a:endParaRPr lang="sk-SK" sz="2400" dirty="0" smtClean="0"/>
          </a:p>
          <a:p>
            <a:r>
              <a:rPr lang="en-US" sz="2400" dirty="0" err="1" smtClean="0"/>
              <a:t>špecifikáciu</a:t>
            </a:r>
            <a:r>
              <a:rPr lang="en-US" sz="2400" dirty="0" smtClean="0"/>
              <a:t> </a:t>
            </a:r>
            <a:r>
              <a:rPr lang="sk-SK" sz="2400" dirty="0" smtClean="0"/>
              <a:t>výplne</a:t>
            </a:r>
            <a:r>
              <a:rPr lang="en-US" sz="2400" dirty="0" smtClean="0"/>
              <a:t> </a:t>
            </a:r>
            <a:r>
              <a:rPr lang="en-US" sz="2400" dirty="0"/>
              <a:t>pre </a:t>
            </a:r>
            <a:r>
              <a:rPr lang="en-US" sz="2400" dirty="0" err="1"/>
              <a:t>každú</a:t>
            </a:r>
            <a:r>
              <a:rPr lang="en-US" sz="2400" dirty="0"/>
              <a:t> </a:t>
            </a:r>
            <a:r>
              <a:rPr lang="en-US" sz="2400" dirty="0" err="1"/>
              <a:t>stranu</a:t>
            </a:r>
            <a:r>
              <a:rPr lang="en-US" sz="2400" dirty="0"/>
              <a:t> </a:t>
            </a:r>
            <a:r>
              <a:rPr lang="en-US" sz="2400" dirty="0" err="1"/>
              <a:t>prvku</a:t>
            </a:r>
            <a:r>
              <a:rPr lang="en-US" sz="2400" dirty="0"/>
              <a:t>:</a:t>
            </a:r>
          </a:p>
          <a:p>
            <a:r>
              <a:rPr lang="en-US" sz="2400" dirty="0"/>
              <a:t>padding-top</a:t>
            </a:r>
          </a:p>
          <a:p>
            <a:r>
              <a:rPr lang="en-US" sz="2400" dirty="0"/>
              <a:t>padding-right</a:t>
            </a:r>
          </a:p>
          <a:p>
            <a:r>
              <a:rPr lang="en-US" sz="2400" dirty="0"/>
              <a:t>padding-bottom</a:t>
            </a:r>
          </a:p>
          <a:p>
            <a:r>
              <a:rPr lang="en-US" sz="2400" dirty="0"/>
              <a:t>padding-left</a:t>
            </a:r>
          </a:p>
          <a:p>
            <a:pPr>
              <a:buFont typeface="Wingdings" pitchFamily="2" charset="2"/>
              <a:buChar char="Ø"/>
            </a:pPr>
            <a:endParaRPr lang="sk-SK" sz="2400" dirty="0" smtClean="0"/>
          </a:p>
          <a:p>
            <a:pPr>
              <a:buFont typeface="Wingdings" pitchFamily="2" charset="2"/>
              <a:buChar char="Ø"/>
            </a:pPr>
            <a:endParaRPr lang="sk-SK" sz="24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1008"/>
            <a:ext cx="2695947" cy="220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56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Teoria</a:t>
            </a:r>
            <a:r>
              <a:rPr lang="sk-SK" dirty="0" smtClean="0"/>
              <a:t> k položkám boxu 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/>
          </a:bodyPr>
          <a:lstStyle/>
          <a:p>
            <a:r>
              <a:rPr lang="sk-SK" sz="2400" dirty="0" err="1" smtClean="0"/>
              <a:t>Padding-Výplň</a:t>
            </a:r>
            <a:r>
              <a:rPr lang="sk-SK" sz="2400" dirty="0" smtClean="0"/>
              <a:t> </a:t>
            </a:r>
            <a:r>
              <a:rPr lang="en-US" sz="2400" dirty="0" smtClean="0"/>
              <a:t> </a:t>
            </a:r>
            <a:r>
              <a:rPr lang="en-US" sz="2400" dirty="0" err="1" smtClean="0"/>
              <a:t>môž</a:t>
            </a:r>
            <a:r>
              <a:rPr lang="sk-SK" sz="2400" dirty="0" smtClean="0"/>
              <a:t>e</a:t>
            </a:r>
            <a:r>
              <a:rPr lang="en-US" sz="2400" dirty="0" smtClean="0"/>
              <a:t> </a:t>
            </a:r>
            <a:r>
              <a:rPr lang="en-US" sz="2400" dirty="0" err="1"/>
              <a:t>mať</a:t>
            </a:r>
            <a:r>
              <a:rPr lang="en-US" sz="2400" dirty="0"/>
              <a:t> </a:t>
            </a:r>
            <a:r>
              <a:rPr lang="en-US" sz="2400" dirty="0" err="1"/>
              <a:t>nasledujúce</a:t>
            </a:r>
            <a:r>
              <a:rPr lang="en-US" sz="2400" dirty="0"/>
              <a:t> </a:t>
            </a:r>
            <a:r>
              <a:rPr lang="en-US" sz="2400" dirty="0" err="1"/>
              <a:t>hodnoty</a:t>
            </a:r>
            <a:r>
              <a:rPr lang="en-US" sz="2400" dirty="0"/>
              <a:t>:</a:t>
            </a:r>
          </a:p>
          <a:p>
            <a:r>
              <a:rPr lang="en-US" sz="2400" i="1" dirty="0" err="1"/>
              <a:t>dĺžka</a:t>
            </a:r>
            <a:r>
              <a:rPr lang="en-US" sz="2400" dirty="0"/>
              <a:t> - </a:t>
            </a:r>
            <a:r>
              <a:rPr lang="en-US" sz="2400" dirty="0" err="1"/>
              <a:t>špecifikuje</a:t>
            </a:r>
            <a:r>
              <a:rPr lang="en-US" sz="2400" dirty="0"/>
              <a:t> </a:t>
            </a:r>
            <a:r>
              <a:rPr lang="sk-SK" sz="2400" dirty="0" smtClean="0"/>
              <a:t>výplň </a:t>
            </a:r>
            <a:r>
              <a:rPr lang="en-US" sz="2400" dirty="0" smtClean="0"/>
              <a:t>v </a:t>
            </a:r>
            <a:r>
              <a:rPr lang="en-US" sz="2400" dirty="0" err="1"/>
              <a:t>px</a:t>
            </a:r>
            <a:r>
              <a:rPr lang="en-US" sz="2400" dirty="0"/>
              <a:t>, </a:t>
            </a:r>
            <a:r>
              <a:rPr lang="en-US" sz="2400" dirty="0" err="1"/>
              <a:t>pt</a:t>
            </a:r>
            <a:r>
              <a:rPr lang="en-US" sz="2400" dirty="0"/>
              <a:t>, cm 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en-US" sz="2400" i="1" dirty="0"/>
              <a:t>%</a:t>
            </a:r>
            <a:r>
              <a:rPr lang="en-US" sz="2400" dirty="0"/>
              <a:t> - </a:t>
            </a:r>
            <a:r>
              <a:rPr lang="en-US" sz="2400" dirty="0" err="1"/>
              <a:t>špecifikuje</a:t>
            </a:r>
            <a:r>
              <a:rPr lang="en-US" sz="2400" dirty="0"/>
              <a:t> </a:t>
            </a:r>
            <a:r>
              <a:rPr lang="en-US" sz="2400" dirty="0" err="1"/>
              <a:t>výplň</a:t>
            </a:r>
            <a:r>
              <a:rPr lang="en-US" sz="2400" dirty="0"/>
              <a:t> v% </a:t>
            </a:r>
            <a:r>
              <a:rPr lang="en-US" sz="2400" dirty="0" err="1" smtClean="0"/>
              <a:t>šírky</a:t>
            </a:r>
            <a:r>
              <a:rPr lang="sk-SK" sz="2400" dirty="0" smtClean="0"/>
              <a:t> obsahu</a:t>
            </a:r>
            <a:r>
              <a:rPr lang="en-US" sz="2400" dirty="0" smtClean="0"/>
              <a:t> </a:t>
            </a:r>
            <a:r>
              <a:rPr lang="en-US" sz="2400" dirty="0" err="1"/>
              <a:t>prvku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dediť</a:t>
            </a:r>
            <a:r>
              <a:rPr lang="en-US" sz="2400" dirty="0"/>
              <a:t> - </a:t>
            </a:r>
            <a:r>
              <a:rPr lang="en-US" sz="2400" dirty="0" err="1"/>
              <a:t>špecifikuje</a:t>
            </a:r>
            <a:r>
              <a:rPr lang="en-US" sz="2400" dirty="0"/>
              <a:t>, </a:t>
            </a:r>
            <a:r>
              <a:rPr lang="en-US" sz="2400" dirty="0" err="1"/>
              <a:t>že</a:t>
            </a:r>
            <a:r>
              <a:rPr lang="en-US" sz="2400" dirty="0"/>
              <a:t> </a:t>
            </a:r>
            <a:r>
              <a:rPr lang="en-US" sz="2400" dirty="0" err="1"/>
              <a:t>výplň</a:t>
            </a:r>
            <a:r>
              <a:rPr lang="en-US" sz="2400" dirty="0"/>
              <a:t> by mala </a:t>
            </a:r>
            <a:r>
              <a:rPr lang="en-US" sz="2400" dirty="0" err="1"/>
              <a:t>byť</a:t>
            </a:r>
            <a:r>
              <a:rPr lang="en-US" sz="2400" dirty="0"/>
              <a:t> </a:t>
            </a:r>
            <a:r>
              <a:rPr lang="en-US" sz="2400" dirty="0" err="1"/>
              <a:t>zdedená</a:t>
            </a:r>
            <a:r>
              <a:rPr lang="en-US" sz="2400" dirty="0"/>
              <a:t> z </a:t>
            </a:r>
            <a:r>
              <a:rPr lang="en-US" sz="2400" dirty="0" err="1"/>
              <a:t>nadradeného</a:t>
            </a:r>
            <a:r>
              <a:rPr lang="en-US" sz="2400" dirty="0"/>
              <a:t> </a:t>
            </a:r>
            <a:r>
              <a:rPr lang="en-US" sz="2400" dirty="0" err="1" smtClean="0"/>
              <a:t>prvku</a:t>
            </a:r>
            <a:endParaRPr lang="sk-SK" sz="2400" dirty="0" smtClean="0"/>
          </a:p>
          <a:p>
            <a:r>
              <a:rPr lang="en-US" sz="2400" dirty="0" err="1"/>
              <a:t>Ak</a:t>
            </a:r>
            <a:r>
              <a:rPr lang="en-US" sz="2400" dirty="0"/>
              <a:t> </a:t>
            </a:r>
            <a:r>
              <a:rPr lang="en-US" sz="2400" dirty="0" err="1"/>
              <a:t>chcete</a:t>
            </a:r>
            <a:r>
              <a:rPr lang="en-US" sz="2400" dirty="0"/>
              <a:t> </a:t>
            </a:r>
            <a:r>
              <a:rPr lang="en-US" sz="2400" dirty="0" err="1"/>
              <a:t>skrátiť</a:t>
            </a:r>
            <a:r>
              <a:rPr lang="en-US" sz="2400" dirty="0"/>
              <a:t> </a:t>
            </a:r>
            <a:r>
              <a:rPr lang="en-US" sz="2400" dirty="0" err="1"/>
              <a:t>kód</a:t>
            </a:r>
            <a:r>
              <a:rPr lang="en-US" sz="2400" dirty="0"/>
              <a:t>, je </a:t>
            </a:r>
            <a:r>
              <a:rPr lang="en-US" sz="2400" dirty="0" err="1"/>
              <a:t>možné</a:t>
            </a:r>
            <a:r>
              <a:rPr lang="en-US" sz="2400" dirty="0"/>
              <a:t> </a:t>
            </a:r>
            <a:r>
              <a:rPr lang="en-US" sz="2400" dirty="0" err="1"/>
              <a:t>špecifikovať</a:t>
            </a:r>
            <a:r>
              <a:rPr lang="en-US" sz="2400" dirty="0"/>
              <a:t> </a:t>
            </a:r>
            <a:r>
              <a:rPr lang="en-US" sz="2400" dirty="0" err="1"/>
              <a:t>všetky</a:t>
            </a:r>
            <a:r>
              <a:rPr lang="en-US" sz="2400" dirty="0"/>
              <a:t> </a:t>
            </a:r>
            <a:r>
              <a:rPr lang="en-US" sz="2400" dirty="0" err="1"/>
              <a:t>vlastnosti</a:t>
            </a:r>
            <a:r>
              <a:rPr lang="en-US" sz="2400" dirty="0"/>
              <a:t> </a:t>
            </a:r>
            <a:r>
              <a:rPr lang="en-US" sz="2400" dirty="0" err="1"/>
              <a:t>výplne</a:t>
            </a:r>
            <a:r>
              <a:rPr lang="en-US" sz="2400" dirty="0"/>
              <a:t> v </a:t>
            </a:r>
            <a:r>
              <a:rPr lang="en-US" sz="2400" dirty="0" err="1"/>
              <a:t>jednej</a:t>
            </a:r>
            <a:r>
              <a:rPr lang="en-US" sz="2400" dirty="0"/>
              <a:t> </a:t>
            </a:r>
            <a:r>
              <a:rPr lang="en-US" sz="2400" dirty="0" err="1"/>
              <a:t>vlastnosti</a:t>
            </a:r>
            <a:r>
              <a:rPr lang="en-US" sz="2400" dirty="0" smtClean="0"/>
              <a:t>.</a:t>
            </a:r>
            <a:endParaRPr lang="sk-SK" sz="2400" dirty="0" smtClean="0"/>
          </a:p>
          <a:p>
            <a:r>
              <a:rPr lang="sk-SK" sz="2400" b="1" dirty="0" err="1" smtClean="0"/>
              <a:t>padding</a:t>
            </a:r>
            <a:r>
              <a:rPr lang="en-US" sz="2400" b="1" dirty="0" smtClean="0"/>
              <a:t>: </a:t>
            </a:r>
            <a:r>
              <a:rPr lang="en-US" sz="2400" b="1" dirty="0"/>
              <a:t>25px</a:t>
            </a:r>
            <a:r>
              <a:rPr lang="en-US" sz="2400" b="1" dirty="0" smtClean="0"/>
              <a:t>;</a:t>
            </a:r>
            <a:r>
              <a:rPr lang="sk-SK" sz="2400" b="1" dirty="0" smtClean="0"/>
              <a:t>--</a:t>
            </a:r>
            <a:r>
              <a:rPr lang="en-US" sz="2400" dirty="0" err="1" smtClean="0"/>
              <a:t>všetky</a:t>
            </a:r>
            <a:r>
              <a:rPr lang="en-US" sz="2400" dirty="0" smtClean="0"/>
              <a:t> </a:t>
            </a:r>
            <a:r>
              <a:rPr lang="en-US" sz="2400" dirty="0" err="1"/>
              <a:t>štyri</a:t>
            </a:r>
            <a:r>
              <a:rPr lang="en-US" sz="2400" dirty="0"/>
              <a:t> </a:t>
            </a:r>
            <a:r>
              <a:rPr lang="en-US" sz="2400" dirty="0" err="1"/>
              <a:t>výplne</a:t>
            </a:r>
            <a:r>
              <a:rPr lang="en-US" sz="2400" dirty="0"/>
              <a:t> </a:t>
            </a:r>
            <a:r>
              <a:rPr lang="en-US" sz="2400" dirty="0" err="1"/>
              <a:t>sú</a:t>
            </a:r>
            <a:r>
              <a:rPr lang="en-US" sz="2400" dirty="0"/>
              <a:t> 25 </a:t>
            </a:r>
            <a:r>
              <a:rPr lang="en-US" sz="2400" dirty="0" smtClean="0"/>
              <a:t>pix</a:t>
            </a:r>
            <a:r>
              <a:rPr lang="sk-SK" sz="2400" dirty="0" smtClean="0"/>
              <a:t>e</a:t>
            </a:r>
            <a:r>
              <a:rPr lang="en-US" sz="2400" dirty="0" err="1" smtClean="0"/>
              <a:t>lov</a:t>
            </a: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sk-SK" sz="2400" dirty="0" smtClean="0"/>
          </a:p>
          <a:p>
            <a:pPr>
              <a:buFont typeface="Wingdings" pitchFamily="2" charset="2"/>
              <a:buChar char="Ø"/>
            </a:pPr>
            <a:endParaRPr lang="sk-SK" sz="24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268760"/>
            <a:ext cx="20478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95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CSS Úvod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8498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Kaskádové </a:t>
            </a:r>
            <a:r>
              <a:rPr lang="sk-SK" dirty="0"/>
              <a:t>štýly môžeme zapisovať:</a:t>
            </a:r>
            <a:endParaRPr lang="en-US" dirty="0"/>
          </a:p>
          <a:p>
            <a:pPr marL="514350" indent="-514350">
              <a:buFont typeface="+mj-lt"/>
              <a:buAutoNum type="arabicParenR"/>
            </a:pPr>
            <a:r>
              <a:rPr lang="sk-SK" dirty="0"/>
              <a:t>Priamo do hlavičky  </a:t>
            </a:r>
            <a:r>
              <a:rPr lang="sk-SK"/>
              <a:t>HTML </a:t>
            </a:r>
            <a:r>
              <a:rPr lang="sk-SK" smtClean="0"/>
              <a:t>dokumentu(</a:t>
            </a:r>
            <a:r>
              <a:rPr lang="sk-SK"/>
              <a:t>Vnútorný štýl </a:t>
            </a:r>
            <a:r>
              <a:rPr lang="sk-SK" smtClean="0"/>
              <a:t> css)</a:t>
            </a:r>
            <a:endParaRPr lang="en-US" dirty="0"/>
          </a:p>
          <a:p>
            <a:pPr marL="514350" indent="-514350">
              <a:buFont typeface="+mj-lt"/>
              <a:buAutoNum type="arabicParenR"/>
            </a:pPr>
            <a:r>
              <a:rPr lang="sk-SK" dirty="0"/>
              <a:t>Priamo do </a:t>
            </a:r>
            <a:r>
              <a:rPr lang="sk-SK"/>
              <a:t>elementu(prvku</a:t>
            </a:r>
            <a:r>
              <a:rPr lang="sk-SK" smtClean="0"/>
              <a:t>)(</a:t>
            </a:r>
            <a:r>
              <a:rPr lang="sk-SK"/>
              <a:t>Inline </a:t>
            </a:r>
            <a:r>
              <a:rPr lang="sk-SK" smtClean="0"/>
              <a:t>štýl)</a:t>
            </a:r>
            <a:endParaRPr lang="sk-SK"/>
          </a:p>
          <a:p>
            <a:pPr marL="514350" indent="-514350">
              <a:buFont typeface="+mj-lt"/>
              <a:buAutoNum type="arabicParenR"/>
            </a:pPr>
            <a:r>
              <a:rPr lang="sk-SK" smtClean="0"/>
              <a:t>Do </a:t>
            </a:r>
            <a:r>
              <a:rPr lang="sk-SK" dirty="0"/>
              <a:t>externého </a:t>
            </a:r>
            <a:r>
              <a:rPr lang="sk-SK" dirty="0" err="1" smtClean="0"/>
              <a:t>css</a:t>
            </a:r>
            <a:r>
              <a:rPr lang="sk-SK" dirty="0" smtClean="0"/>
              <a:t> </a:t>
            </a:r>
            <a:r>
              <a:rPr lang="sk-SK" dirty="0" err="1" smtClean="0"/>
              <a:t>súboru-a</a:t>
            </a:r>
            <a:r>
              <a:rPr lang="sk-SK" dirty="0" smtClean="0"/>
              <a:t> </a:t>
            </a:r>
            <a:r>
              <a:rPr lang="sk-SK" dirty="0"/>
              <a:t>potom sa v </a:t>
            </a:r>
            <a:r>
              <a:rPr lang="sk-SK" dirty="0" smtClean="0"/>
              <a:t>hlavičke HTML </a:t>
            </a:r>
            <a:r>
              <a:rPr lang="sk-SK" dirty="0"/>
              <a:t>na </a:t>
            </a:r>
            <a:r>
              <a:rPr lang="sk-SK"/>
              <a:t>ne </a:t>
            </a:r>
            <a:r>
              <a:rPr lang="sk-SK" smtClean="0"/>
              <a:t>odkazovať(</a:t>
            </a:r>
            <a:r>
              <a:rPr lang="sk-SK"/>
              <a:t>Externý štýl </a:t>
            </a:r>
            <a:r>
              <a:rPr lang="sk-SK" smtClean="0"/>
              <a:t>listu)</a:t>
            </a:r>
            <a:endParaRPr lang="sk-SK"/>
          </a:p>
          <a:p>
            <a:pPr marL="514350" lvl="0" indent="-514350">
              <a:buFont typeface="+mj-lt"/>
              <a:buAutoNum type="arabicParenR"/>
            </a:pPr>
            <a:r>
              <a:rPr lang="sk-SK" smtClean="0"/>
              <a:t>Skombinovať </a:t>
            </a:r>
            <a:r>
              <a:rPr lang="sk-SK" dirty="0" smtClean="0"/>
              <a:t>prechádzajúce  </a:t>
            </a:r>
            <a:r>
              <a:rPr lang="sk-SK" dirty="0"/>
              <a:t>spôsoby</a:t>
            </a:r>
            <a:endParaRPr lang="en-US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3079" name="Picture 7" descr="Výsledok vyhľadávania obrázkov pre dopyt css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07" y="47476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72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Teoria</a:t>
            </a:r>
            <a:r>
              <a:rPr lang="sk-SK" dirty="0" smtClean="0"/>
              <a:t> k položkám boxu 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sk-SK" sz="2400" dirty="0" smtClean="0"/>
              <a:t>CSS v</a:t>
            </a:r>
            <a:r>
              <a:rPr lang="en-US" sz="2400" dirty="0" err="1" smtClean="0"/>
              <a:t>lastnos</a:t>
            </a:r>
            <a:r>
              <a:rPr lang="sk-SK" sz="2400" dirty="0" smtClean="0"/>
              <a:t>ť</a:t>
            </a:r>
            <a:r>
              <a:rPr lang="en-US" sz="2400" dirty="0" smtClean="0"/>
              <a:t> </a:t>
            </a:r>
            <a:r>
              <a:rPr lang="en-US" sz="2400" dirty="0"/>
              <a:t> </a:t>
            </a:r>
            <a:r>
              <a:rPr lang="en-US" sz="2400" dirty="0" smtClean="0">
                <a:solidFill>
                  <a:srgbClr val="0070C0"/>
                </a:solidFill>
              </a:rPr>
              <a:t>border</a:t>
            </a:r>
            <a:r>
              <a:rPr lang="sk-SK" sz="2400" dirty="0" smtClean="0"/>
              <a:t>(rámik) u</a:t>
            </a:r>
            <a:r>
              <a:rPr lang="en-US" sz="2400" dirty="0" err="1" smtClean="0"/>
              <a:t>možňujú</a:t>
            </a:r>
            <a:r>
              <a:rPr lang="en-US" sz="2400" dirty="0" smtClean="0"/>
              <a:t> </a:t>
            </a:r>
            <a:r>
              <a:rPr lang="en-US" sz="2400" dirty="0" err="1"/>
              <a:t>určiť</a:t>
            </a:r>
            <a:r>
              <a:rPr lang="en-US" sz="2400" dirty="0"/>
              <a:t> </a:t>
            </a:r>
            <a:r>
              <a:rPr lang="en-US" sz="2400" dirty="0" err="1"/>
              <a:t>štýl</a:t>
            </a:r>
            <a:r>
              <a:rPr lang="en-US" sz="2400" dirty="0"/>
              <a:t>, </a:t>
            </a:r>
            <a:r>
              <a:rPr lang="en-US" sz="2400" dirty="0" err="1"/>
              <a:t>šírku</a:t>
            </a:r>
            <a:r>
              <a:rPr lang="en-US" sz="2400" dirty="0"/>
              <a:t> a </a:t>
            </a:r>
            <a:r>
              <a:rPr lang="en-US" sz="2400" dirty="0" err="1"/>
              <a:t>farbu</a:t>
            </a:r>
            <a:r>
              <a:rPr lang="en-US" sz="2400" dirty="0"/>
              <a:t> </a:t>
            </a:r>
            <a:r>
              <a:rPr lang="en-US" sz="2400" dirty="0" smtClean="0"/>
              <a:t> </a:t>
            </a:r>
            <a:r>
              <a:rPr lang="en-US" sz="2400" dirty="0" err="1"/>
              <a:t>prvku</a:t>
            </a:r>
            <a:r>
              <a:rPr lang="en-US" sz="2400" dirty="0" smtClean="0"/>
              <a:t>.</a:t>
            </a:r>
            <a:endParaRPr lang="sk-SK" sz="2400" dirty="0" smtClean="0"/>
          </a:p>
          <a:p>
            <a:pPr>
              <a:buFont typeface="Wingdings" pitchFamily="2" charset="2"/>
              <a:buChar char="Ø"/>
            </a:pPr>
            <a:endParaRPr lang="sk-SK" sz="2400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8280920" cy="2733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40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Teoria</a:t>
            </a:r>
            <a:r>
              <a:rPr lang="sk-SK" dirty="0" smtClean="0"/>
              <a:t> k položkám boxu 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6104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sk-SK" sz="2400" dirty="0" smtClean="0"/>
              <a:t>CSS v</a:t>
            </a:r>
            <a:r>
              <a:rPr lang="en-US" sz="2400" dirty="0" err="1" smtClean="0"/>
              <a:t>lastnos</a:t>
            </a:r>
            <a:r>
              <a:rPr lang="sk-SK" sz="2400" dirty="0" smtClean="0"/>
              <a:t>ť</a:t>
            </a:r>
            <a:r>
              <a:rPr lang="en-US" sz="2400" dirty="0" smtClean="0"/>
              <a:t> </a:t>
            </a:r>
            <a:r>
              <a:rPr lang="en-US" sz="2400" dirty="0"/>
              <a:t> </a:t>
            </a:r>
            <a:r>
              <a:rPr lang="en-US" sz="2400" dirty="0" smtClean="0">
                <a:solidFill>
                  <a:srgbClr val="0070C0"/>
                </a:solidFill>
              </a:rPr>
              <a:t>border</a:t>
            </a:r>
            <a:r>
              <a:rPr lang="sk-SK" sz="2400" dirty="0" smtClean="0"/>
              <a:t>(rámik) u</a:t>
            </a:r>
            <a:r>
              <a:rPr lang="en-US" sz="2400" dirty="0" err="1" smtClean="0"/>
              <a:t>možňujú</a:t>
            </a:r>
            <a:r>
              <a:rPr lang="en-US" sz="2400" dirty="0" smtClean="0"/>
              <a:t> </a:t>
            </a:r>
            <a:r>
              <a:rPr lang="en-US" sz="2400" dirty="0" err="1"/>
              <a:t>určiť</a:t>
            </a:r>
            <a:r>
              <a:rPr lang="en-US" sz="2400" dirty="0"/>
              <a:t> </a:t>
            </a:r>
            <a:r>
              <a:rPr lang="en-US" sz="2400" dirty="0" err="1"/>
              <a:t>štýl</a:t>
            </a:r>
            <a:r>
              <a:rPr lang="en-US" sz="2400" dirty="0"/>
              <a:t>, </a:t>
            </a:r>
            <a:r>
              <a:rPr lang="en-US" sz="2400" dirty="0" err="1"/>
              <a:t>šírku</a:t>
            </a:r>
            <a:r>
              <a:rPr lang="en-US" sz="2400" dirty="0"/>
              <a:t> a </a:t>
            </a:r>
            <a:r>
              <a:rPr lang="en-US" sz="2400" dirty="0" err="1"/>
              <a:t>farbu</a:t>
            </a:r>
            <a:r>
              <a:rPr lang="en-US" sz="2400" dirty="0"/>
              <a:t> </a:t>
            </a:r>
            <a:r>
              <a:rPr lang="en-US" sz="2400" dirty="0" smtClean="0"/>
              <a:t> </a:t>
            </a:r>
            <a:r>
              <a:rPr lang="en-US" sz="2400" dirty="0" err="1"/>
              <a:t>prvku</a:t>
            </a:r>
            <a:r>
              <a:rPr lang="en-US" sz="2400" dirty="0" smtClean="0"/>
              <a:t>.</a:t>
            </a:r>
            <a:endParaRPr lang="sk-SK" sz="2400" dirty="0" smtClean="0"/>
          </a:p>
          <a:p>
            <a:r>
              <a:rPr lang="sk-SK" sz="2400" dirty="0" smtClean="0"/>
              <a:t> pre túto vlastnosť treba zadefinovať</a:t>
            </a:r>
            <a:r>
              <a:rPr lang="en-US" sz="2400" dirty="0" smtClean="0"/>
              <a:t>:</a:t>
            </a:r>
            <a:endParaRPr lang="en-US" sz="2400" dirty="0"/>
          </a:p>
          <a:p>
            <a:pPr lvl="1"/>
            <a:r>
              <a:rPr lang="en-US" sz="2000" dirty="0" smtClean="0"/>
              <a:t>border-width</a:t>
            </a:r>
            <a:r>
              <a:rPr lang="sk-SK" sz="2000" dirty="0" smtClean="0"/>
              <a:t>(šírka)</a:t>
            </a:r>
            <a:endParaRPr lang="en-US" sz="2000" dirty="0"/>
          </a:p>
          <a:p>
            <a:pPr lvl="1"/>
            <a:r>
              <a:rPr lang="en-US" sz="2000" dirty="0"/>
              <a:t>border-style (</a:t>
            </a:r>
            <a:r>
              <a:rPr lang="en-US" sz="2000" dirty="0" err="1"/>
              <a:t>požadovaný</a:t>
            </a:r>
            <a:r>
              <a:rPr lang="en-US" sz="2000" dirty="0"/>
              <a:t>)</a:t>
            </a:r>
          </a:p>
          <a:p>
            <a:pPr lvl="1"/>
            <a:r>
              <a:rPr lang="en-US" sz="2000" dirty="0" smtClean="0"/>
              <a:t>border-color</a:t>
            </a:r>
            <a:endParaRPr lang="sk-SK" sz="2000" dirty="0" smtClean="0"/>
          </a:p>
          <a:p>
            <a:pPr marL="457200" lvl="1" indent="0">
              <a:buNone/>
            </a:pPr>
            <a:r>
              <a:rPr lang="sk-SK" sz="2000" dirty="0" err="1" smtClean="0"/>
              <a:t>border-radius</a:t>
            </a:r>
            <a:r>
              <a:rPr lang="sk-SK" sz="2000" dirty="0" smtClean="0"/>
              <a:t> –slúži na zaoblenie rohov  prvku</a:t>
            </a:r>
          </a:p>
          <a:p>
            <a:pPr lvl="1">
              <a:buFont typeface="Wingdings" pitchFamily="2" charset="2"/>
              <a:buChar char="§"/>
            </a:pPr>
            <a:r>
              <a:rPr lang="sk-SK" sz="2000" dirty="0" smtClean="0"/>
              <a:t>Tieto parametre je možné zlúčiť do jedného príkazu:</a:t>
            </a:r>
          </a:p>
          <a:p>
            <a:pPr lvl="1">
              <a:buFont typeface="Wingdings" pitchFamily="2" charset="2"/>
              <a:buChar char="§"/>
            </a:pPr>
            <a:endParaRPr lang="en-US" sz="2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5445224"/>
            <a:ext cx="63436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437112"/>
            <a:ext cx="2047875" cy="809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20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sk-SK" sz="3200" dirty="0" smtClean="0"/>
              <a:t>Príklad na skrátenú </a:t>
            </a:r>
            <a:r>
              <a:rPr lang="sk-SK" sz="3200" dirty="0" err="1" smtClean="0"/>
              <a:t>veziu</a:t>
            </a:r>
            <a:r>
              <a:rPr lang="sk-SK" sz="3200" dirty="0" smtClean="0"/>
              <a:t> definícia vlastností rámika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08" y="1196752"/>
            <a:ext cx="7505700" cy="39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20" y="5319412"/>
            <a:ext cx="8585976" cy="150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79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Sumár parametrov BOXU</a:t>
            </a:r>
            <a:endParaRPr lang="en-US" dirty="0"/>
          </a:p>
        </p:txBody>
      </p:sp>
      <p:pic>
        <p:nvPicPr>
          <p:cNvPr id="1026" name="Picture 2" descr="Výsledok vyhľadávania obrázkov pre dopyt box 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68760"/>
            <a:ext cx="5545194" cy="500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09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dirty="0" smtClean="0"/>
              <a:t>subor29.html-priklad rôzneho </a:t>
            </a:r>
            <a:r>
              <a:rPr lang="sk-SK" sz="3600" dirty="0" err="1" smtClean="0"/>
              <a:t>formatovania</a:t>
            </a:r>
            <a:r>
              <a:rPr lang="sk-SK" sz="3600" dirty="0" smtClean="0"/>
              <a:t> toho istého paragrafu</a:t>
            </a:r>
            <a:endParaRPr lang="en-US" sz="3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1700808"/>
            <a:ext cx="9036496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434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dirty="0" smtClean="0"/>
              <a:t>main29.css-priklad rôzneho </a:t>
            </a:r>
            <a:r>
              <a:rPr lang="sk-SK" sz="3600" dirty="0" err="1" smtClean="0"/>
              <a:t>formatovania</a:t>
            </a:r>
            <a:r>
              <a:rPr lang="sk-SK" sz="3600" dirty="0" smtClean="0"/>
              <a:t> toho istého paragrafu</a:t>
            </a:r>
            <a:endParaRPr lang="en-US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00808"/>
            <a:ext cx="4229100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23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74708"/>
            <a:ext cx="8815164" cy="529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979712" y="630932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subor29.html a main29.css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54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mtClean="0"/>
              <a:t>Rozdelenie elementov</a:t>
            </a:r>
            <a:endParaRPr lang="en-US" dirty="0"/>
          </a:p>
        </p:txBody>
      </p:sp>
      <p:pic>
        <p:nvPicPr>
          <p:cNvPr id="1026" name="Picture 2" descr="Výsledok vyhľadávania obrázkov pre dopyt inline element ht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95" y="1700808"/>
            <a:ext cx="7620000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45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Obtekanie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sk-SK" sz="2000" dirty="0" smtClean="0"/>
              <a:t>Ak </a:t>
            </a:r>
            <a:r>
              <a:rPr lang="sk-SK" sz="2000" dirty="0" err="1"/>
              <a:t>umiestníme</a:t>
            </a:r>
            <a:r>
              <a:rPr lang="sk-SK" sz="2000" dirty="0"/>
              <a:t> za sebou viac </a:t>
            </a:r>
            <a:r>
              <a:rPr lang="sk-SK" sz="2000" dirty="0" err="1"/>
              <a:t>inline</a:t>
            </a:r>
            <a:r>
              <a:rPr lang="sk-SK" sz="2000" dirty="0"/>
              <a:t> </a:t>
            </a:r>
            <a:r>
              <a:rPr lang="sk-SK" sz="2000" dirty="0" err="1"/>
              <a:t>elementov,tieto</a:t>
            </a:r>
            <a:r>
              <a:rPr lang="sk-SK" sz="2000" dirty="0"/>
              <a:t> sa umiestňujú v riadku vedľa </a:t>
            </a:r>
            <a:r>
              <a:rPr lang="sk-SK" sz="2000" dirty="0" smtClean="0"/>
              <a:t>seba(</a:t>
            </a:r>
            <a:r>
              <a:rPr lang="cs-CZ" sz="2000" dirty="0" err="1" smtClean="0"/>
              <a:t>span,a,img</a:t>
            </a:r>
            <a:r>
              <a:rPr lang="cs-CZ" sz="2000" dirty="0" smtClean="0"/>
              <a:t>)</a:t>
            </a:r>
            <a:endParaRPr lang="sk-SK" sz="2000" dirty="0" smtClean="0"/>
          </a:p>
          <a:p>
            <a:r>
              <a:rPr lang="sk-SK" sz="2000" dirty="0" smtClean="0"/>
              <a:t>Na </a:t>
            </a:r>
            <a:r>
              <a:rPr lang="sk-SK" sz="2000" dirty="0" err="1"/>
              <a:t>daľší</a:t>
            </a:r>
            <a:r>
              <a:rPr lang="sk-SK" sz="2000" dirty="0"/>
              <a:t>  riadok sa prejde až keď je zaplnený riadok.</a:t>
            </a:r>
            <a:endParaRPr lang="en-US" sz="2000" dirty="0"/>
          </a:p>
          <a:p>
            <a:endParaRPr lang="sk-SK" sz="2000" dirty="0" smtClean="0"/>
          </a:p>
          <a:p>
            <a:r>
              <a:rPr lang="sk-SK" sz="2000" dirty="0" smtClean="0"/>
              <a:t>Blokové elementy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/>
              <a:t>roztiahnu</a:t>
            </a:r>
            <a:r>
              <a:rPr lang="en-US" sz="2000" dirty="0"/>
              <a:t> </a:t>
            </a:r>
            <a:r>
              <a:rPr lang="en-US" sz="2000" dirty="0" err="1"/>
              <a:t>cez</a:t>
            </a:r>
            <a:r>
              <a:rPr lang="en-US" sz="2000" dirty="0"/>
              <a:t> </a:t>
            </a:r>
            <a:r>
              <a:rPr lang="en-US" sz="2000" dirty="0" err="1"/>
              <a:t>celú</a:t>
            </a:r>
            <a:r>
              <a:rPr lang="en-US" sz="2000" dirty="0"/>
              <a:t> </a:t>
            </a:r>
            <a:r>
              <a:rPr lang="en-US" sz="2000" dirty="0" err="1"/>
              <a:t>šírku</a:t>
            </a:r>
            <a:r>
              <a:rPr lang="en-US" sz="2000" dirty="0"/>
              <a:t> </a:t>
            </a:r>
            <a:r>
              <a:rPr lang="en-US" sz="2000" dirty="0" err="1" smtClean="0"/>
              <a:t>elementu</a:t>
            </a:r>
            <a:r>
              <a:rPr lang="sk-SK" sz="2600" dirty="0" smtClean="0"/>
              <a:t>(</a:t>
            </a:r>
            <a:r>
              <a:rPr lang="sk-SK" sz="2000" dirty="0" err="1" smtClean="0"/>
              <a:t>p,ul</a:t>
            </a:r>
            <a:r>
              <a:rPr lang="sk-SK" sz="2000" dirty="0" smtClean="0"/>
              <a:t> , </a:t>
            </a:r>
            <a:r>
              <a:rPr lang="sk-SK" sz="2000" dirty="0"/>
              <a:t>h1, </a:t>
            </a:r>
            <a:r>
              <a:rPr lang="sk-SK" sz="2000" dirty="0" smtClean="0"/>
              <a:t> div)</a:t>
            </a:r>
          </a:p>
          <a:p>
            <a:r>
              <a:rPr lang="sk-SK" sz="2000" dirty="0" smtClean="0"/>
              <a:t>Ak ich uvedieme viac</a:t>
            </a:r>
            <a:r>
              <a:rPr lang="en-US" sz="2000" dirty="0" smtClean="0"/>
              <a:t>  </a:t>
            </a:r>
            <a:r>
              <a:rPr lang="en-US" sz="2000" dirty="0" err="1"/>
              <a:t>poskladajú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pod </a:t>
            </a:r>
            <a:r>
              <a:rPr lang="en-US" sz="2000" dirty="0" err="1"/>
              <a:t>seba</a:t>
            </a:r>
            <a:r>
              <a:rPr lang="en-US" sz="2000" dirty="0" smtClean="0"/>
              <a:t>.</a:t>
            </a:r>
            <a:endParaRPr lang="sk-SK" sz="2000" dirty="0" smtClean="0"/>
          </a:p>
          <a:p>
            <a:r>
              <a:rPr lang="sk-SK" sz="2000" dirty="0" smtClean="0"/>
              <a:t>Ak ich</a:t>
            </a:r>
            <a:r>
              <a:rPr lang="en-US" sz="2000" dirty="0" smtClean="0"/>
              <a:t> </a:t>
            </a:r>
            <a:r>
              <a:rPr lang="en-US" sz="2000" dirty="0" err="1"/>
              <a:t>budeme</a:t>
            </a:r>
            <a:r>
              <a:rPr lang="en-US" sz="2000" dirty="0"/>
              <a:t> </a:t>
            </a:r>
            <a:r>
              <a:rPr lang="en-US" sz="2000" dirty="0" err="1"/>
              <a:t>chcieť</a:t>
            </a:r>
            <a:r>
              <a:rPr lang="en-US" sz="2000" dirty="0"/>
              <a:t> </a:t>
            </a:r>
            <a:r>
              <a:rPr lang="en-US" sz="2000" dirty="0" err="1"/>
              <a:t>vedľa</a:t>
            </a:r>
            <a:r>
              <a:rPr lang="en-US" sz="2000" dirty="0"/>
              <a:t> </a:t>
            </a:r>
            <a:r>
              <a:rPr lang="en-US" sz="2000" dirty="0" err="1" smtClean="0"/>
              <a:t>seba</a:t>
            </a:r>
            <a:r>
              <a:rPr lang="sk-SK" sz="2000" dirty="0" smtClean="0"/>
              <a:t> </a:t>
            </a:r>
            <a:r>
              <a:rPr lang="en-US" sz="2000" dirty="0" smtClean="0"/>
              <a:t> </a:t>
            </a:r>
            <a:r>
              <a:rPr lang="en-US" sz="2000" dirty="0" err="1"/>
              <a:t>označíme</a:t>
            </a:r>
            <a:r>
              <a:rPr lang="en-US" sz="2000" dirty="0"/>
              <a:t> </a:t>
            </a:r>
            <a:r>
              <a:rPr lang="sk-SK" sz="2000" dirty="0" smtClean="0"/>
              <a:t>ich </a:t>
            </a:r>
            <a:r>
              <a:rPr lang="en-US" sz="2000" dirty="0" err="1" smtClean="0"/>
              <a:t>ako</a:t>
            </a:r>
            <a:r>
              <a:rPr lang="en-US" sz="2000" dirty="0" smtClean="0"/>
              <a:t> </a:t>
            </a:r>
            <a:r>
              <a:rPr lang="en-US" sz="2000" dirty="0" err="1"/>
              <a:t>plávajúce</a:t>
            </a:r>
            <a:r>
              <a:rPr lang="en-US" sz="2000" dirty="0" smtClean="0"/>
              <a:t>.</a:t>
            </a:r>
            <a:endParaRPr lang="sk-SK" sz="2000" dirty="0" smtClean="0"/>
          </a:p>
          <a:p>
            <a:r>
              <a:rPr lang="en-US" sz="2000" dirty="0"/>
              <a:t> </a:t>
            </a:r>
            <a:r>
              <a:rPr lang="en-US" sz="2000" dirty="0" err="1"/>
              <a:t>Plávajúce</a:t>
            </a:r>
            <a:r>
              <a:rPr lang="en-US" sz="2000" dirty="0"/>
              <a:t> </a:t>
            </a:r>
            <a:r>
              <a:rPr lang="en-US" sz="2000" dirty="0" err="1"/>
              <a:t>elementy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smtClean="0"/>
              <a:t>rad</a:t>
            </a:r>
            <a:r>
              <a:rPr lang="sk-SK" sz="2000" dirty="0" err="1" smtClean="0"/>
              <a:t>ia</a:t>
            </a:r>
            <a:r>
              <a:rPr lang="en-US" sz="2000" dirty="0" smtClean="0"/>
              <a:t> </a:t>
            </a:r>
            <a:r>
              <a:rPr lang="en-US" sz="2000" dirty="0" err="1"/>
              <a:t>vedľa</a:t>
            </a:r>
            <a:r>
              <a:rPr lang="en-US" sz="2000" dirty="0"/>
              <a:t> </a:t>
            </a:r>
            <a:r>
              <a:rPr lang="en-US" sz="2000" dirty="0" err="1"/>
              <a:t>seba</a:t>
            </a:r>
            <a:r>
              <a:rPr lang="en-US" sz="2000" dirty="0"/>
              <a:t> </a:t>
            </a:r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predpokladu</a:t>
            </a:r>
            <a:r>
              <a:rPr lang="en-US" sz="2000" dirty="0"/>
              <a:t>, </a:t>
            </a:r>
            <a:r>
              <a:rPr lang="en-US" sz="2000" dirty="0" err="1"/>
              <a:t>že</a:t>
            </a:r>
            <a:r>
              <a:rPr lang="en-US" sz="2000" dirty="0"/>
              <a:t> </a:t>
            </a:r>
            <a:r>
              <a:rPr lang="en-US" sz="2000" dirty="0" err="1"/>
              <a:t>im</a:t>
            </a:r>
            <a:r>
              <a:rPr lang="en-US" sz="2000" dirty="0"/>
              <a:t> </a:t>
            </a:r>
            <a:r>
              <a:rPr lang="en-US" sz="2000" dirty="0" err="1"/>
              <a:t>nastavíme</a:t>
            </a:r>
            <a:r>
              <a:rPr lang="en-US" sz="2000" dirty="0"/>
              <a:t> </a:t>
            </a:r>
            <a:r>
              <a:rPr lang="en-US" sz="2000" dirty="0" err="1"/>
              <a:t>rozmery</a:t>
            </a:r>
            <a:r>
              <a:rPr lang="en-US" sz="2000" dirty="0" smtClean="0"/>
              <a:t>.</a:t>
            </a:r>
            <a:endParaRPr lang="sk-SK" sz="2000" dirty="0" smtClean="0"/>
          </a:p>
          <a:p>
            <a:r>
              <a:rPr lang="en-US" sz="2000" dirty="0"/>
              <a:t> </a:t>
            </a:r>
            <a:r>
              <a:rPr lang="en-US" sz="2000" b="1" dirty="0" err="1"/>
              <a:t>Plávajúce</a:t>
            </a:r>
            <a:r>
              <a:rPr lang="en-US" sz="2000" b="1" dirty="0"/>
              <a:t> </a:t>
            </a:r>
            <a:r>
              <a:rPr lang="en-US" sz="2000" b="1" dirty="0" err="1"/>
              <a:t>elementy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smtClean="0"/>
              <a:t>rad</a:t>
            </a:r>
            <a:r>
              <a:rPr lang="sk-SK" sz="2000" b="1" dirty="0" err="1" smtClean="0"/>
              <a:t>ia</a:t>
            </a:r>
            <a:r>
              <a:rPr lang="sk-SK" sz="2000" b="1" dirty="0" smtClean="0"/>
              <a:t> </a:t>
            </a:r>
            <a:r>
              <a:rPr lang="en-US" sz="2000" b="1" dirty="0" smtClean="0"/>
              <a:t> </a:t>
            </a:r>
            <a:r>
              <a:rPr lang="en-US" sz="2000" b="1" dirty="0" err="1"/>
              <a:t>vedľa</a:t>
            </a:r>
            <a:r>
              <a:rPr lang="en-US" sz="2000" b="1" dirty="0"/>
              <a:t> </a:t>
            </a:r>
            <a:r>
              <a:rPr lang="en-US" sz="2000" b="1" dirty="0" err="1"/>
              <a:t>seba</a:t>
            </a:r>
            <a:r>
              <a:rPr lang="en-US" sz="2000" b="1" dirty="0"/>
              <a:t> a </a:t>
            </a:r>
            <a:r>
              <a:rPr lang="en-US" sz="2000" b="1" dirty="0" err="1"/>
              <a:t>sú</a:t>
            </a:r>
            <a:r>
              <a:rPr lang="en-US" sz="2000" b="1" dirty="0"/>
              <a:t> </a:t>
            </a:r>
            <a:r>
              <a:rPr lang="en-US" sz="2000" b="1" dirty="0" err="1" smtClean="0"/>
              <a:t>nepl</a:t>
            </a:r>
            <a:r>
              <a:rPr lang="sk-SK" sz="2000" b="1" dirty="0" smtClean="0"/>
              <a:t>á</a:t>
            </a:r>
            <a:r>
              <a:rPr lang="en-US" sz="2000" b="1" dirty="0" smtClean="0"/>
              <a:t>v</a:t>
            </a:r>
            <a:r>
              <a:rPr lang="sk-SK" sz="2000" b="1" dirty="0" smtClean="0"/>
              <a:t>aj</a:t>
            </a:r>
            <a:r>
              <a:rPr lang="en-US" sz="2000" b="1" dirty="0" err="1" smtClean="0"/>
              <a:t>ucím</a:t>
            </a:r>
            <a:r>
              <a:rPr lang="en-US" sz="2000" b="1" dirty="0" smtClean="0"/>
              <a:t> </a:t>
            </a:r>
            <a:r>
              <a:rPr lang="en-US" sz="2000" b="1" dirty="0" err="1"/>
              <a:t>obsahom</a:t>
            </a:r>
            <a:r>
              <a:rPr lang="en-US" sz="2000" b="1" dirty="0"/>
              <a:t> </a:t>
            </a:r>
            <a:r>
              <a:rPr lang="en-US" sz="2000" b="1" dirty="0" err="1"/>
              <a:t>obtekané</a:t>
            </a:r>
            <a:r>
              <a:rPr lang="en-US" sz="2000" b="1" dirty="0" smtClean="0"/>
              <a:t>.</a:t>
            </a:r>
            <a:endParaRPr lang="sk-SK" sz="2000" b="1" dirty="0" smtClean="0"/>
          </a:p>
          <a:p>
            <a:r>
              <a:rPr lang="sk-SK" sz="2000" dirty="0" smtClean="0"/>
              <a:t>Napr.</a:t>
            </a:r>
            <a:r>
              <a:rPr lang="en-US" sz="2000" dirty="0"/>
              <a:t> </a:t>
            </a:r>
            <a:r>
              <a:rPr lang="en-US" sz="2000" dirty="0" err="1"/>
              <a:t>vlastnosť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float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left</a:t>
            </a:r>
            <a:r>
              <a:rPr lang="sk-SK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dirty="0" smtClean="0"/>
              <a:t> </a:t>
            </a:r>
            <a:r>
              <a:rPr lang="en-US" sz="2000" dirty="0" err="1"/>
              <a:t>znamená</a:t>
            </a:r>
            <a:r>
              <a:rPr lang="en-US" sz="2000" dirty="0"/>
              <a:t>, </a:t>
            </a:r>
            <a:r>
              <a:rPr lang="en-US" sz="2000" dirty="0" err="1"/>
              <a:t>že</a:t>
            </a:r>
            <a:r>
              <a:rPr lang="en-US" sz="2000" dirty="0"/>
              <a:t> element je </a:t>
            </a:r>
            <a:r>
              <a:rPr lang="en-US" sz="2000" dirty="0" err="1" smtClean="0"/>
              <a:t>plávajúc</a:t>
            </a:r>
            <a:r>
              <a:rPr lang="sk-SK" sz="2000" dirty="0" smtClean="0"/>
              <a:t>i</a:t>
            </a:r>
            <a:r>
              <a:rPr lang="en-US" sz="2000" dirty="0" smtClean="0"/>
              <a:t> </a:t>
            </a:r>
            <a:r>
              <a:rPr lang="en-US" sz="2000" dirty="0"/>
              <a:t>a </a:t>
            </a:r>
            <a:r>
              <a:rPr lang="en-US" sz="2000" dirty="0" err="1"/>
              <a:t>bude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medzi</a:t>
            </a:r>
            <a:r>
              <a:rPr lang="en-US" sz="2000" dirty="0"/>
              <a:t> </a:t>
            </a:r>
            <a:r>
              <a:rPr lang="en-US" sz="2000" dirty="0" err="1"/>
              <a:t>ďalšie</a:t>
            </a:r>
            <a:r>
              <a:rPr lang="en-US" sz="2000" dirty="0"/>
              <a:t> </a:t>
            </a:r>
            <a:r>
              <a:rPr lang="en-US" sz="2000" dirty="0" err="1"/>
              <a:t>plávajúce</a:t>
            </a:r>
            <a:r>
              <a:rPr lang="en-US" sz="2000" dirty="0"/>
              <a:t> </a:t>
            </a:r>
            <a:r>
              <a:rPr lang="en-US" sz="2000" dirty="0" err="1"/>
              <a:t>elementy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stránke</a:t>
            </a:r>
            <a:r>
              <a:rPr lang="en-US" sz="2000" dirty="0"/>
              <a:t> </a:t>
            </a:r>
            <a:r>
              <a:rPr lang="en-US" sz="2000" dirty="0" err="1"/>
              <a:t>radiť</a:t>
            </a:r>
            <a:r>
              <a:rPr lang="en-US" sz="2000" dirty="0"/>
              <a:t> </a:t>
            </a:r>
            <a:r>
              <a:rPr lang="sk-SK" sz="2000" dirty="0" smtClean="0"/>
              <a:t> svojou  ľavou  stranou</a:t>
            </a:r>
            <a:r>
              <a:rPr lang="en-US" sz="2000" dirty="0" smtClean="0"/>
              <a:t>.</a:t>
            </a:r>
            <a:endParaRPr lang="sk-SK" sz="2000" dirty="0" smtClean="0"/>
          </a:p>
          <a:p>
            <a:r>
              <a:rPr lang="en-US" sz="2000" b="1" dirty="0" err="1"/>
              <a:t>Ak</a:t>
            </a:r>
            <a:r>
              <a:rPr lang="en-US" sz="2000" b="1" dirty="0"/>
              <a:t> </a:t>
            </a:r>
            <a:r>
              <a:rPr lang="en-US" sz="2000" b="1" dirty="0" err="1"/>
              <a:t>vedľa</a:t>
            </a:r>
            <a:r>
              <a:rPr lang="en-US" sz="2000" b="1" dirty="0"/>
              <a:t> </a:t>
            </a:r>
            <a:r>
              <a:rPr lang="en-US" sz="2000" b="1" dirty="0" err="1"/>
              <a:t>seba</a:t>
            </a:r>
            <a:r>
              <a:rPr lang="en-US" sz="2000" b="1" dirty="0"/>
              <a:t> </a:t>
            </a:r>
            <a:r>
              <a:rPr lang="en-US" sz="2000" b="1" dirty="0" err="1"/>
              <a:t>skladáme</a:t>
            </a:r>
            <a:r>
              <a:rPr lang="en-US" sz="2000" b="1" dirty="0"/>
              <a:t> </a:t>
            </a:r>
            <a:r>
              <a:rPr lang="en-US" sz="2000" b="1" dirty="0" err="1"/>
              <a:t>plávajúce</a:t>
            </a:r>
            <a:r>
              <a:rPr lang="en-US" sz="2000" b="1" dirty="0"/>
              <a:t> </a:t>
            </a:r>
            <a:r>
              <a:rPr lang="en-US" sz="2000" b="1" dirty="0" err="1"/>
              <a:t>elementy</a:t>
            </a:r>
            <a:r>
              <a:rPr lang="en-US" sz="2000" b="1" dirty="0"/>
              <a:t>, </a:t>
            </a:r>
            <a:r>
              <a:rPr lang="en-US" sz="2000" b="1" dirty="0" err="1"/>
              <a:t>musíme</a:t>
            </a:r>
            <a:r>
              <a:rPr lang="en-US" sz="2000" b="1" dirty="0"/>
              <a:t> </a:t>
            </a:r>
            <a:r>
              <a:rPr lang="en-US" sz="2000" b="1" dirty="0" err="1"/>
              <a:t>za</a:t>
            </a:r>
            <a:r>
              <a:rPr lang="en-US" sz="2000" b="1" dirty="0"/>
              <a:t> </a:t>
            </a:r>
            <a:r>
              <a:rPr lang="en-US" sz="2000" b="1" dirty="0" err="1"/>
              <a:t>posledným</a:t>
            </a:r>
            <a:r>
              <a:rPr lang="en-US" sz="2000" b="1" dirty="0"/>
              <a:t> </a:t>
            </a:r>
            <a:r>
              <a:rPr lang="en-US" sz="2000" b="1" dirty="0" err="1"/>
              <a:t>elementom</a:t>
            </a:r>
            <a:r>
              <a:rPr lang="en-US" sz="2000" b="1" dirty="0"/>
              <a:t> v </a:t>
            </a:r>
            <a:r>
              <a:rPr lang="en-US" sz="2000" b="1" dirty="0" err="1"/>
              <a:t>rade</a:t>
            </a:r>
            <a:r>
              <a:rPr lang="en-US" sz="2000" b="1" dirty="0"/>
              <a:t> </a:t>
            </a:r>
            <a:r>
              <a:rPr lang="en-US" sz="2000" b="1" dirty="0" err="1"/>
              <a:t>ukončiť</a:t>
            </a:r>
            <a:r>
              <a:rPr lang="en-US" sz="2000" b="1" dirty="0"/>
              <a:t> </a:t>
            </a:r>
            <a:r>
              <a:rPr lang="en-US" sz="2000" b="1" dirty="0" err="1"/>
              <a:t>plávajúce</a:t>
            </a:r>
            <a:r>
              <a:rPr lang="en-US" sz="2000" b="1" dirty="0"/>
              <a:t> </a:t>
            </a:r>
            <a:r>
              <a:rPr lang="en-US" sz="2000" b="1" dirty="0" err="1"/>
              <a:t>obsah</a:t>
            </a:r>
            <a:r>
              <a:rPr lang="en-US" sz="2000" b="1" dirty="0"/>
              <a:t>. </a:t>
            </a:r>
            <a:r>
              <a:rPr lang="en-US" sz="2000" dirty="0"/>
              <a:t>To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robí</a:t>
            </a:r>
            <a:r>
              <a:rPr lang="en-US" sz="2000" dirty="0"/>
              <a:t> CSS </a:t>
            </a:r>
            <a:r>
              <a:rPr lang="en-US" sz="2000" dirty="0" err="1" smtClean="0"/>
              <a:t>vlastnos</a:t>
            </a:r>
            <a:r>
              <a:rPr lang="sk-SK" sz="2000" dirty="0" err="1" smtClean="0"/>
              <a:t>ťou</a:t>
            </a:r>
            <a:r>
              <a:rPr lang="en-US" sz="2000" dirty="0" smtClean="0"/>
              <a:t> </a:t>
            </a:r>
            <a:r>
              <a:rPr lang="en-US" sz="2000" b="1" dirty="0">
                <a:solidFill>
                  <a:srgbClr val="FF0000"/>
                </a:solidFill>
              </a:rPr>
              <a:t>clear </a:t>
            </a:r>
            <a:r>
              <a:rPr lang="en-US" sz="2000" dirty="0"/>
              <a:t>(</a:t>
            </a:r>
            <a:r>
              <a:rPr lang="en-US" sz="2000" dirty="0" err="1"/>
              <a:t>ako</a:t>
            </a:r>
            <a:r>
              <a:rPr lang="en-US" sz="2000" dirty="0"/>
              <a:t> </a:t>
            </a:r>
            <a:r>
              <a:rPr lang="sk-SK" sz="2000" dirty="0" smtClean="0"/>
              <a:t>vyčistiť obtekanie)</a:t>
            </a:r>
            <a:endParaRPr lang="en-US" sz="2000" dirty="0"/>
          </a:p>
        </p:txBody>
      </p:sp>
      <p:pic>
        <p:nvPicPr>
          <p:cNvPr id="8194" name="Picture 2" descr="Výsledok vyhľadávania obrázkov pre dopyt floa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625" y="-171399"/>
            <a:ext cx="1800198" cy="18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19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Vlastnosti prvku </a:t>
            </a:r>
            <a:r>
              <a:rPr lang="sk-SK" dirty="0" err="1"/>
              <a:t>float</a:t>
            </a:r>
            <a:endParaRPr lang="en-US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 fontScale="92500" lnSpcReduction="10000"/>
          </a:bodyPr>
          <a:lstStyle/>
          <a:p>
            <a:r>
              <a:rPr lang="sk-SK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float</a:t>
            </a:r>
            <a:r>
              <a:rPr lang="sk-SK" sz="2000" dirty="0" err="1" smtClean="0"/>
              <a:t>-určuje</a:t>
            </a:r>
            <a:r>
              <a:rPr lang="sk-SK" sz="2000" dirty="0"/>
              <a:t>, či by mal  prvok  plávať alebo </a:t>
            </a:r>
            <a:r>
              <a:rPr lang="sk-SK" sz="2000" dirty="0" smtClean="0"/>
              <a:t>nie</a:t>
            </a:r>
            <a:endParaRPr lang="en-US" sz="2000" dirty="0"/>
          </a:p>
          <a:p>
            <a:r>
              <a:rPr lang="sk-SK" sz="2000" dirty="0"/>
              <a:t>Určuje ako sa má obrázok alebo text správať vo vnútri </a:t>
            </a:r>
            <a:r>
              <a:rPr lang="sk-SK" sz="2000" dirty="0" smtClean="0"/>
              <a:t>iného prvku.</a:t>
            </a:r>
          </a:p>
          <a:p>
            <a:r>
              <a:rPr lang="sk-SK" sz="2000" dirty="0" err="1" smtClean="0"/>
              <a:t>Napr.obrázok</a:t>
            </a:r>
            <a:r>
              <a:rPr lang="sk-SK" sz="2000" dirty="0" smtClean="0"/>
              <a:t> </a:t>
            </a:r>
            <a:r>
              <a:rPr lang="sk-SK" sz="2000" dirty="0"/>
              <a:t>vo vnútri odseku.</a:t>
            </a:r>
            <a:endParaRPr lang="en-US" sz="2000" dirty="0"/>
          </a:p>
          <a:p>
            <a:pPr marL="0" indent="0">
              <a:buNone/>
            </a:pPr>
            <a:r>
              <a:rPr lang="sk-SK" sz="2000" dirty="0"/>
              <a:t>	-môže </a:t>
            </a:r>
            <a:r>
              <a:rPr lang="sk-SK" sz="2000" dirty="0" smtClean="0"/>
              <a:t>byť v ňom umiestnený </a:t>
            </a:r>
            <a:r>
              <a:rPr lang="sk-SK" sz="2000" dirty="0"/>
              <a:t>:- </a:t>
            </a:r>
            <a:r>
              <a:rPr lang="sk-SK" sz="2000" dirty="0" err="1"/>
              <a:t>left</a:t>
            </a:r>
            <a:endParaRPr lang="en-US" sz="2000" dirty="0"/>
          </a:p>
          <a:p>
            <a:pPr marL="0" indent="0">
              <a:buNone/>
            </a:pPr>
            <a:r>
              <a:rPr lang="sk-SK" sz="2000" dirty="0"/>
              <a:t>		  </a:t>
            </a:r>
            <a:r>
              <a:rPr lang="sk-SK" sz="2000" dirty="0" smtClean="0"/>
              <a:t>		    </a:t>
            </a:r>
            <a:r>
              <a:rPr lang="sk-SK" sz="2000" dirty="0"/>
              <a:t>-</a:t>
            </a:r>
            <a:r>
              <a:rPr lang="sk-SK" sz="2000" dirty="0" err="1"/>
              <a:t>right</a:t>
            </a:r>
            <a:r>
              <a:rPr lang="sk-SK" sz="2000" dirty="0"/>
              <a:t>	</a:t>
            </a:r>
            <a:endParaRPr lang="en-US" sz="2000" dirty="0"/>
          </a:p>
          <a:p>
            <a:r>
              <a:rPr lang="sk-SK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clear</a:t>
            </a:r>
            <a:r>
              <a:rPr lang="sk-SK" sz="2000" dirty="0" err="1" smtClean="0"/>
              <a:t>-určuje</a:t>
            </a:r>
            <a:r>
              <a:rPr lang="sk-SK" sz="2000" dirty="0"/>
              <a:t>, po ktorých stranách plávajúceho  elementu, nie je dovolené plávať</a:t>
            </a:r>
            <a:endParaRPr lang="en-US" sz="2000" dirty="0"/>
          </a:p>
          <a:p>
            <a:pPr marL="0" indent="0">
              <a:buNone/>
            </a:pPr>
            <a:r>
              <a:rPr lang="sk-SK" sz="2000" dirty="0"/>
              <a:t>	-Vlastnosť sa používa na riadenie správania sa plávajúcich prvkov.</a:t>
            </a:r>
            <a:endParaRPr lang="en-US" sz="2000" dirty="0"/>
          </a:p>
          <a:p>
            <a:pPr marL="0" indent="0">
              <a:buNone/>
            </a:pPr>
            <a:r>
              <a:rPr lang="sk-SK" sz="2000" dirty="0"/>
              <a:t>	</a:t>
            </a:r>
            <a:r>
              <a:rPr lang="sk-SK" sz="2000" u="sng" dirty="0"/>
              <a:t>-ruší všetky predchádzajúce obtekania prvkov</a:t>
            </a:r>
            <a:endParaRPr lang="en-US" sz="2000" dirty="0"/>
          </a:p>
          <a:p>
            <a:pPr marL="0" indent="0">
              <a:buNone/>
            </a:pPr>
            <a:r>
              <a:rPr lang="sk-SK" sz="2000" dirty="0"/>
              <a:t> </a:t>
            </a:r>
            <a:r>
              <a:rPr lang="sk-SK" sz="2000" dirty="0" smtClean="0"/>
              <a:t>              - </a:t>
            </a:r>
            <a:r>
              <a:rPr lang="sk-SK" sz="2000" dirty="0"/>
              <a:t>môže byť: - </a:t>
            </a:r>
            <a:r>
              <a:rPr lang="sk-SK" sz="2000" dirty="0" err="1"/>
              <a:t>left</a:t>
            </a:r>
            <a:endParaRPr lang="en-US" sz="2000" dirty="0"/>
          </a:p>
          <a:p>
            <a:pPr marL="0" indent="0">
              <a:buNone/>
            </a:pPr>
            <a:r>
              <a:rPr lang="sk-SK" sz="2000" dirty="0"/>
              <a:t> </a:t>
            </a:r>
            <a:r>
              <a:rPr lang="sk-SK" sz="2000" dirty="0" smtClean="0"/>
              <a:t>                     </a:t>
            </a:r>
            <a:r>
              <a:rPr lang="sk-SK" sz="2000" dirty="0"/>
              <a:t>	  </a:t>
            </a:r>
            <a:r>
              <a:rPr lang="sk-SK" sz="2000" dirty="0" smtClean="0"/>
              <a:t>  </a:t>
            </a:r>
            <a:r>
              <a:rPr lang="sk-SK" sz="2000" dirty="0"/>
              <a:t>- </a:t>
            </a:r>
            <a:r>
              <a:rPr lang="sk-SK" sz="2000" dirty="0" err="1"/>
              <a:t>right</a:t>
            </a:r>
            <a:endParaRPr lang="en-US" sz="2000" dirty="0"/>
          </a:p>
          <a:p>
            <a:pPr marL="0" indent="0">
              <a:buNone/>
            </a:pPr>
            <a:r>
              <a:rPr lang="sk-SK" sz="2000" dirty="0"/>
              <a:t>	             </a:t>
            </a:r>
            <a:r>
              <a:rPr lang="sk-SK" sz="2000" dirty="0" smtClean="0"/>
              <a:t>        </a:t>
            </a:r>
            <a:r>
              <a:rPr lang="sk-SK" sz="2000" dirty="0"/>
              <a:t>-</a:t>
            </a:r>
            <a:r>
              <a:rPr lang="sk-SK" sz="2000" dirty="0" err="1"/>
              <a:t>both</a:t>
            </a:r>
            <a:r>
              <a:rPr lang="sk-SK" sz="2000" dirty="0"/>
              <a:t>		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sk-SK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Overflow</a:t>
            </a:r>
            <a:r>
              <a:rPr lang="sk-SK" sz="2000" dirty="0" err="1"/>
              <a:t>-Určuje</a:t>
            </a:r>
            <a:r>
              <a:rPr lang="sk-SK" sz="2000" dirty="0"/>
              <a:t>, čo sa stane, keď obsah pretečie </a:t>
            </a:r>
            <a:r>
              <a:rPr lang="sk-SK" sz="2000" dirty="0" smtClean="0"/>
              <a:t>veľkosť  </a:t>
            </a:r>
            <a:r>
              <a:rPr lang="sk-SK" sz="2000" dirty="0"/>
              <a:t>prvku </a:t>
            </a:r>
            <a:r>
              <a:rPr lang="sk-SK" sz="2000" dirty="0" smtClean="0"/>
              <a:t>.</a:t>
            </a:r>
            <a:r>
              <a:rPr lang="sk-SK" sz="2000" dirty="0" err="1" smtClean="0"/>
              <a:t>Napr.visible,hidden</a:t>
            </a:r>
            <a:r>
              <a:rPr lang="sk-SK" sz="2000" dirty="0" smtClean="0"/>
              <a:t>(</a:t>
            </a:r>
            <a:r>
              <a:rPr lang="sk-SK" sz="2000" dirty="0" err="1" smtClean="0"/>
              <a:t>posuvník</a:t>
            </a:r>
            <a:r>
              <a:rPr lang="sk-SK" sz="2000" dirty="0" smtClean="0"/>
              <a:t> </a:t>
            </a:r>
            <a:r>
              <a:rPr lang="sk-SK" sz="2000" dirty="0" err="1" smtClean="0"/>
              <a:t>zobrazený,skrytý</a:t>
            </a:r>
            <a:r>
              <a:rPr lang="sk-SK" sz="2000" smtClean="0"/>
              <a:t>)</a:t>
            </a:r>
            <a:endParaRPr lang="en-US" sz="2000" dirty="0"/>
          </a:p>
          <a:p>
            <a:pPr lvl="0"/>
            <a:endParaRPr lang="en-US" sz="20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818" y="3789040"/>
            <a:ext cx="2511921" cy="1582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28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5701</TotalTime>
  <Words>2509</Words>
  <Application>Microsoft Office PowerPoint</Application>
  <PresentationFormat>Prezentácia na obrazovke (4:3)</PresentationFormat>
  <Paragraphs>689</Paragraphs>
  <Slides>218</Slides>
  <Notes>2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218</vt:i4>
      </vt:variant>
    </vt:vector>
  </HeadingPairs>
  <TitlesOfParts>
    <vt:vector size="219" baseType="lpstr">
      <vt:lpstr>Motív Office</vt:lpstr>
      <vt:lpstr>CSS </vt:lpstr>
      <vt:lpstr>Charakteristika kaskádových štýlov</vt:lpstr>
      <vt:lpstr>Prezentácia programu PowerPoint</vt:lpstr>
      <vt:lpstr>CSS </vt:lpstr>
      <vt:lpstr>CSS Úvod</vt:lpstr>
      <vt:lpstr>Prezentácia programu PowerPoint</vt:lpstr>
      <vt:lpstr>poznámky</vt:lpstr>
      <vt:lpstr>poznámky</vt:lpstr>
      <vt:lpstr>CSS Úvod</vt:lpstr>
      <vt:lpstr>1.Zápis CSS priamo do hlavičky HTML dokumentu </vt:lpstr>
      <vt:lpstr>1.Zápis CSS priamo do hlavičky HTML dokumentu </vt:lpstr>
      <vt:lpstr>2.Zápis CSS vlastnosti priamo do elementu HTML dokumentu </vt:lpstr>
      <vt:lpstr>2.Zápis CSS vlastnosti priamo do elementu HTML dokumentu </vt:lpstr>
      <vt:lpstr>3.Do externého css súboru-a potom sa v hlavičke HTML na ne odkazovať</vt:lpstr>
      <vt:lpstr>3.Do externého css súboru-a potom sa v hlavičke HTML na ne odkazovať</vt:lpstr>
      <vt:lpstr>3.Do externého css súboru-a potom sa v hlavičke HTML na ne odkazovať</vt:lpstr>
      <vt:lpstr>Príklad použitia viacerých súborov *.css v html súbore</vt:lpstr>
      <vt:lpstr>Príklad použitia viacerých súborov *.css v html súbore</vt:lpstr>
      <vt:lpstr>Príklad použitia viacerých súborov *.css v html súbore</vt:lpstr>
      <vt:lpstr>Výber elementov pre css</vt:lpstr>
      <vt:lpstr>Vyberať môžeme tieto elementy</vt:lpstr>
      <vt:lpstr>Ak chceme vybrať všetky prvky , ktoré sa nachádzajú v tele dokumentu použijeme v css súbore selektor body.Na odkazy sa body nevzťahuje. To ale neznamená ,že vlastnosti elementov  nemôžu byť ďalej menené. </vt:lpstr>
      <vt:lpstr>Prezentácia programu PowerPoint</vt:lpstr>
      <vt:lpstr>Prezentácia programu PowerPoint</vt:lpstr>
      <vt:lpstr>Prezentácia programu PowerPoint</vt:lpstr>
      <vt:lpstr>Prezentácia programu PowerPoint</vt:lpstr>
      <vt:lpstr>Výber konkrétnych prvkov naraz do jednej deklarácie.To urobíme tak,že ich uvedieme do deklarácie a oddelíme ich čiarkou Selektory prvkov h1,h2,h3 oddelíme čiarkou  </vt:lpstr>
      <vt:lpstr> </vt:lpstr>
      <vt:lpstr> </vt:lpstr>
      <vt:lpstr>UNIVERZáLNEJší  VýBER PRE UPLNE VšETKY PRVKY V &lt;body&gt;(AJ PRE &lt;A&gt;&gt;) selektor  hviedička * </vt:lpstr>
      <vt:lpstr>UNIVERZáLNEJší  VýBER PRE UPLNE VšETKY PRVKY V &lt;body&gt;(AJ PRE &lt;A&gt;&gt;) selektor  hviedička * </vt:lpstr>
      <vt:lpstr>Výber pomocou tried a identifikátorov CLASS a ID </vt:lpstr>
      <vt:lpstr>Subor12.html</vt:lpstr>
      <vt:lpstr>main12.css</vt:lpstr>
      <vt:lpstr>Prezentácia programu PowerPoint</vt:lpstr>
      <vt:lpstr>Použitie class(tried) pre výber elementov</vt:lpstr>
      <vt:lpstr>subor14.Výber prvkov kombináciou identifikátorov a tried </vt:lpstr>
      <vt:lpstr>main14.Výber prvkov kombináciou identifikátorov a tried </vt:lpstr>
      <vt:lpstr>Prezentácia programu PowerPoint</vt:lpstr>
      <vt:lpstr>Priradenie viacerých tried elementom</vt:lpstr>
      <vt:lpstr>Subor17.html.Ako elementom priradiť viacej tried</vt:lpstr>
      <vt:lpstr>main17.css</vt:lpstr>
      <vt:lpstr>Prezentácia programu PowerPoint</vt:lpstr>
      <vt:lpstr>Pseudo triedy</vt:lpstr>
      <vt:lpstr>Pseudo triedy</vt:lpstr>
      <vt:lpstr>Pseudo triedy</vt:lpstr>
      <vt:lpstr>Subor23.html.Ako zmeniť farbu odkazu</vt:lpstr>
      <vt:lpstr>main23.css</vt:lpstr>
      <vt:lpstr>Prezentácia programu PowerPoint</vt:lpstr>
      <vt:lpstr>Pseudo triedy</vt:lpstr>
      <vt:lpstr>Selektory elementov</vt:lpstr>
      <vt:lpstr>Selektory elementov</vt:lpstr>
      <vt:lpstr>Základné práce s písmom</vt:lpstr>
      <vt:lpstr>Základné práce s písmom</vt:lpstr>
      <vt:lpstr>Subor24.html.Ako nastaviť veľkosť fontu písma elementu</vt:lpstr>
      <vt:lpstr>myStyl1.css</vt:lpstr>
      <vt:lpstr>Prezentácia programu PowerPoint</vt:lpstr>
      <vt:lpstr>Základné práce s písmom</vt:lpstr>
      <vt:lpstr>Subor25.html.Ako nastaviť hrúbku a štýl elementu</vt:lpstr>
      <vt:lpstr>myStyle2.css</vt:lpstr>
      <vt:lpstr>Prezentácia programu PowerPoint</vt:lpstr>
      <vt:lpstr>Nastavujeme zarovnania textu elementu</vt:lpstr>
      <vt:lpstr>Nastavujeme vlastnosti textu</vt:lpstr>
      <vt:lpstr>Nastavujeme vlastnosti textu</vt:lpstr>
      <vt:lpstr>Nastavujeme vlastnosti textu</vt:lpstr>
      <vt:lpstr>Nastavujeme vlastnosti textu</vt:lpstr>
      <vt:lpstr>Nastavujeme vlastnosti textu</vt:lpstr>
      <vt:lpstr>Subor26.html Nastavovanie vlastností textu elementu</vt:lpstr>
      <vt:lpstr>main26.css Nastavovanie vlastností textu elementu</vt:lpstr>
      <vt:lpstr>Prezentácia programu PowerPoint</vt:lpstr>
      <vt:lpstr>Ako nastaviť obrázok na pozadie: </vt:lpstr>
      <vt:lpstr>Subor27.html-ako nastaviť obrázok na pozadie</vt:lpstr>
      <vt:lpstr>main27.html-ako nastaviť obrázok na pozadie</vt:lpstr>
      <vt:lpstr>Prezentácia programu PowerPoint</vt:lpstr>
      <vt:lpstr>CSS Box Model</vt:lpstr>
      <vt:lpstr>Základné časti boxu po slovensky</vt:lpstr>
      <vt:lpstr>CSS Box Model</vt:lpstr>
      <vt:lpstr>CSS Box Model</vt:lpstr>
      <vt:lpstr>subor28.html</vt:lpstr>
      <vt:lpstr>main28.css</vt:lpstr>
      <vt:lpstr>Prezentácia programu PowerPoint</vt:lpstr>
      <vt:lpstr>Priklad výpočtu šírky boxu pre náš príklad</vt:lpstr>
      <vt:lpstr>Priklad výpočtu výšky boxu pre náš príklad</vt:lpstr>
      <vt:lpstr>Priklad výpočtu výšky boxu pre náš príklad</vt:lpstr>
      <vt:lpstr>Teoria k položkám boxu </vt:lpstr>
      <vt:lpstr>Teoria k položkám boxu </vt:lpstr>
      <vt:lpstr>Teoria k položkám boxu </vt:lpstr>
      <vt:lpstr>Teoria k položkám boxu </vt:lpstr>
      <vt:lpstr>Teoria k položkám boxu </vt:lpstr>
      <vt:lpstr>Teoria k položkám boxu </vt:lpstr>
      <vt:lpstr>Teoria k položkám boxu </vt:lpstr>
      <vt:lpstr>Príklad na skrátenú veziu definícia vlastností rámika</vt:lpstr>
      <vt:lpstr>Sumár parametrov BOXU</vt:lpstr>
      <vt:lpstr>subor29.html-priklad rôzneho formatovania toho istého paragrafu</vt:lpstr>
      <vt:lpstr>main29.css-priklad rôzneho formatovania toho istého paragrafu</vt:lpstr>
      <vt:lpstr>Prezentácia programu PowerPoint</vt:lpstr>
      <vt:lpstr>Rozdelenie elementov</vt:lpstr>
      <vt:lpstr>Obtekanie</vt:lpstr>
      <vt:lpstr>Vlastnosti prvku float</vt:lpstr>
      <vt:lpstr>Obtekanie</vt:lpstr>
      <vt:lpstr>Obtekanie obrázku odstavcom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Radenie viacerých obrázkov </vt:lpstr>
      <vt:lpstr>Prezentácia programu PowerPoint</vt:lpstr>
      <vt:lpstr>lednica.html</vt:lpstr>
      <vt:lpstr>Prezentácia programu PowerPoint</vt:lpstr>
      <vt:lpstr>Prezentácia programu PowerPoint</vt:lpstr>
      <vt:lpstr>Prezentácia programu PowerPoint</vt:lpstr>
      <vt:lpstr>Radenie blokových elementov</vt:lpstr>
      <vt:lpstr>Radenie blokových prvkov vedľa seba div,p,hi,ul,ol</vt:lpstr>
      <vt:lpstr>Horná Breznica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Cvičenie na umiestňovanie boxov</vt:lpstr>
      <vt:lpstr>Prezentácia programu PowerPoint</vt:lpstr>
      <vt:lpstr>Prezentácia programu PowerPoint</vt:lpstr>
      <vt:lpstr>Ako rozmiestniť layout</vt:lpstr>
      <vt:lpstr>Prezentácia programu PowerPoint</vt:lpstr>
      <vt:lpstr>Prezentácia programu PowerPoint</vt:lpstr>
      <vt:lpstr>Prezentácia programu PowerPoint</vt:lpstr>
      <vt:lpstr>Prezentácia programu PowerPoint</vt:lpstr>
      <vt:lpstr>Toto je cez  % width</vt:lpstr>
      <vt:lpstr>Pozíciovanie html prvkov</vt:lpstr>
      <vt:lpstr>Pozíciovanie html prvkov</vt:lpstr>
      <vt:lpstr>Príklad na statické polohovanie prvkov</vt:lpstr>
      <vt:lpstr>Pozíciovanie html prvkov</vt:lpstr>
      <vt:lpstr>Príklad na relatívne  polohovanie prvkov</vt:lpstr>
      <vt:lpstr>Pozíciovanie html prvkov</vt:lpstr>
      <vt:lpstr>Príklad na fixné  polohovanie prvkov</vt:lpstr>
      <vt:lpstr>Príklad na fixné  polohovanie prvkov</vt:lpstr>
      <vt:lpstr>Pozíciovanie html prvkov</vt:lpstr>
      <vt:lpstr>Príklad na absolutné  polohovanie prvkov</vt:lpstr>
      <vt:lpstr>Príklad na absolutné  polohovanie prvkov</vt:lpstr>
      <vt:lpstr>Pozíciovanie html prvkov</vt:lpstr>
      <vt:lpstr>Position:sticky</vt:lpstr>
      <vt:lpstr>Príklad na sticky(lepkavé)  polohovanie prvkov</vt:lpstr>
      <vt:lpstr>Prekrývajúce sa prvky </vt:lpstr>
      <vt:lpstr>Príklad na prekrývanie objektov</vt:lpstr>
      <vt:lpstr>Príklady na pozíciovanie</vt:lpstr>
      <vt:lpstr>Príklady na pozíciovanie</vt:lpstr>
      <vt:lpstr>Prezentácia programu PowerPoint</vt:lpstr>
      <vt:lpstr>Príklady na pozíciovanie</vt:lpstr>
      <vt:lpstr>Priklady na pozíciovanie</vt:lpstr>
      <vt:lpstr>Priklady na pozíciovanie</vt:lpstr>
      <vt:lpstr>Rozloženie CSS - Horizontálne a vertikálne zladenie </vt:lpstr>
      <vt:lpstr>ZOZNAMY</vt:lpstr>
      <vt:lpstr>ZOZNAMY</vt:lpstr>
      <vt:lpstr>ZOZNAMY</vt:lpstr>
      <vt:lpstr>Markery zoznamov</vt:lpstr>
      <vt:lpstr>Nastavenie zoznamu</vt:lpstr>
      <vt:lpstr>Zoznam štýlov s použitím farieb </vt:lpstr>
      <vt:lpstr>Zoznam štýlov s použitím farieb </vt:lpstr>
      <vt:lpstr>Zoznam štýlov s použitím farieb </vt:lpstr>
      <vt:lpstr>Použitie zoznamov v css</vt:lpstr>
      <vt:lpstr>Použitie zoznamov v css</vt:lpstr>
      <vt:lpstr>Prvky tabulky</vt:lpstr>
      <vt:lpstr>Zhrnutie kapitoly tabuľky</vt:lpstr>
      <vt:lpstr>TABULKY</vt:lpstr>
      <vt:lpstr>Prezentácia programu PowerPoint</vt:lpstr>
      <vt:lpstr>Prezentácia programu PowerPoint</vt:lpstr>
      <vt:lpstr>Riešenia navigácie stránky</vt:lpstr>
      <vt:lpstr>RIEŠENIE NAVIGÁCIE</vt:lpstr>
      <vt:lpstr>Prezentácia programu PowerPoint</vt:lpstr>
      <vt:lpstr>Platí pre všetky prípady navigácie</vt:lpstr>
      <vt:lpstr>Všeobecné riešenia navigácie stránky 2.krok</vt:lpstr>
      <vt:lpstr>Všeobecné riešenie navigácie stránky 3.krok</vt:lpstr>
      <vt:lpstr>Vertikálna navigácia-ďalšia úprava</vt:lpstr>
      <vt:lpstr>Riešenia prvkov navigácie 4.krok</vt:lpstr>
      <vt:lpstr>Výsledok úpravy navigácie po 4.kroku</vt:lpstr>
      <vt:lpstr>Vytvorte základný vertikálny navigačný panel so sivou farbou pozadia a zmeňte farbu pozadia odkazov, keď používateľ presunie myš nad nimi:</vt:lpstr>
      <vt:lpstr>Výsledok</vt:lpstr>
      <vt:lpstr>Ďalej  vytvoríme "aktívnu" triedu so zelenou farbou pozadia a bielym textom.  Trieda sa pridá do prvého odkazu. Alebo ako sa nastaví v html &lt;li&gt;&lt;a class="active" href="#home"&gt;Home&lt;/a&gt;&lt;/li&gt; treba zmeniť súbor:menuZvisle .html</vt:lpstr>
      <vt:lpstr>Ako treba upraviť súbor .css</vt:lpstr>
      <vt:lpstr>Centrovanie odkazov a  pridanie okraja(border) </vt:lpstr>
      <vt:lpstr>Prezentácia programu PowerPoint</vt:lpstr>
      <vt:lpstr>A toto dostaneme</vt:lpstr>
      <vt:lpstr>Pevná  výška vertikálnej navigácie</vt:lpstr>
      <vt:lpstr>Zadanie č.1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Štruktúra  súborov</vt:lpstr>
      <vt:lpstr>Mám ešte druhé riešenie vertical navigation- zadanie2</vt:lpstr>
      <vt:lpstr>Štruktúra  súborov</vt:lpstr>
      <vt:lpstr>Horizontálna navigačná lišta </vt:lpstr>
      <vt:lpstr>Horizontálna navigačná lišta- zadanie HWW </vt:lpstr>
      <vt:lpstr>Toto dostaneme po prvom kroku</vt:lpstr>
      <vt:lpstr>Tomu zodpovedá tento súbor:</vt:lpstr>
      <vt:lpstr>Tomu zodpovedá tento súbor:</vt:lpstr>
      <vt:lpstr>Teraz:</vt:lpstr>
      <vt:lpstr>Prezentácia programu PowerPoint</vt:lpstr>
      <vt:lpstr>Prezentácia programu PowerPoint</vt:lpstr>
      <vt:lpstr> a nakoniec  toto...rámček</vt:lpstr>
      <vt:lpstr>Prezentácia programu PowerPoint</vt:lpstr>
      <vt:lpstr>Prezentácia programu PowerPoint</vt:lpstr>
      <vt:lpstr>Úprava index.html</vt:lpstr>
      <vt:lpstr>Prezentácia programu PowerPoint</vt:lpstr>
      <vt:lpstr>Obtekanie</vt:lpstr>
      <vt:lpstr>Tabuľky v CSS</vt:lpstr>
      <vt:lpstr>LAYOUT-rozvrhnutie  stránky</vt:lpstr>
      <vt:lpstr>Toto video je o obtekaní</vt:lpstr>
      <vt:lpstr>POZÍCIOVANIE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drgo2</dc:creator>
  <cp:lastModifiedBy>palino</cp:lastModifiedBy>
  <cp:revision>396</cp:revision>
  <dcterms:created xsi:type="dcterms:W3CDTF">2017-09-12T13:00:55Z</dcterms:created>
  <dcterms:modified xsi:type="dcterms:W3CDTF">2018-03-13T13:30:17Z</dcterms:modified>
</cp:coreProperties>
</file>