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455" autoAdjust="0"/>
  </p:normalViewPr>
  <p:slideViewPr>
    <p:cSldViewPr snapToGrid="0">
      <p:cViewPr varScale="1">
        <p:scale>
          <a:sx n="67" d="100"/>
          <a:sy n="67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18-11-25T19:11:20.99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02E1BDC-D71B-4A3D-B720-019285BBCCCA}" emma:medium="tactile" emma:mode="ink">
          <msink:context xmlns:msink="http://schemas.microsoft.com/ink/2010/main" type="writingRegion" rotatedBoundingBox="23055,13784 24079,14136 23852,14797 22827,14444"/>
        </emma:interpretation>
      </emma:emma>
    </inkml:annotationXML>
    <inkml:traceGroup>
      <inkml:annotationXML>
        <emma:emma xmlns:emma="http://www.w3.org/2003/04/emma" version="1.0">
          <emma:interpretation id="{773E611C-AC2B-42C4-98FC-BF178CCFD934}" emma:medium="tactile" emma:mode="ink">
            <msink:context xmlns:msink="http://schemas.microsoft.com/ink/2010/main" type="paragraph" rotatedBoundingBox="23055,13784 24079,14136 23852,14797 22827,144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83562B-F45F-40FA-814A-C16606262154}" emma:medium="tactile" emma:mode="ink">
              <msink:context xmlns:msink="http://schemas.microsoft.com/ink/2010/main" type="line" rotatedBoundingBox="23055,13784 24079,14136 23852,14797 22827,14444"/>
            </emma:interpretation>
          </emma:emma>
        </inkml:annotationXML>
        <inkml:traceGroup>
          <inkml:annotationXML>
            <emma:emma xmlns:emma="http://www.w3.org/2003/04/emma" version="1.0">
              <emma:interpretation id="{C9B559C8-B306-4BA4-B98A-AB6754F145BE}" emma:medium="tactile" emma:mode="ink">
                <msink:context xmlns:msink="http://schemas.microsoft.com/ink/2010/main" type="inkWord" rotatedBoundingBox="23053,13788 23693,14009 23467,14664 22827,14444"/>
              </emma:interpretation>
            </emma:emma>
          </inkml:annotationXML>
          <inkml:trace contextRef="#ctx0" brushRef="#br0">79 477 0,'-79'0'94,"79"-40"-78,0 0-16,-40 1 15,40-1-15,0 0 16,0 0-16,0 1 15,-40-1-15,1 0 16,39 1-16,0-1 16,-40 0 15,40 1-15,-40 39-1,40-40 1,40 40 124,0 0-124,39 0 0,-39 0-1,-1 0-15,1 0 16,0 0-16,0 0 31,-1 0-15,1 0-1,0 0 32,-1 0 47,1 0-16,0 0-62,-1 0 31,1 0 0,0 0-16</inkml:trace>
        </inkml:traceGroup>
        <inkml:traceGroup>
          <inkml:annotationXML>
            <emma:emma xmlns:emma="http://www.w3.org/2003/04/emma" version="1.0">
              <emma:interpretation id="{448FC060-B7B9-46B0-B778-315F5B58331C}" emma:medium="tactile" emma:mode="ink">
                <msink:context xmlns:msink="http://schemas.microsoft.com/ink/2010/main" type="inkWord" rotatedBoundingBox="23189,14050 23998,14328 23926,14537 23118,14258"/>
              </emma:interpretation>
            </emma:emma>
          </inkml:annotationXML>
          <inkml:trace contextRef="#ctx0" brushRef="#br0" timeOffset="-12632.0016">0 0 0,'39'0'31,"1"0"16,0 0-32,0 40 17,-1-40-1,1 0-15,79 79 15,-40-39-31,-39-40 15,-40 40-15,40-40 16,-1 39 31,1-39-31,0 0-1,-40 40-15,0 0 16,39 0-1,1-40-15,-40 39 16,0 1-16,40-40 31</inkml:trace>
        </inkml:traceGroup>
        <inkml:traceGroup>
          <inkml:annotationXML>
            <emma:emma xmlns:emma="http://www.w3.org/2003/04/emma" version="1.0">
              <emma:interpretation id="{9131B788-FFAB-48C5-AD96-636F0977139A}" emma:medium="tactile" emma:mode="ink">
                <msink:context xmlns:msink="http://schemas.microsoft.com/ink/2010/main" type="inkWord" rotatedBoundingBox="23694,14004 23708,14009 23702,14024 23689,14020"/>
              </emma:interpretation>
            </emma:emma>
          </inkml:annotationXML>
          <inkml:trace contextRef="#ctx0" brushRef="#br0" timeOffset="24.0154">516-79 0</inkml:trace>
        </inkml:traceGroup>
        <inkml:traceGroup>
          <inkml:annotationXML>
            <emma:emma xmlns:emma="http://www.w3.org/2003/04/emma" version="1.0">
              <emma:interpretation id="{B2E3469C-BDA8-4AF8-B1E9-6560C63BFB16}" emma:medium="tactile" emma:mode="ink">
                <msink:context xmlns:msink="http://schemas.microsoft.com/ink/2010/main" type="inkWord" rotatedBoundingBox="23932,14520 23946,14525 23940,14540 23927,14536"/>
              </emma:interpretation>
            </emma:emma>
          </inkml:annotationXML>
          <inkml:trace contextRef="#ctx0" brushRef="#br0" timeOffset="-12605.9832">754 437 0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18-11-30T00:42:10.5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51B8750-F10E-4BFE-98C0-7BA60CE44F7D}" emma:medium="tactile" emma:mode="ink">
          <msink:context xmlns:msink="http://schemas.microsoft.com/ink/2010/main" type="writingRegion" rotatedBoundingBox="20554,7902 21256,8733 20715,9191 20013,8360"/>
        </emma:interpretation>
      </emma:emma>
    </inkml:annotationXML>
    <inkml:traceGroup>
      <inkml:annotationXML>
        <emma:emma xmlns:emma="http://www.w3.org/2003/04/emma" version="1.0">
          <emma:interpretation id="{5E745A72-8891-4754-A0F1-3889D0ACEBC7}" emma:medium="tactile" emma:mode="ink">
            <msink:context xmlns:msink="http://schemas.microsoft.com/ink/2010/main" type="paragraph" rotatedBoundingBox="20554,7902 21256,8733 20715,9191 20013,83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A49F8B-3959-4FFE-B94B-4ED444C4722C}" emma:medium="tactile" emma:mode="ink">
              <msink:context xmlns:msink="http://schemas.microsoft.com/ink/2010/main" type="line" rotatedBoundingBox="20554,7902 21256,8733 20715,9191 20013,8360"/>
            </emma:interpretation>
          </emma:emma>
        </inkml:annotationXML>
        <inkml:traceGroup>
          <inkml:annotationXML>
            <emma:emma xmlns:emma="http://www.w3.org/2003/04/emma" version="1.0">
              <emma:interpretation id="{7CA82EE2-4A98-4901-8D60-F6E75E79791D}" emma:medium="tactile" emma:mode="ink">
                <msink:context xmlns:msink="http://schemas.microsoft.com/ink/2010/main" type="inkWord" rotatedBoundingBox="20386,8044 20934,8693 20795,8810 20248,8161"/>
              </emma:interpretation>
            </emma:emma>
          </inkml:annotationXML>
          <inkml:trace contextRef="#ctx0" brushRef="#br0">0 0 0,'39'0'79,"1"0"-79,39 40 15,-39 0 1,-40-1-1,40-39-15,-1 0 16,-39 40-16,40-40 16,-40 40-16,40-1 15,-40 1 1,40-40 0,-1 40-1,-39-1-15,0 1 16,0 0 15,40-1-15,-40 1-1,0 0 17,40-40-17,-40 40 1,0-1-1,0 1 1</inkml:trace>
        </inkml:traceGroup>
        <inkml:traceGroup>
          <inkml:annotationXML>
            <emma:emma xmlns:emma="http://www.w3.org/2003/04/emma" version="1.0">
              <emma:interpretation id="{0B375271-D09C-4ACE-92B9-57613CE2AD19}" emma:medium="tactile" emma:mode="ink">
                <msink:context xmlns:msink="http://schemas.microsoft.com/ink/2010/main" type="inkWord" rotatedBoundingBox="20900,8312 21256,8733 20715,9191 20359,8769"/>
              </emma:interpretation>
            </emma:emma>
          </inkml:annotationXML>
          <inkml:trace contextRef="#ctx0" brushRef="#br0" timeOffset="832.0739">79 635 0,'40'0'47,"-1"0"-31,1 0-1,0 0-15,-1 0 16,1 40-16,0-40 16,-40 40-1,40-40 1,-1 39-16,1 1 15,0 0 1,-1-40 0,1 0 77,39 0-77,-79-40-16,40 40 16,39-40-16,-79 1 15,0-1 1,40 0 0,0 1-16,-40-1 15,0 0 1,0 0-16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18-11-30T00:42:12.8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1F13853-48EF-4896-BF33-95249A6EBCFD}" emma:medium="tactile" emma:mode="ink">
          <msink:context xmlns:msink="http://schemas.microsoft.com/ink/2010/main" type="inkDrawing" rotatedBoundingBox="15238,8516 16249,9108 16170,9243 15160,8650" shapeName="Other">
            <msink:destinationLink direction="with" ref="{00330462-9AAF-48FB-A349-7995409B3923}"/>
          </msink:context>
        </emma:interpretation>
      </emma:emma>
    </inkml:annotationXML>
    <inkml:trace contextRef="#ctx0" brushRef="#br0">0 0 0,'79'0'63,"-39"0"-48,39 40-15,-39-40 16,39 40-16,-39-40 16,0 0-16,0 0 15,-1 79-15,1-79 16,0 40-1,-1-40 1,1 0 0,-40 39-16,79-39 15,-79 40-15,40 0 16,0-40 0,-40 39-16,0 1 15,39-40 1,1 40-16,39-40 15,-79 39-15,40-39 32,-40 40-32,0 0 15,40-40 32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18-11-30T00:42:13.81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0330462-9AAF-48FB-A349-7995409B3923}" emma:medium="tactile" emma:mode="ink">
          <msink:context xmlns:msink="http://schemas.microsoft.com/ink/2010/main" type="inkDrawing" rotatedBoundingBox="15827,9023 16628,8929 16674,9317 15873,9412" semanticType="callout" shapeName="Other">
            <msink:sourceLink direction="with" ref="{11F13853-48EF-4896-BF33-95249A6EBCFD}"/>
          </msink:context>
        </emma:interpretation>
      </emma:emma>
    </inkml:annotationXML>
    <inkml:trace contextRef="#ctx0" brushRef="#br0">0 159 0,'39'39'125,"1"-39"-125,0 40 16,-1 0-1,41-1-15,-41-39 31,-39 40-31,40 0 16,0-40-16,0 0 16,-40 39-1,39-39 79,199-119-63,-238 80-15,0-1 0,119-119 15,-119 80-16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18-11-30T00:42:25.61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7F8C471-C3C5-44D9-9B2A-8A309E1E281B}" emma:medium="tactile" emma:mode="ink">
          <msink:context xmlns:msink="http://schemas.microsoft.com/ink/2010/main" type="writingRegion" rotatedBoundingBox="23931,8294 24779,8294 24779,9286 23931,9286"/>
        </emma:interpretation>
      </emma:emma>
    </inkml:annotationXML>
    <inkml:traceGroup>
      <inkml:annotationXML>
        <emma:emma xmlns:emma="http://www.w3.org/2003/04/emma" version="1.0">
          <emma:interpretation id="{8D1F0C89-FD74-48DA-8CDE-78A46BE90D07}" emma:medium="tactile" emma:mode="ink">
            <msink:context xmlns:msink="http://schemas.microsoft.com/ink/2010/main" type="paragraph" rotatedBoundingBox="23931,8294 24779,8294 24779,9286 23931,92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E2E04A-9B37-4769-ABCB-330BC6DB1A6C}" emma:medium="tactile" emma:mode="ink">
              <msink:context xmlns:msink="http://schemas.microsoft.com/ink/2010/main" type="line" rotatedBoundingBox="23931,8294 24779,8294 24779,9286 23931,9286"/>
            </emma:interpretation>
          </emma:emma>
        </inkml:annotationXML>
        <inkml:traceGroup>
          <inkml:annotationXML>
            <emma:emma xmlns:emma="http://www.w3.org/2003/04/emma" version="1.0">
              <emma:interpretation id="{080E55E1-0296-4A57-A440-29205F11BF49}" emma:medium="tactile" emma:mode="ink">
                <msink:context xmlns:msink="http://schemas.microsoft.com/ink/2010/main" type="inkWord" rotatedBoundingBox="23931,8294 24248,8294 24248,9088 23931,9088"/>
              </emma:interpretation>
            </emma:emma>
          </inkml:annotationXML>
          <inkml:trace contextRef="#ctx0" brushRef="#br0">0 0 0,'0'40'125,"40"-40"-109,-1 0-16,1 79 15,0-79 1,-40 40-1,39-40 1,-39 39 0,40 1-1,-40 0 1,40-1 15,-40 1 0,39 0-31,-39-1 16,0 1 15,0 0 1,0 0-32,0-1 15,0 1 16,0 0 1,0-1-17,0 1 1,0 0 15,-39-40-15</inkml:trace>
        </inkml:traceGroup>
        <inkml:traceGroup>
          <inkml:annotationXML>
            <emma:emma xmlns:emma="http://www.w3.org/2003/04/emma" version="1.0">
              <emma:interpretation id="{755A699D-4DFC-4176-BF2D-56074B0E766D}" emma:medium="tactile" emma:mode="ink">
                <msink:context xmlns:msink="http://schemas.microsoft.com/ink/2010/main" type="inkWord" rotatedBoundingBox="23971,8889 24779,8889 24779,9286 23971,9286"/>
              </emma:interpretation>
            </emma:emma>
          </inkml:annotationXML>
          <inkml:trace contextRef="#ctx0" brushRef="#br0" timeOffset="1060.4327">40 595 0,'39'40'93,"1"-40"-77,0 40-16,-40-1 16,39-39-1,-39 40-15,40 0 16,0-40-16,-40 79 16,39-79-16,-39 40 15,40-40-15,-40 39 16,40 1-1,39-40 157,1 0-156,-41-40-16,41 1 16,-41-1-16,-39 0 15,0 1 1,40 39-16,0 0 15,-40-40-15,39 40 94,-39-40-78</inkml:trace>
          <inkml:trace contextRef="#ctx0" brushRef="#br0" timeOffset="1121.4358">833 714 0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188C1-F469-4C08-A4E6-BCFA583D0AD7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3A38F-3841-411E-AEC3-899AD10A8E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887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3A38F-3841-411E-AEC3-899AD10A8ED0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268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3A38F-3841-411E-AEC3-899AD10A8ED0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814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65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138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457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543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074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623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439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565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583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368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008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EE52C-3744-4686-9FBE-8C37C21E25D2}" type="datetimeFigureOut">
              <a:rPr lang="sk-SK" smtClean="0"/>
              <a:t>29. 11. 2018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D502-3C3F-4EDE-AE74-781720484E5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257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customXml" Target="../ink/ink4.xml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3.emf"/><Relationship Id="rId2" Type="http://schemas.openxmlformats.org/officeDocument/2006/relationships/image" Target="../media/image35.jpeg"/><Relationship Id="rId16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customXml" Target="../ink/ink3.xml"/><Relationship Id="rId5" Type="http://schemas.openxmlformats.org/officeDocument/2006/relationships/image" Target="../media/image38.jpeg"/><Relationship Id="rId15" Type="http://schemas.openxmlformats.org/officeDocument/2006/relationships/customXml" Target="../ink/ink5.xml"/><Relationship Id="rId10" Type="http://schemas.openxmlformats.org/officeDocument/2006/relationships/image" Target="../media/image42.emf"/><Relationship Id="rId4" Type="http://schemas.openxmlformats.org/officeDocument/2006/relationships/image" Target="../media/image37.jpeg"/><Relationship Id="rId9" Type="http://schemas.openxmlformats.org/officeDocument/2006/relationships/customXml" Target="../ink/ink2.xml"/><Relationship Id="rId1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emf"/><Relationship Id="rId11" Type="http://schemas.openxmlformats.org/officeDocument/2006/relationships/image" Target="../media/image8.jpeg"/><Relationship Id="rId5" Type="http://schemas.openxmlformats.org/officeDocument/2006/relationships/customXml" Target="../ink/ink1.xml"/><Relationship Id="rId10" Type="http://schemas.openxmlformats.org/officeDocument/2006/relationships/image" Target="../media/image7.jpeg"/><Relationship Id="rId4" Type="http://schemas.openxmlformats.org/officeDocument/2006/relationships/slide" Target="slide3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ok vyhÄ¾adÃ¡vania obrÃ¡zkov pre dopyt malta 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091517" y="2157537"/>
            <a:ext cx="6100383" cy="1748729"/>
          </a:xfrm>
        </p:spPr>
        <p:txBody>
          <a:bodyPr/>
          <a:lstStyle/>
          <a:p>
            <a:r>
              <a:rPr lang="sk-SK" dirty="0" smtClean="0"/>
              <a:t>Malta</a:t>
            </a:r>
            <a:endParaRPr lang="sk-SK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6091417" y="3906266"/>
            <a:ext cx="4341247" cy="1322587"/>
          </a:xfrm>
        </p:spPr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5078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Valletta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Súčasné hlavné mesto (od 18.marca 1571)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Svoje meno získala od vojenského veliteľa Jeana de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Valettu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ktorý v roku 1565 postavil nové opevnené mesto po tom, čo Osmanská ríša dobyla pevnosť Saint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Elmo</a:t>
            </a:r>
            <a:endParaRPr lang="sk-S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Bol pochovaný v kostole Narodenia Panny Márie tak, ako si prial, ale neskôr boli jeho ostatky prevezené do konkatedrály sv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Jána, kde sú uložené dodnes</a:t>
            </a:r>
            <a:endParaRPr lang="sk-S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 zozname UNESCO od roku 1980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47" y="206477"/>
            <a:ext cx="6921912" cy="389357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83" y="2846439"/>
            <a:ext cx="6759248" cy="380207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36" y="206476"/>
            <a:ext cx="6921911" cy="389357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83" y="2859580"/>
            <a:ext cx="6921908" cy="389357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137" y="331236"/>
            <a:ext cx="3550005" cy="631112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12" y="315034"/>
            <a:ext cx="3559119" cy="632732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606"/>
            <a:ext cx="12192000" cy="2492788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7702124" y="2510969"/>
            <a:ext cx="1754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Senglea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4535123" y="2859579"/>
            <a:ext cx="181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Birgu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5822553" y="2645504"/>
            <a:ext cx="184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Cospicua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Písanie rukou 21"/>
              <p14:cNvContentPartPr/>
              <p14:nvPr/>
            </p14:nvContentPartPr>
            <p14:xfrm>
              <a:off x="7301025" y="2928870"/>
              <a:ext cx="314640" cy="301680"/>
            </p14:xfrm>
          </p:contentPart>
        </mc:Choice>
        <mc:Fallback>
          <p:pic>
            <p:nvPicPr>
              <p:cNvPr id="22" name="Písanie rukou 2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89145" y="2916990"/>
                <a:ext cx="3384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5" name="Písanie rukou 24"/>
              <p14:cNvContentPartPr/>
              <p14:nvPr/>
            </p14:nvContentPartPr>
            <p14:xfrm>
              <a:off x="5457825" y="3114630"/>
              <a:ext cx="371880" cy="200520"/>
            </p14:xfrm>
          </p:contentPart>
        </mc:Choice>
        <mc:Fallback>
          <p:pic>
            <p:nvPicPr>
              <p:cNvPr id="25" name="Písanie rukou 2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5945" y="3102750"/>
                <a:ext cx="3956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6" name="Písanie rukou 25"/>
              <p14:cNvContentPartPr/>
              <p14:nvPr/>
            </p14:nvContentPartPr>
            <p14:xfrm>
              <a:off x="5700825" y="3214710"/>
              <a:ext cx="285840" cy="157320"/>
            </p14:xfrm>
          </p:contentPart>
        </mc:Choice>
        <mc:Fallback>
          <p:pic>
            <p:nvPicPr>
              <p:cNvPr id="26" name="Písanie rukou 2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88945" y="3202830"/>
                <a:ext cx="30960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Písanie rukou 31"/>
              <p14:cNvContentPartPr/>
              <p14:nvPr/>
            </p14:nvContentPartPr>
            <p14:xfrm>
              <a:off x="8615385" y="2986110"/>
              <a:ext cx="300240" cy="362880"/>
            </p14:xfrm>
          </p:contentPart>
        </mc:Choice>
        <mc:Fallback>
          <p:pic>
            <p:nvPicPr>
              <p:cNvPr id="32" name="Písanie rukou 3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03505" y="2974230"/>
                <a:ext cx="324000" cy="38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923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Ďakujem za pozornosť</a:t>
            </a:r>
            <a:endParaRPr lang="sk-SK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853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Základné informácie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Rozloha – 316 km</a:t>
            </a:r>
            <a:r>
              <a:rPr lang="sk-SK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Počet obyvateľov – 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445 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426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Mena – Euro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Vznik – 21.september 1964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Oficiálne jazyky – maltčina a angličtina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Skladá sa z 3 hlavných ostrovov: Malta,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Gozo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Comino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veľa 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malých neobývaných ostrovov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Šoférujú na ľavej strane</a:t>
            </a:r>
          </a:p>
        </p:txBody>
      </p:sp>
    </p:spTree>
    <p:extLst>
      <p:ext uri="{BB962C8B-B14F-4D97-AF65-F5344CB8AC3E}">
        <p14:creationId xmlns:p14="http://schemas.microsoft.com/office/powerpoint/2010/main" val="277294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8631" y="2336862"/>
            <a:ext cx="3498979" cy="2456442"/>
          </a:xfrm>
        </p:spPr>
        <p:txBody>
          <a:bodyPr/>
          <a:lstStyle/>
          <a:p>
            <a:r>
              <a:rPr lang="sk-SK" dirty="0" smtClean="0"/>
              <a:t>Príroda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Kvôli Stredozemnému podnebiu a priemernému ročnému úhrnu zrážok len 595,8 mm (4,17 mm za mesiac) na Malte nie je žiadna permanentná rieka</a:t>
            </a:r>
          </a:p>
          <a:p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Blue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Grotto</a:t>
            </a:r>
            <a:endParaRPr lang="sk-S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Zálivy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Ghajn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Tuffieha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Golden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Bay</a:t>
            </a:r>
            <a:endParaRPr lang="sk-S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Azúrové 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okno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6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rázok 7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43682" t="16229" r="24539" b="17521"/>
          <a:stretch/>
        </p:blipFill>
        <p:spPr>
          <a:xfrm>
            <a:off x="7558825" y="1205777"/>
            <a:ext cx="3988210" cy="467414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5443" y="1500188"/>
            <a:ext cx="5776646" cy="706542"/>
          </a:xfrm>
        </p:spPr>
        <p:txBody>
          <a:bodyPr/>
          <a:lstStyle/>
          <a:p>
            <a:r>
              <a:rPr lang="sk-SK" dirty="0" err="1" smtClean="0">
                <a:solidFill>
                  <a:schemeClr val="bg1"/>
                </a:solidFill>
                <a:hlinkClick r:id="rId4" action="ppaction://hlinksldjump"/>
              </a:rPr>
              <a:t>Blue</a:t>
            </a:r>
            <a:r>
              <a:rPr lang="sk-SK" dirty="0" smtClean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lang="sk-SK" dirty="0" err="1" smtClean="0">
                <a:solidFill>
                  <a:schemeClr val="bg1"/>
                </a:solidFill>
                <a:hlinkClick r:id="rId4" action="ppaction://hlinksldjump"/>
              </a:rPr>
              <a:t>Grotto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type="body" sz="half" idx="2"/>
          </p:nvPr>
        </p:nvSpPr>
        <p:spPr>
          <a:xfrm>
            <a:off x="885443" y="2270812"/>
            <a:ext cx="5776646" cy="2544075"/>
          </a:xfrm>
        </p:spPr>
        <p:txBody>
          <a:bodyPr>
            <a:normAutofit/>
          </a:bodyPr>
          <a:lstStyle/>
          <a:p>
            <a:pPr marL="342900" indent="-34290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Komplex skalnatých jaskýň na mori na juhovýchodnom pobreží Malty</a:t>
            </a:r>
          </a:p>
          <a:p>
            <a:pPr marL="342900" indent="-34290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kilometrov južne sa nachádza malý skalnatý ostrovček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Filfla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8186738" y="5286375"/>
            <a:ext cx="928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 smtClean="0"/>
              <a:t>Filfla</a:t>
            </a:r>
            <a:endParaRPr lang="sk-SK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5" name="Písanie rukou 34"/>
              <p14:cNvContentPartPr/>
              <p14:nvPr/>
            </p14:nvContentPartPr>
            <p14:xfrm>
              <a:off x="8271607" y="5043510"/>
              <a:ext cx="344160" cy="200520"/>
            </p14:xfrm>
          </p:contentPart>
        </mc:Choice>
        <mc:Fallback xmlns="">
          <p:pic>
            <p:nvPicPr>
              <p:cNvPr id="35" name="Písanie rukou 3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9727" y="5031630"/>
                <a:ext cx="367920" cy="22428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Obrázok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02" y="101292"/>
            <a:ext cx="6229925" cy="3504333"/>
          </a:xfrm>
          <a:prstGeom prst="rect">
            <a:avLst/>
          </a:prstGeom>
        </p:spPr>
      </p:pic>
      <p:pic>
        <p:nvPicPr>
          <p:cNvPr id="47" name="Obrázok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3193936"/>
            <a:ext cx="6205536" cy="3490615"/>
          </a:xfrm>
          <a:prstGeom prst="rect">
            <a:avLst/>
          </a:prstGeom>
        </p:spPr>
      </p:pic>
      <p:pic>
        <p:nvPicPr>
          <p:cNvPr id="48" name="Obrázok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3" y="3194398"/>
            <a:ext cx="6201062" cy="3488098"/>
          </a:xfrm>
          <a:prstGeom prst="rect">
            <a:avLst/>
          </a:prstGeom>
        </p:spPr>
      </p:pic>
      <p:pic>
        <p:nvPicPr>
          <p:cNvPr id="49" name="Obrázok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86" y="101292"/>
            <a:ext cx="6391275" cy="3595092"/>
          </a:xfrm>
          <a:prstGeom prst="rect">
            <a:avLst/>
          </a:prstGeom>
        </p:spPr>
      </p:pic>
      <p:pic>
        <p:nvPicPr>
          <p:cNvPr id="50" name="Obrázok 4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23" y="2371995"/>
            <a:ext cx="49276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4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hlinkClick r:id="rId2" action="ppaction://hlinksldjump"/>
              </a:rPr>
              <a:t>Zálivy </a:t>
            </a:r>
            <a:r>
              <a:rPr lang="en-US" dirty="0" err="1" smtClean="0">
                <a:hlinkClick r:id="rId2" action="ppaction://hlinksldjump"/>
              </a:rPr>
              <a:t>Ghajn</a:t>
            </a:r>
            <a:r>
              <a:rPr lang="en-US" dirty="0" smtClean="0">
                <a:hlinkClick r:id="rId2" action="ppaction://hlinksldjump"/>
              </a:rPr>
              <a:t> </a:t>
            </a:r>
            <a:r>
              <a:rPr lang="en-US" dirty="0" err="1">
                <a:hlinkClick r:id="rId2" action="ppaction://hlinksldjump"/>
              </a:rPr>
              <a:t>Tuffieha</a:t>
            </a:r>
            <a:r>
              <a:rPr lang="en-US" dirty="0">
                <a:hlinkClick r:id="rId2" action="ppaction://hlinksldjump"/>
              </a:rPr>
              <a:t> </a:t>
            </a:r>
            <a:r>
              <a:rPr lang="en-US" dirty="0" smtClean="0">
                <a:hlinkClick r:id="rId2" action="ppaction://hlinksldjump"/>
              </a:rPr>
              <a:t>a </a:t>
            </a:r>
            <a:r>
              <a:rPr lang="en-US" dirty="0">
                <a:hlinkClick r:id="rId2" action="ppaction://hlinksldjump"/>
              </a:rPr>
              <a:t>Golden Bay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Väčšinu pobrežia Malty tvoria vápencové útesy, preto je Malta obľúbenou destináciou potápačov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Piesočné pláže sú len v zálivoch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21" y="306309"/>
            <a:ext cx="6604000" cy="371475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888631" y="754007"/>
            <a:ext cx="349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Golden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46" y="2973344"/>
            <a:ext cx="6604000" cy="371475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888631" y="803186"/>
            <a:ext cx="349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Ghajn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Tuffieha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21" y="306309"/>
            <a:ext cx="6604000" cy="371475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45" y="2984546"/>
            <a:ext cx="6604001" cy="370354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20" y="317510"/>
            <a:ext cx="6604001" cy="37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9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hlinkClick r:id="rId3" action="ppaction://hlinksldjump"/>
              </a:rPr>
              <a:t>Azúrové okno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Bolo vápencová skalná brána na západnom pobreží ostrova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Gozo</a:t>
            </a:r>
            <a:endParaRPr lang="sk-S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Vzniklo zrútením dvoch morských vápencových jaskýň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Zrútilo sa 8. marca 2017, po období silných búrok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VÃ½sledok vyhÄ¾adÃ¡vania obrÃ¡zkov pre dopyt azure window mal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247460"/>
            <a:ext cx="6556857" cy="438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Ã½sledok vyhÄ¾adÃ¡vania obrÃ¡zkov pre dopyt azure window mal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1"/>
          <a:stretch/>
        </p:blipFill>
        <p:spPr bwMode="auto">
          <a:xfrm>
            <a:off x="4684126" y="2478513"/>
            <a:ext cx="6570756" cy="41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4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Ħaġar</a:t>
            </a:r>
            <a:r>
              <a:rPr lang="sk-SK" dirty="0"/>
              <a:t> </a:t>
            </a:r>
            <a:r>
              <a:rPr lang="sk-SK" dirty="0" err="1" smtClean="0"/>
              <a:t>Qim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Vápencový neolitický komplex chrámov postavený v rokoch 3600 – 3200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pnl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Nachádzali sa tu oltáre na zvieracie krvavé obety (ľudské kosti sa tu nenašli)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Uctievali maltskú Venušu (žena kyprých tvarov, socha bola nájdená v r.1950)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Od roku 1992 patrí do zoznamu UNESCO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89" y="122414"/>
            <a:ext cx="7021374" cy="394952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18" y="2786064"/>
            <a:ext cx="6629397" cy="372903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89" y="122413"/>
            <a:ext cx="7021374" cy="394952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17" y="2786064"/>
            <a:ext cx="6629398" cy="372903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71" y="122412"/>
            <a:ext cx="7044192" cy="3962358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6073150" y="2923854"/>
            <a:ext cx="4184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Najväčší kameň váži 20 ton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6" y="171636"/>
            <a:ext cx="3568198" cy="63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9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Mdina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Prvé maltské hlavné mesto založené v 6. stor.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pnl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2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énickými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obchodníkmi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Apoštol Pavol tu v roku 60 strávil 3 mesiace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Počas svojej existencie bola pod nadvládou Feničanov, Rimanov, Byzantskej ríše, Arabov, rádu sv. Jána, Francúzov a Anglicka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Zákaz áut v opevnenej časti mesta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47" y="222106"/>
            <a:ext cx="6800850" cy="382547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56" y="2683473"/>
            <a:ext cx="6916235" cy="389038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47" y="222106"/>
            <a:ext cx="6800850" cy="382547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69" y="2610533"/>
            <a:ext cx="6930521" cy="3898418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1249050" y="6047286"/>
            <a:ext cx="33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Katedrála sv. Pavla → 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801"/>
            <a:ext cx="12192000" cy="31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4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3 mestá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Spoločné pomenovanie pre opevnené mestá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Birgu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Senglea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Cospicua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1530 –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Birgu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sa stalo novým hlavným mestom (namiesto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Mdiny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Hradby boli postavené podľa </a:t>
            </a: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plánov 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Antonia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Maurizia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Valpergu</a:t>
            </a:r>
            <a:r>
              <a:rPr lang="sk-S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od roku 1670, aby ich ochránili pred prípadnými útokmi Turkov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47" y="235375"/>
            <a:ext cx="6858000" cy="385762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88" y="2760506"/>
            <a:ext cx="6756640" cy="380061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26" y="220626"/>
            <a:ext cx="6884221" cy="387237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27" y="2753051"/>
            <a:ext cx="6769894" cy="380806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39" y="235375"/>
            <a:ext cx="6857999" cy="385762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29" y="2709416"/>
            <a:ext cx="6900089" cy="38813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29" y="216129"/>
            <a:ext cx="6916717" cy="3890653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37" y="235375"/>
            <a:ext cx="3624492" cy="644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8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Vlastné 4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DD1D3D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000000"/>
      </a:hlink>
      <a:folHlink>
        <a:srgbClr val="000000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396</Words>
  <Application>Microsoft Office PowerPoint</Application>
  <PresentationFormat>Širokouhlá</PresentationFormat>
  <Paragraphs>54</Paragraphs>
  <Slides>11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Rockwell</vt:lpstr>
      <vt:lpstr>Wingdings</vt:lpstr>
      <vt:lpstr>Atlas</vt:lpstr>
      <vt:lpstr>Malta</vt:lpstr>
      <vt:lpstr>Základné informácie</vt:lpstr>
      <vt:lpstr>Príroda</vt:lpstr>
      <vt:lpstr>Blue Grotto</vt:lpstr>
      <vt:lpstr>Zálivy Ghajn Tuffieha a Golden Bay</vt:lpstr>
      <vt:lpstr>Azúrové okno</vt:lpstr>
      <vt:lpstr>Ħaġar Qim</vt:lpstr>
      <vt:lpstr>Mdina</vt:lpstr>
      <vt:lpstr>3 mestá</vt:lpstr>
      <vt:lpstr>Valletta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Malta</dc:title>
  <dc:creator>Lucy</dc:creator>
  <cp:lastModifiedBy>Používateľ systému Windows</cp:lastModifiedBy>
  <cp:revision>31</cp:revision>
  <dcterms:created xsi:type="dcterms:W3CDTF">2018-11-25T11:48:24Z</dcterms:created>
  <dcterms:modified xsi:type="dcterms:W3CDTF">2018-11-30T00:42:45Z</dcterms:modified>
</cp:coreProperties>
</file>