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  <p:sldId id="290" r:id="rId10"/>
    <p:sldId id="26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91" r:id="rId31"/>
    <p:sldId id="284" r:id="rId32"/>
    <p:sldId id="285" r:id="rId33"/>
    <p:sldId id="286" r:id="rId34"/>
    <p:sldId id="287" r:id="rId35"/>
    <p:sldId id="288" r:id="rId36"/>
    <p:sldId id="292" r:id="rId3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invertIfNegative val="0"/>
          <c:cat>
            <c:strRef>
              <c:f>Arkusz1!$A$2:$A$29</c:f>
              <c:strCache>
                <c:ptCount val="26"/>
                <c:pt idx="0">
                  <c:v>W SANATORIUM ,,SŁONECZKO"</c:v>
                </c:pt>
                <c:pt idx="2">
                  <c:v>ZE STRONY NAUCZYCIELI</c:v>
                </c:pt>
                <c:pt idx="4">
                  <c:v>PYT. 1</c:v>
                </c:pt>
                <c:pt idx="5">
                  <c:v>TAK</c:v>
                </c:pt>
                <c:pt idx="6">
                  <c:v>CZĘŚCIOWO</c:v>
                </c:pt>
                <c:pt idx="7">
                  <c:v>NIE</c:v>
                </c:pt>
                <c:pt idx="8">
                  <c:v>PYT. 2</c:v>
                </c:pt>
                <c:pt idx="9">
                  <c:v>TAK </c:v>
                </c:pt>
                <c:pt idx="10">
                  <c:v>CZĘŚCIOWO</c:v>
                </c:pt>
                <c:pt idx="11">
                  <c:v>NIE</c:v>
                </c:pt>
                <c:pt idx="12">
                  <c:v>PYT. 3</c:v>
                </c:pt>
                <c:pt idx="13">
                  <c:v>TAK</c:v>
                </c:pt>
                <c:pt idx="14">
                  <c:v>CZĘŚCIOWO</c:v>
                </c:pt>
                <c:pt idx="15">
                  <c:v>NIE</c:v>
                </c:pt>
                <c:pt idx="16">
                  <c:v>PYT. 4</c:v>
                </c:pt>
                <c:pt idx="17">
                  <c:v>TAK</c:v>
                </c:pt>
                <c:pt idx="18">
                  <c:v>CZĘŚCIOWO</c:v>
                </c:pt>
                <c:pt idx="19">
                  <c:v>NIE</c:v>
                </c:pt>
                <c:pt idx="20">
                  <c:v>PYT. 5</c:v>
                </c:pt>
                <c:pt idx="21">
                  <c:v>TAK</c:v>
                </c:pt>
                <c:pt idx="22">
                  <c:v>CZĘŚCIOWO</c:v>
                </c:pt>
                <c:pt idx="23">
                  <c:v>NIE</c:v>
                </c:pt>
                <c:pt idx="24">
                  <c:v>PYT. 6</c:v>
                </c:pt>
                <c:pt idx="25">
                  <c:v>INNE</c:v>
                </c:pt>
              </c:strCache>
            </c:strRef>
          </c:cat>
          <c:val>
            <c:numRef>
              <c:f>Arkusz1!$B$2:$B$29</c:f>
              <c:numCache>
                <c:formatCode>Standardowy</c:formatCode>
                <c:ptCount val="28"/>
                <c:pt idx="5">
                  <c:v>190</c:v>
                </c:pt>
                <c:pt idx="6">
                  <c:v>55</c:v>
                </c:pt>
                <c:pt idx="7">
                  <c:v>44</c:v>
                </c:pt>
                <c:pt idx="9">
                  <c:v>177</c:v>
                </c:pt>
                <c:pt idx="10">
                  <c:v>58</c:v>
                </c:pt>
                <c:pt idx="11">
                  <c:v>54</c:v>
                </c:pt>
                <c:pt idx="13">
                  <c:v>144</c:v>
                </c:pt>
                <c:pt idx="14">
                  <c:v>78</c:v>
                </c:pt>
                <c:pt idx="15">
                  <c:v>68</c:v>
                </c:pt>
                <c:pt idx="17">
                  <c:v>126</c:v>
                </c:pt>
                <c:pt idx="18">
                  <c:v>60</c:v>
                </c:pt>
                <c:pt idx="19">
                  <c:v>105</c:v>
                </c:pt>
                <c:pt idx="21">
                  <c:v>140</c:v>
                </c:pt>
                <c:pt idx="22">
                  <c:v>51</c:v>
                </c:pt>
                <c:pt idx="23">
                  <c:v>94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Kolumna2</c:v>
                </c:pt>
              </c:strCache>
            </c:strRef>
          </c:tx>
          <c:invertIfNegative val="0"/>
          <c:cat>
            <c:strRef>
              <c:f>Arkusz1!$A$2:$A$29</c:f>
              <c:strCache>
                <c:ptCount val="26"/>
                <c:pt idx="0">
                  <c:v>W SANATORIUM ,,SŁONECZKO"</c:v>
                </c:pt>
                <c:pt idx="2">
                  <c:v>ZE STRONY NAUCZYCIELI</c:v>
                </c:pt>
                <c:pt idx="4">
                  <c:v>PYT. 1</c:v>
                </c:pt>
                <c:pt idx="5">
                  <c:v>TAK</c:v>
                </c:pt>
                <c:pt idx="6">
                  <c:v>CZĘŚCIOWO</c:v>
                </c:pt>
                <c:pt idx="7">
                  <c:v>NIE</c:v>
                </c:pt>
                <c:pt idx="8">
                  <c:v>PYT. 2</c:v>
                </c:pt>
                <c:pt idx="9">
                  <c:v>TAK </c:v>
                </c:pt>
                <c:pt idx="10">
                  <c:v>CZĘŚCIOWO</c:v>
                </c:pt>
                <c:pt idx="11">
                  <c:v>NIE</c:v>
                </c:pt>
                <c:pt idx="12">
                  <c:v>PYT. 3</c:v>
                </c:pt>
                <c:pt idx="13">
                  <c:v>TAK</c:v>
                </c:pt>
                <c:pt idx="14">
                  <c:v>CZĘŚCIOWO</c:v>
                </c:pt>
                <c:pt idx="15">
                  <c:v>NIE</c:v>
                </c:pt>
                <c:pt idx="16">
                  <c:v>PYT. 4</c:v>
                </c:pt>
                <c:pt idx="17">
                  <c:v>TAK</c:v>
                </c:pt>
                <c:pt idx="18">
                  <c:v>CZĘŚCIOWO</c:v>
                </c:pt>
                <c:pt idx="19">
                  <c:v>NIE</c:v>
                </c:pt>
                <c:pt idx="20">
                  <c:v>PYT. 5</c:v>
                </c:pt>
                <c:pt idx="21">
                  <c:v>TAK</c:v>
                </c:pt>
                <c:pt idx="22">
                  <c:v>CZĘŚCIOWO</c:v>
                </c:pt>
                <c:pt idx="23">
                  <c:v>NIE</c:v>
                </c:pt>
                <c:pt idx="24">
                  <c:v>PYT. 6</c:v>
                </c:pt>
                <c:pt idx="25">
                  <c:v>INNE</c:v>
                </c:pt>
              </c:strCache>
            </c:strRef>
          </c:cat>
          <c:val>
            <c:numRef>
              <c:f>Arkusz1!$C$2:$C$29</c:f>
              <c:numCache>
                <c:formatCode>Standardowy</c:formatCode>
                <c:ptCount val="28"/>
                <c:pt idx="3">
                  <c:v>0</c:v>
                </c:pt>
                <c:pt idx="5" formatCode="0%">
                  <c:v>0.66</c:v>
                </c:pt>
                <c:pt idx="6" formatCode="0%">
                  <c:v>0.19</c:v>
                </c:pt>
                <c:pt idx="7" formatCode="0%">
                  <c:v>0.15</c:v>
                </c:pt>
                <c:pt idx="9" formatCode="0%">
                  <c:v>0.61</c:v>
                </c:pt>
                <c:pt idx="10" formatCode="0%">
                  <c:v>0.2</c:v>
                </c:pt>
                <c:pt idx="11" formatCode="0%">
                  <c:v>0.54</c:v>
                </c:pt>
                <c:pt idx="13" formatCode="0%">
                  <c:v>0.5</c:v>
                </c:pt>
                <c:pt idx="14" formatCode="0%">
                  <c:v>0.27</c:v>
                </c:pt>
                <c:pt idx="15" formatCode="0%">
                  <c:v>0.23</c:v>
                </c:pt>
                <c:pt idx="17" formatCode="0%">
                  <c:v>0.43</c:v>
                </c:pt>
                <c:pt idx="18" formatCode="0%">
                  <c:v>0.21</c:v>
                </c:pt>
                <c:pt idx="19" formatCode="0%">
                  <c:v>0.36</c:v>
                </c:pt>
                <c:pt idx="21" formatCode="0%">
                  <c:v>0.49</c:v>
                </c:pt>
                <c:pt idx="22" formatCode="0%">
                  <c:v>0.18</c:v>
                </c:pt>
                <c:pt idx="23" formatCode="0%">
                  <c:v>0.33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949376"/>
        <c:axId val="37549184"/>
      </c:barChart>
      <c:catAx>
        <c:axId val="36949376"/>
        <c:scaling>
          <c:orientation val="minMax"/>
        </c:scaling>
        <c:delete val="0"/>
        <c:axPos val="b"/>
        <c:majorTickMark val="out"/>
        <c:minorTickMark val="none"/>
        <c:tickLblPos val="nextTo"/>
        <c:crossAx val="37549184"/>
        <c:crosses val="autoZero"/>
        <c:auto val="1"/>
        <c:lblAlgn val="ctr"/>
        <c:lblOffset val="100"/>
        <c:noMultiLvlLbl val="0"/>
      </c:catAx>
      <c:valAx>
        <c:axId val="37549184"/>
        <c:scaling>
          <c:orientation val="minMax"/>
        </c:scaling>
        <c:delete val="0"/>
        <c:axPos val="l"/>
        <c:majorGridlines/>
        <c:numFmt formatCode="Standardowy" sourceLinked="1"/>
        <c:majorTickMark val="out"/>
        <c:minorTickMark val="none"/>
        <c:tickLblPos val="nextTo"/>
        <c:crossAx val="369493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900"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invertIfNegative val="0"/>
          <c:cat>
            <c:strRef>
              <c:f>Arkusz1!$A$2:$A$18</c:f>
              <c:strCache>
                <c:ptCount val="17"/>
                <c:pt idx="1">
                  <c:v>PYT. 1</c:v>
                </c:pt>
                <c:pt idx="2">
                  <c:v>TAK</c:v>
                </c:pt>
                <c:pt idx="3">
                  <c:v>CZĘŚCIOWO</c:v>
                </c:pt>
                <c:pt idx="4">
                  <c:v>NIE</c:v>
                </c:pt>
                <c:pt idx="5">
                  <c:v>PYT. 2</c:v>
                </c:pt>
                <c:pt idx="6">
                  <c:v>TAK</c:v>
                </c:pt>
                <c:pt idx="7">
                  <c:v>CZĘŚCIOWO</c:v>
                </c:pt>
                <c:pt idx="8">
                  <c:v>NIE</c:v>
                </c:pt>
                <c:pt idx="9">
                  <c:v>PYT. 3</c:v>
                </c:pt>
                <c:pt idx="10">
                  <c:v>TAK</c:v>
                </c:pt>
                <c:pt idx="11">
                  <c:v>CZĘŚCIOWO</c:v>
                </c:pt>
                <c:pt idx="12">
                  <c:v>NIE</c:v>
                </c:pt>
                <c:pt idx="13">
                  <c:v>PYT. 4</c:v>
                </c:pt>
                <c:pt idx="14">
                  <c:v>TAK</c:v>
                </c:pt>
                <c:pt idx="15">
                  <c:v>CZĘŚCIOWO</c:v>
                </c:pt>
                <c:pt idx="16">
                  <c:v>NIE</c:v>
                </c:pt>
              </c:strCache>
            </c:strRef>
          </c:cat>
          <c:val>
            <c:numRef>
              <c:f>Arkusz1!$B$2:$B$18</c:f>
              <c:numCache>
                <c:formatCode>Standardowy</c:formatCode>
                <c:ptCount val="17"/>
                <c:pt idx="0">
                  <c:v>0</c:v>
                </c:pt>
                <c:pt idx="2">
                  <c:v>212</c:v>
                </c:pt>
                <c:pt idx="3">
                  <c:v>60</c:v>
                </c:pt>
                <c:pt idx="4">
                  <c:v>24</c:v>
                </c:pt>
                <c:pt idx="6">
                  <c:v>190</c:v>
                </c:pt>
                <c:pt idx="7">
                  <c:v>61</c:v>
                </c:pt>
                <c:pt idx="8">
                  <c:v>43</c:v>
                </c:pt>
                <c:pt idx="10">
                  <c:v>150</c:v>
                </c:pt>
                <c:pt idx="11">
                  <c:v>68</c:v>
                </c:pt>
                <c:pt idx="12">
                  <c:v>68</c:v>
                </c:pt>
                <c:pt idx="14">
                  <c:v>181</c:v>
                </c:pt>
                <c:pt idx="15">
                  <c:v>74</c:v>
                </c:pt>
                <c:pt idx="16">
                  <c:v>40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Kolumna2</c:v>
                </c:pt>
              </c:strCache>
            </c:strRef>
          </c:tx>
          <c:invertIfNegative val="0"/>
          <c:cat>
            <c:strRef>
              <c:f>Arkusz1!$A$2:$A$18</c:f>
              <c:strCache>
                <c:ptCount val="17"/>
                <c:pt idx="1">
                  <c:v>PYT. 1</c:v>
                </c:pt>
                <c:pt idx="2">
                  <c:v>TAK</c:v>
                </c:pt>
                <c:pt idx="3">
                  <c:v>CZĘŚCIOWO</c:v>
                </c:pt>
                <c:pt idx="4">
                  <c:v>NIE</c:v>
                </c:pt>
                <c:pt idx="5">
                  <c:v>PYT. 2</c:v>
                </c:pt>
                <c:pt idx="6">
                  <c:v>TAK</c:v>
                </c:pt>
                <c:pt idx="7">
                  <c:v>CZĘŚCIOWO</c:v>
                </c:pt>
                <c:pt idx="8">
                  <c:v>NIE</c:v>
                </c:pt>
                <c:pt idx="9">
                  <c:v>PYT. 3</c:v>
                </c:pt>
                <c:pt idx="10">
                  <c:v>TAK</c:v>
                </c:pt>
                <c:pt idx="11">
                  <c:v>CZĘŚCIOWO</c:v>
                </c:pt>
                <c:pt idx="12">
                  <c:v>NIE</c:v>
                </c:pt>
                <c:pt idx="13">
                  <c:v>PYT. 4</c:v>
                </c:pt>
                <c:pt idx="14">
                  <c:v>TAK</c:v>
                </c:pt>
                <c:pt idx="15">
                  <c:v>CZĘŚCIOWO</c:v>
                </c:pt>
                <c:pt idx="16">
                  <c:v>NIE</c:v>
                </c:pt>
              </c:strCache>
            </c:strRef>
          </c:cat>
          <c:val>
            <c:numRef>
              <c:f>Arkusz1!$C$2:$C$18</c:f>
              <c:numCache>
                <c:formatCode>Standardowy</c:formatCode>
                <c:ptCount val="17"/>
                <c:pt idx="2" formatCode="0%">
                  <c:v>0.72</c:v>
                </c:pt>
                <c:pt idx="3" formatCode="0%">
                  <c:v>0.2</c:v>
                </c:pt>
                <c:pt idx="4" formatCode="0%">
                  <c:v>0.08</c:v>
                </c:pt>
                <c:pt idx="6" formatCode="0%">
                  <c:v>0.65</c:v>
                </c:pt>
                <c:pt idx="7" formatCode="0%">
                  <c:v>0.21</c:v>
                </c:pt>
                <c:pt idx="8" formatCode="0%">
                  <c:v>0.14000000000000001</c:v>
                </c:pt>
                <c:pt idx="10" formatCode="0%">
                  <c:v>0.52</c:v>
                </c:pt>
                <c:pt idx="11" formatCode="0%">
                  <c:v>0.24</c:v>
                </c:pt>
                <c:pt idx="12" formatCode="0%">
                  <c:v>0.24</c:v>
                </c:pt>
                <c:pt idx="14" formatCode="0%">
                  <c:v>0.61</c:v>
                </c:pt>
                <c:pt idx="15" formatCode="0%">
                  <c:v>0.25</c:v>
                </c:pt>
                <c:pt idx="16" formatCode="0%">
                  <c:v>0.14000000000000001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815808"/>
        <c:axId val="37817344"/>
      </c:barChart>
      <c:catAx>
        <c:axId val="378158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pl-PL"/>
          </a:p>
        </c:txPr>
        <c:crossAx val="37817344"/>
        <c:crosses val="autoZero"/>
        <c:auto val="1"/>
        <c:lblAlgn val="ctr"/>
        <c:lblOffset val="100"/>
        <c:noMultiLvlLbl val="0"/>
      </c:catAx>
      <c:valAx>
        <c:axId val="37817344"/>
        <c:scaling>
          <c:orientation val="minMax"/>
        </c:scaling>
        <c:delete val="0"/>
        <c:axPos val="l"/>
        <c:majorGridlines/>
        <c:numFmt formatCode="Standardowy" sourceLinked="1"/>
        <c:majorTickMark val="out"/>
        <c:minorTickMark val="none"/>
        <c:tickLblPos val="nextTo"/>
        <c:crossAx val="378158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invertIfNegative val="0"/>
          <c:cat>
            <c:strRef>
              <c:f>Arkusz1!$A$2:$A$26</c:f>
              <c:strCache>
                <c:ptCount val="25"/>
                <c:pt idx="0">
                  <c:v>ZE SZKOŁY W LUBLIŃCU ILOŚĆ-29</c:v>
                </c:pt>
                <c:pt idx="2">
                  <c:v>ZE STRONY NAUCZYCIELI</c:v>
                </c:pt>
                <c:pt idx="4">
                  <c:v>PYT. 1</c:v>
                </c:pt>
                <c:pt idx="5">
                  <c:v>TAK </c:v>
                </c:pt>
                <c:pt idx="6">
                  <c:v>CZĘŚCIOWO</c:v>
                </c:pt>
                <c:pt idx="7">
                  <c:v>NIE</c:v>
                </c:pt>
                <c:pt idx="8">
                  <c:v>PYT. 2</c:v>
                </c:pt>
                <c:pt idx="9">
                  <c:v>TAK </c:v>
                </c:pt>
                <c:pt idx="10">
                  <c:v>CZĘŚCIOWO</c:v>
                </c:pt>
                <c:pt idx="11">
                  <c:v>NIE</c:v>
                </c:pt>
                <c:pt idx="12">
                  <c:v>PYT. 3</c:v>
                </c:pt>
                <c:pt idx="13">
                  <c:v>TAK </c:v>
                </c:pt>
                <c:pt idx="14">
                  <c:v>CZĘŚCIOWO</c:v>
                </c:pt>
                <c:pt idx="15">
                  <c:v>NIE</c:v>
                </c:pt>
                <c:pt idx="16">
                  <c:v>PYT. 4</c:v>
                </c:pt>
                <c:pt idx="17">
                  <c:v>TAK </c:v>
                </c:pt>
                <c:pt idx="18">
                  <c:v>CZĘŚCIOWO</c:v>
                </c:pt>
                <c:pt idx="19">
                  <c:v>NIE</c:v>
                </c:pt>
                <c:pt idx="20">
                  <c:v>PYT. 5</c:v>
                </c:pt>
                <c:pt idx="21">
                  <c:v>TAK </c:v>
                </c:pt>
                <c:pt idx="22">
                  <c:v>CZĘŚCIOWO</c:v>
                </c:pt>
                <c:pt idx="23">
                  <c:v>NIE</c:v>
                </c:pt>
                <c:pt idx="24">
                  <c:v>PYT. 6</c:v>
                </c:pt>
              </c:strCache>
            </c:strRef>
          </c:cat>
          <c:val>
            <c:numRef>
              <c:f>Arkusz1!$B$2:$B$26</c:f>
              <c:numCache>
                <c:formatCode>Standardowy</c:formatCode>
                <c:ptCount val="25"/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Kolumna2</c:v>
                </c:pt>
              </c:strCache>
            </c:strRef>
          </c:tx>
          <c:invertIfNegative val="0"/>
          <c:cat>
            <c:strRef>
              <c:f>Arkusz1!$A$2:$A$26</c:f>
              <c:strCache>
                <c:ptCount val="25"/>
                <c:pt idx="0">
                  <c:v>ZE SZKOŁY W LUBLIŃCU ILOŚĆ-29</c:v>
                </c:pt>
                <c:pt idx="2">
                  <c:v>ZE STRONY NAUCZYCIELI</c:v>
                </c:pt>
                <c:pt idx="4">
                  <c:v>PYT. 1</c:v>
                </c:pt>
                <c:pt idx="5">
                  <c:v>TAK </c:v>
                </c:pt>
                <c:pt idx="6">
                  <c:v>CZĘŚCIOWO</c:v>
                </c:pt>
                <c:pt idx="7">
                  <c:v>NIE</c:v>
                </c:pt>
                <c:pt idx="8">
                  <c:v>PYT. 2</c:v>
                </c:pt>
                <c:pt idx="9">
                  <c:v>TAK </c:v>
                </c:pt>
                <c:pt idx="10">
                  <c:v>CZĘŚCIOWO</c:v>
                </c:pt>
                <c:pt idx="11">
                  <c:v>NIE</c:v>
                </c:pt>
                <c:pt idx="12">
                  <c:v>PYT. 3</c:v>
                </c:pt>
                <c:pt idx="13">
                  <c:v>TAK </c:v>
                </c:pt>
                <c:pt idx="14">
                  <c:v>CZĘŚCIOWO</c:v>
                </c:pt>
                <c:pt idx="15">
                  <c:v>NIE</c:v>
                </c:pt>
                <c:pt idx="16">
                  <c:v>PYT. 4</c:v>
                </c:pt>
                <c:pt idx="17">
                  <c:v>TAK </c:v>
                </c:pt>
                <c:pt idx="18">
                  <c:v>CZĘŚCIOWO</c:v>
                </c:pt>
                <c:pt idx="19">
                  <c:v>NIE</c:v>
                </c:pt>
                <c:pt idx="20">
                  <c:v>PYT. 5</c:v>
                </c:pt>
                <c:pt idx="21">
                  <c:v>TAK </c:v>
                </c:pt>
                <c:pt idx="22">
                  <c:v>CZĘŚCIOWO</c:v>
                </c:pt>
                <c:pt idx="23">
                  <c:v>NIE</c:v>
                </c:pt>
                <c:pt idx="24">
                  <c:v>PYT. 6</c:v>
                </c:pt>
              </c:strCache>
            </c:strRef>
          </c:cat>
          <c:val>
            <c:numRef>
              <c:f>Arkusz1!$C$2:$C$26</c:f>
              <c:numCache>
                <c:formatCode>Standardowy</c:formatCode>
                <c:ptCount val="25"/>
                <c:pt idx="3">
                  <c:v>0</c:v>
                </c:pt>
                <c:pt idx="5">
                  <c:v>13</c:v>
                </c:pt>
                <c:pt idx="6">
                  <c:v>11</c:v>
                </c:pt>
                <c:pt idx="7">
                  <c:v>5</c:v>
                </c:pt>
                <c:pt idx="9">
                  <c:v>19</c:v>
                </c:pt>
                <c:pt idx="10">
                  <c:v>8</c:v>
                </c:pt>
                <c:pt idx="11">
                  <c:v>2</c:v>
                </c:pt>
                <c:pt idx="13">
                  <c:v>11</c:v>
                </c:pt>
                <c:pt idx="14">
                  <c:v>7</c:v>
                </c:pt>
                <c:pt idx="15">
                  <c:v>8</c:v>
                </c:pt>
                <c:pt idx="17">
                  <c:v>11</c:v>
                </c:pt>
                <c:pt idx="18">
                  <c:v>7</c:v>
                </c:pt>
                <c:pt idx="19">
                  <c:v>10</c:v>
                </c:pt>
                <c:pt idx="21">
                  <c:v>18</c:v>
                </c:pt>
                <c:pt idx="22">
                  <c:v>6</c:v>
                </c:pt>
                <c:pt idx="23">
                  <c:v>3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Kolumna3</c:v>
                </c:pt>
              </c:strCache>
            </c:strRef>
          </c:tx>
          <c:invertIfNegative val="0"/>
          <c:cat>
            <c:strRef>
              <c:f>Arkusz1!$A$2:$A$26</c:f>
              <c:strCache>
                <c:ptCount val="25"/>
                <c:pt idx="0">
                  <c:v>ZE SZKOŁY W LUBLIŃCU ILOŚĆ-29</c:v>
                </c:pt>
                <c:pt idx="2">
                  <c:v>ZE STRONY NAUCZYCIELI</c:v>
                </c:pt>
                <c:pt idx="4">
                  <c:v>PYT. 1</c:v>
                </c:pt>
                <c:pt idx="5">
                  <c:v>TAK </c:v>
                </c:pt>
                <c:pt idx="6">
                  <c:v>CZĘŚCIOWO</c:v>
                </c:pt>
                <c:pt idx="7">
                  <c:v>NIE</c:v>
                </c:pt>
                <c:pt idx="8">
                  <c:v>PYT. 2</c:v>
                </c:pt>
                <c:pt idx="9">
                  <c:v>TAK </c:v>
                </c:pt>
                <c:pt idx="10">
                  <c:v>CZĘŚCIOWO</c:v>
                </c:pt>
                <c:pt idx="11">
                  <c:v>NIE</c:v>
                </c:pt>
                <c:pt idx="12">
                  <c:v>PYT. 3</c:v>
                </c:pt>
                <c:pt idx="13">
                  <c:v>TAK </c:v>
                </c:pt>
                <c:pt idx="14">
                  <c:v>CZĘŚCIOWO</c:v>
                </c:pt>
                <c:pt idx="15">
                  <c:v>NIE</c:v>
                </c:pt>
                <c:pt idx="16">
                  <c:v>PYT. 4</c:v>
                </c:pt>
                <c:pt idx="17">
                  <c:v>TAK </c:v>
                </c:pt>
                <c:pt idx="18">
                  <c:v>CZĘŚCIOWO</c:v>
                </c:pt>
                <c:pt idx="19">
                  <c:v>NIE</c:v>
                </c:pt>
                <c:pt idx="20">
                  <c:v>PYT. 5</c:v>
                </c:pt>
                <c:pt idx="21">
                  <c:v>TAK </c:v>
                </c:pt>
                <c:pt idx="22">
                  <c:v>CZĘŚCIOWO</c:v>
                </c:pt>
                <c:pt idx="23">
                  <c:v>NIE</c:v>
                </c:pt>
                <c:pt idx="24">
                  <c:v>PYT. 6</c:v>
                </c:pt>
              </c:strCache>
            </c:strRef>
          </c:cat>
          <c:val>
            <c:numRef>
              <c:f>Arkusz1!$D$2:$D$26</c:f>
              <c:numCache>
                <c:formatCode>Standardowy</c:formatCode>
                <c:ptCount val="25"/>
                <c:pt idx="5" formatCode="0%">
                  <c:v>0.45</c:v>
                </c:pt>
                <c:pt idx="6" formatCode="0%">
                  <c:v>0.38</c:v>
                </c:pt>
                <c:pt idx="7" formatCode="0%">
                  <c:v>0.17</c:v>
                </c:pt>
                <c:pt idx="9" formatCode="0%">
                  <c:v>0.65</c:v>
                </c:pt>
                <c:pt idx="10" formatCode="0%">
                  <c:v>0.28000000000000003</c:v>
                </c:pt>
                <c:pt idx="11" formatCode="0%">
                  <c:v>7.0000000000000007E-2</c:v>
                </c:pt>
                <c:pt idx="13" formatCode="0%">
                  <c:v>0.42</c:v>
                </c:pt>
                <c:pt idx="14" formatCode="0%">
                  <c:v>0.27</c:v>
                </c:pt>
                <c:pt idx="15" formatCode="0%">
                  <c:v>0.31</c:v>
                </c:pt>
                <c:pt idx="17" formatCode="0%">
                  <c:v>0.39</c:v>
                </c:pt>
                <c:pt idx="18" formatCode="0%">
                  <c:v>0.25</c:v>
                </c:pt>
                <c:pt idx="19" formatCode="0%">
                  <c:v>0.36</c:v>
                </c:pt>
                <c:pt idx="21" formatCode="0%">
                  <c:v>0.66</c:v>
                </c:pt>
                <c:pt idx="22" formatCode="0%">
                  <c:v>0.22</c:v>
                </c:pt>
                <c:pt idx="23" formatCode="0%">
                  <c:v>0.12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606528"/>
        <c:axId val="39616512"/>
      </c:barChart>
      <c:catAx>
        <c:axId val="396065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pl-PL"/>
          </a:p>
        </c:txPr>
        <c:crossAx val="39616512"/>
        <c:crosses val="autoZero"/>
        <c:auto val="1"/>
        <c:lblAlgn val="ctr"/>
        <c:lblOffset val="100"/>
        <c:noMultiLvlLbl val="0"/>
      </c:catAx>
      <c:valAx>
        <c:axId val="39616512"/>
        <c:scaling>
          <c:orientation val="minMax"/>
        </c:scaling>
        <c:delete val="0"/>
        <c:axPos val="l"/>
        <c:majorGridlines/>
        <c:numFmt formatCode="Standardowy" sourceLinked="1"/>
        <c:majorTickMark val="out"/>
        <c:minorTickMark val="none"/>
        <c:tickLblPos val="nextTo"/>
        <c:crossAx val="396065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invertIfNegative val="0"/>
          <c:cat>
            <c:strRef>
              <c:f>Arkusz1!$A$2:$A$18</c:f>
              <c:strCache>
                <c:ptCount val="17"/>
                <c:pt idx="1">
                  <c:v>PYT. 1</c:v>
                </c:pt>
                <c:pt idx="2">
                  <c:v>TAK</c:v>
                </c:pt>
                <c:pt idx="3">
                  <c:v>CZĘŚCIOWO</c:v>
                </c:pt>
                <c:pt idx="4">
                  <c:v>NIE</c:v>
                </c:pt>
                <c:pt idx="5">
                  <c:v>PYT. 2</c:v>
                </c:pt>
                <c:pt idx="6">
                  <c:v>TAK</c:v>
                </c:pt>
                <c:pt idx="7">
                  <c:v>CZĘŚCIOWO</c:v>
                </c:pt>
                <c:pt idx="8">
                  <c:v>NIE</c:v>
                </c:pt>
                <c:pt idx="9">
                  <c:v>PYT. 3</c:v>
                </c:pt>
                <c:pt idx="10">
                  <c:v>TAK</c:v>
                </c:pt>
                <c:pt idx="11">
                  <c:v>CZĘŚCIOWO</c:v>
                </c:pt>
                <c:pt idx="12">
                  <c:v>NIE</c:v>
                </c:pt>
                <c:pt idx="13">
                  <c:v>PYT. 4 </c:v>
                </c:pt>
                <c:pt idx="14">
                  <c:v>TAK</c:v>
                </c:pt>
                <c:pt idx="15">
                  <c:v>CZĘŚCIOWO</c:v>
                </c:pt>
                <c:pt idx="16">
                  <c:v>NIE</c:v>
                </c:pt>
              </c:strCache>
            </c:strRef>
          </c:cat>
          <c:val>
            <c:numRef>
              <c:f>Arkusz1!$B$2:$B$18</c:f>
              <c:numCache>
                <c:formatCode>Standardowy</c:formatCode>
                <c:ptCount val="17"/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Kolumna2</c:v>
                </c:pt>
              </c:strCache>
            </c:strRef>
          </c:tx>
          <c:invertIfNegative val="0"/>
          <c:cat>
            <c:strRef>
              <c:f>Arkusz1!$A$2:$A$18</c:f>
              <c:strCache>
                <c:ptCount val="17"/>
                <c:pt idx="1">
                  <c:v>PYT. 1</c:v>
                </c:pt>
                <c:pt idx="2">
                  <c:v>TAK</c:v>
                </c:pt>
                <c:pt idx="3">
                  <c:v>CZĘŚCIOWO</c:v>
                </c:pt>
                <c:pt idx="4">
                  <c:v>NIE</c:v>
                </c:pt>
                <c:pt idx="5">
                  <c:v>PYT. 2</c:v>
                </c:pt>
                <c:pt idx="6">
                  <c:v>TAK</c:v>
                </c:pt>
                <c:pt idx="7">
                  <c:v>CZĘŚCIOWO</c:v>
                </c:pt>
                <c:pt idx="8">
                  <c:v>NIE</c:v>
                </c:pt>
                <c:pt idx="9">
                  <c:v>PYT. 3</c:v>
                </c:pt>
                <c:pt idx="10">
                  <c:v>TAK</c:v>
                </c:pt>
                <c:pt idx="11">
                  <c:v>CZĘŚCIOWO</c:v>
                </c:pt>
                <c:pt idx="12">
                  <c:v>NIE</c:v>
                </c:pt>
                <c:pt idx="13">
                  <c:v>PYT. 4 </c:v>
                </c:pt>
                <c:pt idx="14">
                  <c:v>TAK</c:v>
                </c:pt>
                <c:pt idx="15">
                  <c:v>CZĘŚCIOWO</c:v>
                </c:pt>
                <c:pt idx="16">
                  <c:v>NIE</c:v>
                </c:pt>
              </c:strCache>
            </c:strRef>
          </c:cat>
          <c:val>
            <c:numRef>
              <c:f>Arkusz1!$C$2:$C$18</c:f>
              <c:numCache>
                <c:formatCode>Standardowy</c:formatCode>
                <c:ptCount val="17"/>
                <c:pt idx="0">
                  <c:v>0</c:v>
                </c:pt>
                <c:pt idx="2">
                  <c:v>20</c:v>
                </c:pt>
                <c:pt idx="3">
                  <c:v>9</c:v>
                </c:pt>
                <c:pt idx="4">
                  <c:v>0</c:v>
                </c:pt>
                <c:pt idx="6">
                  <c:v>18</c:v>
                </c:pt>
                <c:pt idx="7">
                  <c:v>10</c:v>
                </c:pt>
                <c:pt idx="8">
                  <c:v>0</c:v>
                </c:pt>
                <c:pt idx="10">
                  <c:v>12</c:v>
                </c:pt>
                <c:pt idx="11">
                  <c:v>12</c:v>
                </c:pt>
                <c:pt idx="12">
                  <c:v>0</c:v>
                </c:pt>
                <c:pt idx="14">
                  <c:v>15</c:v>
                </c:pt>
                <c:pt idx="15">
                  <c:v>8</c:v>
                </c:pt>
                <c:pt idx="16">
                  <c:v>6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Kolumna3</c:v>
                </c:pt>
              </c:strCache>
            </c:strRef>
          </c:tx>
          <c:invertIfNegative val="0"/>
          <c:cat>
            <c:strRef>
              <c:f>Arkusz1!$A$2:$A$18</c:f>
              <c:strCache>
                <c:ptCount val="17"/>
                <c:pt idx="1">
                  <c:v>PYT. 1</c:v>
                </c:pt>
                <c:pt idx="2">
                  <c:v>TAK</c:v>
                </c:pt>
                <c:pt idx="3">
                  <c:v>CZĘŚCIOWO</c:v>
                </c:pt>
                <c:pt idx="4">
                  <c:v>NIE</c:v>
                </c:pt>
                <c:pt idx="5">
                  <c:v>PYT. 2</c:v>
                </c:pt>
                <c:pt idx="6">
                  <c:v>TAK</c:v>
                </c:pt>
                <c:pt idx="7">
                  <c:v>CZĘŚCIOWO</c:v>
                </c:pt>
                <c:pt idx="8">
                  <c:v>NIE</c:v>
                </c:pt>
                <c:pt idx="9">
                  <c:v>PYT. 3</c:v>
                </c:pt>
                <c:pt idx="10">
                  <c:v>TAK</c:v>
                </c:pt>
                <c:pt idx="11">
                  <c:v>CZĘŚCIOWO</c:v>
                </c:pt>
                <c:pt idx="12">
                  <c:v>NIE</c:v>
                </c:pt>
                <c:pt idx="13">
                  <c:v>PYT. 4 </c:v>
                </c:pt>
                <c:pt idx="14">
                  <c:v>TAK</c:v>
                </c:pt>
                <c:pt idx="15">
                  <c:v>CZĘŚCIOWO</c:v>
                </c:pt>
                <c:pt idx="16">
                  <c:v>NIE</c:v>
                </c:pt>
              </c:strCache>
            </c:strRef>
          </c:cat>
          <c:val>
            <c:numRef>
              <c:f>Arkusz1!$D$2:$D$18</c:f>
              <c:numCache>
                <c:formatCode>Standardowy</c:formatCode>
                <c:ptCount val="17"/>
                <c:pt idx="2" formatCode="0%">
                  <c:v>0.69</c:v>
                </c:pt>
                <c:pt idx="3" formatCode="0%">
                  <c:v>0.31</c:v>
                </c:pt>
                <c:pt idx="6" formatCode="0%">
                  <c:v>0.64</c:v>
                </c:pt>
                <c:pt idx="7" formatCode="0%">
                  <c:v>0.36</c:v>
                </c:pt>
                <c:pt idx="10" formatCode="0%">
                  <c:v>0.5</c:v>
                </c:pt>
                <c:pt idx="11" formatCode="0%">
                  <c:v>0.5</c:v>
                </c:pt>
                <c:pt idx="14" formatCode="0%">
                  <c:v>0.52</c:v>
                </c:pt>
                <c:pt idx="15" formatCode="0%">
                  <c:v>0.28000000000000003</c:v>
                </c:pt>
                <c:pt idx="16" formatCode="0%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446784"/>
        <c:axId val="37448320"/>
      </c:barChart>
      <c:catAx>
        <c:axId val="374467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pl-PL"/>
          </a:p>
        </c:txPr>
        <c:crossAx val="37448320"/>
        <c:crosses val="autoZero"/>
        <c:auto val="1"/>
        <c:lblAlgn val="ctr"/>
        <c:lblOffset val="100"/>
        <c:noMultiLvlLbl val="0"/>
      </c:catAx>
      <c:valAx>
        <c:axId val="37448320"/>
        <c:scaling>
          <c:orientation val="minMax"/>
        </c:scaling>
        <c:delete val="0"/>
        <c:axPos val="l"/>
        <c:majorGridlines/>
        <c:numFmt formatCode="Standardowy" sourceLinked="1"/>
        <c:majorTickMark val="out"/>
        <c:minorTickMark val="none"/>
        <c:tickLblPos val="nextTo"/>
        <c:crossAx val="374467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invertIfNegative val="0"/>
          <c:cat>
            <c:strRef>
              <c:f>Arkusz1!$A$2:$A$31</c:f>
              <c:strCache>
                <c:ptCount val="28"/>
                <c:pt idx="0">
                  <c:v>W SANATORIUM,,SŁONECZKO" </c:v>
                </c:pt>
                <c:pt idx="1">
                  <c:v>ILOŚĆ-157</c:v>
                </c:pt>
                <c:pt idx="2">
                  <c:v>ZE STRONY NAUCZYCIELI</c:v>
                </c:pt>
                <c:pt idx="4">
                  <c:v>PYT. 1</c:v>
                </c:pt>
                <c:pt idx="5">
                  <c:v>TAK</c:v>
                </c:pt>
                <c:pt idx="6">
                  <c:v>CZĘŚCIOWO</c:v>
                </c:pt>
                <c:pt idx="7">
                  <c:v>NIE</c:v>
                </c:pt>
                <c:pt idx="8">
                  <c:v>PYT. 2</c:v>
                </c:pt>
                <c:pt idx="9">
                  <c:v>TAK</c:v>
                </c:pt>
                <c:pt idx="10">
                  <c:v>CZĘŚCIOWO</c:v>
                </c:pt>
                <c:pt idx="11">
                  <c:v>NIE</c:v>
                </c:pt>
                <c:pt idx="12">
                  <c:v>PYT. 3</c:v>
                </c:pt>
                <c:pt idx="13">
                  <c:v>TAK</c:v>
                </c:pt>
                <c:pt idx="14">
                  <c:v>CZĘŚCIOWO</c:v>
                </c:pt>
                <c:pt idx="15">
                  <c:v>NIE</c:v>
                </c:pt>
                <c:pt idx="16">
                  <c:v>PYT. 4</c:v>
                </c:pt>
                <c:pt idx="17">
                  <c:v>TAK</c:v>
                </c:pt>
                <c:pt idx="18">
                  <c:v>CZĘŚCIOWO</c:v>
                </c:pt>
                <c:pt idx="19">
                  <c:v>NIE</c:v>
                </c:pt>
                <c:pt idx="20">
                  <c:v>PYT. 5</c:v>
                </c:pt>
                <c:pt idx="21">
                  <c:v>TAK</c:v>
                </c:pt>
                <c:pt idx="22">
                  <c:v>CZĘŚCIOWO</c:v>
                </c:pt>
                <c:pt idx="23">
                  <c:v>NIE</c:v>
                </c:pt>
                <c:pt idx="24">
                  <c:v>PYT. 6</c:v>
                </c:pt>
                <c:pt idx="25">
                  <c:v>a)</c:v>
                </c:pt>
                <c:pt idx="26">
                  <c:v>b)</c:v>
                </c:pt>
                <c:pt idx="27">
                  <c:v>PYT. 7</c:v>
                </c:pt>
              </c:strCache>
            </c:strRef>
          </c:cat>
          <c:val>
            <c:numRef>
              <c:f>Arkusz1!$B$2:$B$31</c:f>
              <c:numCache>
                <c:formatCode>Standardowy</c:formatCode>
                <c:ptCount val="30"/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Kolumna2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Arkusz1!$A$2:$A$31</c:f>
              <c:strCache>
                <c:ptCount val="28"/>
                <c:pt idx="0">
                  <c:v>W SANATORIUM,,SŁONECZKO" </c:v>
                </c:pt>
                <c:pt idx="1">
                  <c:v>ILOŚĆ-157</c:v>
                </c:pt>
                <c:pt idx="2">
                  <c:v>ZE STRONY NAUCZYCIELI</c:v>
                </c:pt>
                <c:pt idx="4">
                  <c:v>PYT. 1</c:v>
                </c:pt>
                <c:pt idx="5">
                  <c:v>TAK</c:v>
                </c:pt>
                <c:pt idx="6">
                  <c:v>CZĘŚCIOWO</c:v>
                </c:pt>
                <c:pt idx="7">
                  <c:v>NIE</c:v>
                </c:pt>
                <c:pt idx="8">
                  <c:v>PYT. 2</c:v>
                </c:pt>
                <c:pt idx="9">
                  <c:v>TAK</c:v>
                </c:pt>
                <c:pt idx="10">
                  <c:v>CZĘŚCIOWO</c:v>
                </c:pt>
                <c:pt idx="11">
                  <c:v>NIE</c:v>
                </c:pt>
                <c:pt idx="12">
                  <c:v>PYT. 3</c:v>
                </c:pt>
                <c:pt idx="13">
                  <c:v>TAK</c:v>
                </c:pt>
                <c:pt idx="14">
                  <c:v>CZĘŚCIOWO</c:v>
                </c:pt>
                <c:pt idx="15">
                  <c:v>NIE</c:v>
                </c:pt>
                <c:pt idx="16">
                  <c:v>PYT. 4</c:v>
                </c:pt>
                <c:pt idx="17">
                  <c:v>TAK</c:v>
                </c:pt>
                <c:pt idx="18">
                  <c:v>CZĘŚCIOWO</c:v>
                </c:pt>
                <c:pt idx="19">
                  <c:v>NIE</c:v>
                </c:pt>
                <c:pt idx="20">
                  <c:v>PYT. 5</c:v>
                </c:pt>
                <c:pt idx="21">
                  <c:v>TAK</c:v>
                </c:pt>
                <c:pt idx="22">
                  <c:v>CZĘŚCIOWO</c:v>
                </c:pt>
                <c:pt idx="23">
                  <c:v>NIE</c:v>
                </c:pt>
                <c:pt idx="24">
                  <c:v>PYT. 6</c:v>
                </c:pt>
                <c:pt idx="25">
                  <c:v>a)</c:v>
                </c:pt>
                <c:pt idx="26">
                  <c:v>b)</c:v>
                </c:pt>
                <c:pt idx="27">
                  <c:v>PYT. 7</c:v>
                </c:pt>
              </c:strCache>
            </c:strRef>
          </c:cat>
          <c:val>
            <c:numRef>
              <c:f>Arkusz1!$C$2:$C$31</c:f>
              <c:numCache>
                <c:formatCode>Standardowy</c:formatCode>
                <c:ptCount val="30"/>
                <c:pt idx="3">
                  <c:v>0</c:v>
                </c:pt>
                <c:pt idx="5">
                  <c:v>92</c:v>
                </c:pt>
                <c:pt idx="6">
                  <c:v>34</c:v>
                </c:pt>
                <c:pt idx="7">
                  <c:v>28</c:v>
                </c:pt>
                <c:pt idx="9">
                  <c:v>75</c:v>
                </c:pt>
                <c:pt idx="10">
                  <c:v>36</c:v>
                </c:pt>
                <c:pt idx="11">
                  <c:v>40</c:v>
                </c:pt>
                <c:pt idx="13">
                  <c:v>71</c:v>
                </c:pt>
                <c:pt idx="14">
                  <c:v>41</c:v>
                </c:pt>
                <c:pt idx="15">
                  <c:v>39</c:v>
                </c:pt>
                <c:pt idx="17">
                  <c:v>67</c:v>
                </c:pt>
                <c:pt idx="18">
                  <c:v>39</c:v>
                </c:pt>
                <c:pt idx="19">
                  <c:v>45</c:v>
                </c:pt>
                <c:pt idx="21">
                  <c:v>75</c:v>
                </c:pt>
                <c:pt idx="22">
                  <c:v>27</c:v>
                </c:pt>
                <c:pt idx="23">
                  <c:v>46</c:v>
                </c:pt>
                <c:pt idx="25">
                  <c:v>56</c:v>
                </c:pt>
                <c:pt idx="26">
                  <c:v>59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Kolumna3</c:v>
                </c:pt>
              </c:strCache>
            </c:strRef>
          </c:tx>
          <c:invertIfNegative val="0"/>
          <c:cat>
            <c:strRef>
              <c:f>Arkusz1!$A$2:$A$31</c:f>
              <c:strCache>
                <c:ptCount val="28"/>
                <c:pt idx="0">
                  <c:v>W SANATORIUM,,SŁONECZKO" </c:v>
                </c:pt>
                <c:pt idx="1">
                  <c:v>ILOŚĆ-157</c:v>
                </c:pt>
                <c:pt idx="2">
                  <c:v>ZE STRONY NAUCZYCIELI</c:v>
                </c:pt>
                <c:pt idx="4">
                  <c:v>PYT. 1</c:v>
                </c:pt>
                <c:pt idx="5">
                  <c:v>TAK</c:v>
                </c:pt>
                <c:pt idx="6">
                  <c:v>CZĘŚCIOWO</c:v>
                </c:pt>
                <c:pt idx="7">
                  <c:v>NIE</c:v>
                </c:pt>
                <c:pt idx="8">
                  <c:v>PYT. 2</c:v>
                </c:pt>
                <c:pt idx="9">
                  <c:v>TAK</c:v>
                </c:pt>
                <c:pt idx="10">
                  <c:v>CZĘŚCIOWO</c:v>
                </c:pt>
                <c:pt idx="11">
                  <c:v>NIE</c:v>
                </c:pt>
                <c:pt idx="12">
                  <c:v>PYT. 3</c:v>
                </c:pt>
                <c:pt idx="13">
                  <c:v>TAK</c:v>
                </c:pt>
                <c:pt idx="14">
                  <c:v>CZĘŚCIOWO</c:v>
                </c:pt>
                <c:pt idx="15">
                  <c:v>NIE</c:v>
                </c:pt>
                <c:pt idx="16">
                  <c:v>PYT. 4</c:v>
                </c:pt>
                <c:pt idx="17">
                  <c:v>TAK</c:v>
                </c:pt>
                <c:pt idx="18">
                  <c:v>CZĘŚCIOWO</c:v>
                </c:pt>
                <c:pt idx="19">
                  <c:v>NIE</c:v>
                </c:pt>
                <c:pt idx="20">
                  <c:v>PYT. 5</c:v>
                </c:pt>
                <c:pt idx="21">
                  <c:v>TAK</c:v>
                </c:pt>
                <c:pt idx="22">
                  <c:v>CZĘŚCIOWO</c:v>
                </c:pt>
                <c:pt idx="23">
                  <c:v>NIE</c:v>
                </c:pt>
                <c:pt idx="24">
                  <c:v>PYT. 6</c:v>
                </c:pt>
                <c:pt idx="25">
                  <c:v>a)</c:v>
                </c:pt>
                <c:pt idx="26">
                  <c:v>b)</c:v>
                </c:pt>
                <c:pt idx="27">
                  <c:v>PYT. 7</c:v>
                </c:pt>
              </c:strCache>
            </c:strRef>
          </c:cat>
          <c:val>
            <c:numRef>
              <c:f>Arkusz1!$D$2:$D$31</c:f>
              <c:numCache>
                <c:formatCode>Standardowy</c:formatCode>
                <c:ptCount val="30"/>
                <c:pt idx="5" formatCode="0%">
                  <c:v>0.6</c:v>
                </c:pt>
                <c:pt idx="6" formatCode="0%">
                  <c:v>0.22</c:v>
                </c:pt>
                <c:pt idx="7" formatCode="0%">
                  <c:v>0.18</c:v>
                </c:pt>
                <c:pt idx="9" formatCode="0%">
                  <c:v>0.5</c:v>
                </c:pt>
                <c:pt idx="10" formatCode="0%">
                  <c:v>0.24</c:v>
                </c:pt>
                <c:pt idx="11" formatCode="0%">
                  <c:v>0.26</c:v>
                </c:pt>
                <c:pt idx="13" formatCode="0%">
                  <c:v>0.47</c:v>
                </c:pt>
                <c:pt idx="14" formatCode="0%">
                  <c:v>0.27</c:v>
                </c:pt>
                <c:pt idx="15" formatCode="0%">
                  <c:v>0.26</c:v>
                </c:pt>
                <c:pt idx="17" formatCode="0%">
                  <c:v>0.44</c:v>
                </c:pt>
                <c:pt idx="18" formatCode="0%">
                  <c:v>0.26</c:v>
                </c:pt>
                <c:pt idx="19" formatCode="0%">
                  <c:v>0.3</c:v>
                </c:pt>
                <c:pt idx="21" formatCode="0%">
                  <c:v>0.51</c:v>
                </c:pt>
                <c:pt idx="22" formatCode="0%">
                  <c:v>0.18</c:v>
                </c:pt>
                <c:pt idx="23" formatCode="0%">
                  <c:v>0.31</c:v>
                </c:pt>
                <c:pt idx="25" formatCode="0%">
                  <c:v>0.49</c:v>
                </c:pt>
                <c:pt idx="26" formatCode="0%">
                  <c:v>0.51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389824"/>
        <c:axId val="39399808"/>
      </c:barChart>
      <c:catAx>
        <c:axId val="393898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500"/>
            </a:pPr>
            <a:endParaRPr lang="pl-PL"/>
          </a:p>
        </c:txPr>
        <c:crossAx val="39399808"/>
        <c:crosses val="autoZero"/>
        <c:auto val="1"/>
        <c:lblAlgn val="ctr"/>
        <c:lblOffset val="100"/>
        <c:noMultiLvlLbl val="0"/>
      </c:catAx>
      <c:valAx>
        <c:axId val="39399808"/>
        <c:scaling>
          <c:orientation val="minMax"/>
        </c:scaling>
        <c:delete val="0"/>
        <c:axPos val="l"/>
        <c:majorGridlines/>
        <c:numFmt formatCode="Standardowy" sourceLinked="1"/>
        <c:majorTickMark val="out"/>
        <c:minorTickMark val="none"/>
        <c:tickLblPos val="nextTo"/>
        <c:crossAx val="393898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800"/>
      </a:pPr>
      <a:endParaRPr lang="pl-PL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invertIfNegative val="0"/>
          <c:cat>
            <c:strRef>
              <c:f>Arkusz1!$A$2:$A$14</c:f>
              <c:strCache>
                <c:ptCount val="13"/>
                <c:pt idx="1">
                  <c:v>PYT. 1</c:v>
                </c:pt>
                <c:pt idx="2">
                  <c:v>TAK </c:v>
                </c:pt>
                <c:pt idx="3">
                  <c:v>CZĘŚCIOWO</c:v>
                </c:pt>
                <c:pt idx="4">
                  <c:v>NIE</c:v>
                </c:pt>
                <c:pt idx="5">
                  <c:v>PYT. 2</c:v>
                </c:pt>
                <c:pt idx="6">
                  <c:v>TAK </c:v>
                </c:pt>
                <c:pt idx="7">
                  <c:v>CZĘŚCIOWO</c:v>
                </c:pt>
                <c:pt idx="8">
                  <c:v>NIE</c:v>
                </c:pt>
                <c:pt idx="9">
                  <c:v>PYT. 3</c:v>
                </c:pt>
                <c:pt idx="10">
                  <c:v>TAK </c:v>
                </c:pt>
                <c:pt idx="11">
                  <c:v>CZĘŚCIOWO</c:v>
                </c:pt>
                <c:pt idx="12">
                  <c:v>NIE</c:v>
                </c:pt>
              </c:strCache>
            </c:strRef>
          </c:cat>
          <c:val>
            <c:numRef>
              <c:f>Arkusz1!$B$2:$B$14</c:f>
              <c:numCache>
                <c:formatCode>Standardowy</c:formatCode>
                <c:ptCount val="13"/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Kolumna2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Arkusz1!$A$2:$A$14</c:f>
              <c:strCache>
                <c:ptCount val="13"/>
                <c:pt idx="1">
                  <c:v>PYT. 1</c:v>
                </c:pt>
                <c:pt idx="2">
                  <c:v>TAK </c:v>
                </c:pt>
                <c:pt idx="3">
                  <c:v>CZĘŚCIOWO</c:v>
                </c:pt>
                <c:pt idx="4">
                  <c:v>NIE</c:v>
                </c:pt>
                <c:pt idx="5">
                  <c:v>PYT. 2</c:v>
                </c:pt>
                <c:pt idx="6">
                  <c:v>TAK </c:v>
                </c:pt>
                <c:pt idx="7">
                  <c:v>CZĘŚCIOWO</c:v>
                </c:pt>
                <c:pt idx="8">
                  <c:v>NIE</c:v>
                </c:pt>
                <c:pt idx="9">
                  <c:v>PYT. 3</c:v>
                </c:pt>
                <c:pt idx="10">
                  <c:v>TAK </c:v>
                </c:pt>
                <c:pt idx="11">
                  <c:v>CZĘŚCIOWO</c:v>
                </c:pt>
                <c:pt idx="12">
                  <c:v>NIE</c:v>
                </c:pt>
              </c:strCache>
            </c:strRef>
          </c:cat>
          <c:val>
            <c:numRef>
              <c:f>Arkusz1!$C$2:$C$14</c:f>
              <c:numCache>
                <c:formatCode>Standardowy</c:formatCode>
                <c:ptCount val="13"/>
                <c:pt idx="2">
                  <c:v>113</c:v>
                </c:pt>
                <c:pt idx="3">
                  <c:v>24</c:v>
                </c:pt>
                <c:pt idx="4">
                  <c:v>16</c:v>
                </c:pt>
                <c:pt idx="6">
                  <c:v>100</c:v>
                </c:pt>
                <c:pt idx="7">
                  <c:v>30</c:v>
                </c:pt>
                <c:pt idx="8">
                  <c:v>16</c:v>
                </c:pt>
                <c:pt idx="10">
                  <c:v>71</c:v>
                </c:pt>
                <c:pt idx="11">
                  <c:v>45</c:v>
                </c:pt>
                <c:pt idx="12">
                  <c:v>29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Kolumna3</c:v>
                </c:pt>
              </c:strCache>
            </c:strRef>
          </c:tx>
          <c:invertIfNegative val="0"/>
          <c:cat>
            <c:strRef>
              <c:f>Arkusz1!$A$2:$A$14</c:f>
              <c:strCache>
                <c:ptCount val="13"/>
                <c:pt idx="1">
                  <c:v>PYT. 1</c:v>
                </c:pt>
                <c:pt idx="2">
                  <c:v>TAK </c:v>
                </c:pt>
                <c:pt idx="3">
                  <c:v>CZĘŚCIOWO</c:v>
                </c:pt>
                <c:pt idx="4">
                  <c:v>NIE</c:v>
                </c:pt>
                <c:pt idx="5">
                  <c:v>PYT. 2</c:v>
                </c:pt>
                <c:pt idx="6">
                  <c:v>TAK </c:v>
                </c:pt>
                <c:pt idx="7">
                  <c:v>CZĘŚCIOWO</c:v>
                </c:pt>
                <c:pt idx="8">
                  <c:v>NIE</c:v>
                </c:pt>
                <c:pt idx="9">
                  <c:v>PYT. 3</c:v>
                </c:pt>
                <c:pt idx="10">
                  <c:v>TAK </c:v>
                </c:pt>
                <c:pt idx="11">
                  <c:v>CZĘŚCIOWO</c:v>
                </c:pt>
                <c:pt idx="12">
                  <c:v>NIE</c:v>
                </c:pt>
              </c:strCache>
            </c:strRef>
          </c:cat>
          <c:val>
            <c:numRef>
              <c:f>Arkusz1!$D$2:$D$14</c:f>
              <c:numCache>
                <c:formatCode>Standardowy</c:formatCode>
                <c:ptCount val="13"/>
                <c:pt idx="2" formatCode="0%">
                  <c:v>0.74</c:v>
                </c:pt>
                <c:pt idx="3" formatCode="0%">
                  <c:v>0.16</c:v>
                </c:pt>
                <c:pt idx="4" formatCode="0%">
                  <c:v>0.1</c:v>
                </c:pt>
                <c:pt idx="6" formatCode="0%">
                  <c:v>0.68</c:v>
                </c:pt>
                <c:pt idx="7" formatCode="0%">
                  <c:v>0.2</c:v>
                </c:pt>
                <c:pt idx="8" formatCode="0%">
                  <c:v>0.12</c:v>
                </c:pt>
                <c:pt idx="10" formatCode="0%">
                  <c:v>0.49</c:v>
                </c:pt>
                <c:pt idx="11" formatCode="0%">
                  <c:v>0.31</c:v>
                </c:pt>
                <c:pt idx="12" formatCode="0%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506304"/>
        <c:axId val="39507840"/>
      </c:barChart>
      <c:catAx>
        <c:axId val="395063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pl-PL"/>
          </a:p>
        </c:txPr>
        <c:crossAx val="39507840"/>
        <c:crosses val="autoZero"/>
        <c:auto val="1"/>
        <c:lblAlgn val="ctr"/>
        <c:lblOffset val="100"/>
        <c:noMultiLvlLbl val="0"/>
      </c:catAx>
      <c:valAx>
        <c:axId val="39507840"/>
        <c:scaling>
          <c:orientation val="minMax"/>
        </c:scaling>
        <c:delete val="0"/>
        <c:axPos val="l"/>
        <c:majorGridlines/>
        <c:numFmt formatCode="Standardowy" sourceLinked="1"/>
        <c:majorTickMark val="out"/>
        <c:minorTickMark val="none"/>
        <c:tickLblPos val="nextTo"/>
        <c:crossAx val="395063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invertIfNegative val="0"/>
          <c:cat>
            <c:strRef>
              <c:f>Arkusz1!$A$2:$A$26</c:f>
              <c:strCache>
                <c:ptCount val="24"/>
                <c:pt idx="1">
                  <c:v>PYT. 1 </c:v>
                </c:pt>
                <c:pt idx="2">
                  <c:v>TAK</c:v>
                </c:pt>
                <c:pt idx="3">
                  <c:v>CZĘŚCIOWO</c:v>
                </c:pt>
                <c:pt idx="4">
                  <c:v>NIE</c:v>
                </c:pt>
                <c:pt idx="5">
                  <c:v>PYT. 2</c:v>
                </c:pt>
                <c:pt idx="6">
                  <c:v>TAK</c:v>
                </c:pt>
                <c:pt idx="7">
                  <c:v>CZĘŚCIOWO</c:v>
                </c:pt>
                <c:pt idx="8">
                  <c:v>NIE</c:v>
                </c:pt>
                <c:pt idx="9">
                  <c:v>PYT. 3</c:v>
                </c:pt>
                <c:pt idx="10">
                  <c:v>TAK</c:v>
                </c:pt>
                <c:pt idx="11">
                  <c:v>CZĘŚCIOWO</c:v>
                </c:pt>
                <c:pt idx="12">
                  <c:v>NIE</c:v>
                </c:pt>
                <c:pt idx="13">
                  <c:v>PYT. 4</c:v>
                </c:pt>
                <c:pt idx="14">
                  <c:v>TAK</c:v>
                </c:pt>
                <c:pt idx="15">
                  <c:v>CZĘŚCIOWO</c:v>
                </c:pt>
                <c:pt idx="16">
                  <c:v>NIE</c:v>
                </c:pt>
                <c:pt idx="17">
                  <c:v>PYT. 5</c:v>
                </c:pt>
                <c:pt idx="18">
                  <c:v>TAK</c:v>
                </c:pt>
                <c:pt idx="19">
                  <c:v>CZĘŚCIOWO</c:v>
                </c:pt>
                <c:pt idx="20">
                  <c:v>NIE</c:v>
                </c:pt>
                <c:pt idx="21">
                  <c:v>PYT. 6</c:v>
                </c:pt>
                <c:pt idx="22">
                  <c:v>a)</c:v>
                </c:pt>
                <c:pt idx="23">
                  <c:v>b)</c:v>
                </c:pt>
              </c:strCache>
            </c:strRef>
          </c:cat>
          <c:val>
            <c:numRef>
              <c:f>Arkusz1!$B$2:$B$26</c:f>
              <c:numCache>
                <c:formatCode>Standardowy</c:formatCode>
                <c:ptCount val="25"/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Kolumna2</c:v>
                </c:pt>
              </c:strCache>
            </c:strRef>
          </c:tx>
          <c:invertIfNegative val="0"/>
          <c:cat>
            <c:strRef>
              <c:f>Arkusz1!$A$2:$A$26</c:f>
              <c:strCache>
                <c:ptCount val="24"/>
                <c:pt idx="1">
                  <c:v>PYT. 1 </c:v>
                </c:pt>
                <c:pt idx="2">
                  <c:v>TAK</c:v>
                </c:pt>
                <c:pt idx="3">
                  <c:v>CZĘŚCIOWO</c:v>
                </c:pt>
                <c:pt idx="4">
                  <c:v>NIE</c:v>
                </c:pt>
                <c:pt idx="5">
                  <c:v>PYT. 2</c:v>
                </c:pt>
                <c:pt idx="6">
                  <c:v>TAK</c:v>
                </c:pt>
                <c:pt idx="7">
                  <c:v>CZĘŚCIOWO</c:v>
                </c:pt>
                <c:pt idx="8">
                  <c:v>NIE</c:v>
                </c:pt>
                <c:pt idx="9">
                  <c:v>PYT. 3</c:v>
                </c:pt>
                <c:pt idx="10">
                  <c:v>TAK</c:v>
                </c:pt>
                <c:pt idx="11">
                  <c:v>CZĘŚCIOWO</c:v>
                </c:pt>
                <c:pt idx="12">
                  <c:v>NIE</c:v>
                </c:pt>
                <c:pt idx="13">
                  <c:v>PYT. 4</c:v>
                </c:pt>
                <c:pt idx="14">
                  <c:v>TAK</c:v>
                </c:pt>
                <c:pt idx="15">
                  <c:v>CZĘŚCIOWO</c:v>
                </c:pt>
                <c:pt idx="16">
                  <c:v>NIE</c:v>
                </c:pt>
                <c:pt idx="17">
                  <c:v>PYT. 5</c:v>
                </c:pt>
                <c:pt idx="18">
                  <c:v>TAK</c:v>
                </c:pt>
                <c:pt idx="19">
                  <c:v>CZĘŚCIOWO</c:v>
                </c:pt>
                <c:pt idx="20">
                  <c:v>NIE</c:v>
                </c:pt>
                <c:pt idx="21">
                  <c:v>PYT. 6</c:v>
                </c:pt>
                <c:pt idx="22">
                  <c:v>a)</c:v>
                </c:pt>
                <c:pt idx="23">
                  <c:v>b)</c:v>
                </c:pt>
              </c:strCache>
            </c:strRef>
          </c:cat>
          <c:val>
            <c:numRef>
              <c:f>Arkusz1!$C$2:$C$26</c:f>
              <c:numCache>
                <c:formatCode>Standardowy</c:formatCode>
                <c:ptCount val="25"/>
                <c:pt idx="0">
                  <c:v>0</c:v>
                </c:pt>
                <c:pt idx="2">
                  <c:v>13</c:v>
                </c:pt>
                <c:pt idx="3">
                  <c:v>14</c:v>
                </c:pt>
                <c:pt idx="4">
                  <c:v>2</c:v>
                </c:pt>
                <c:pt idx="6">
                  <c:v>21</c:v>
                </c:pt>
                <c:pt idx="7">
                  <c:v>7</c:v>
                </c:pt>
                <c:pt idx="8">
                  <c:v>1</c:v>
                </c:pt>
                <c:pt idx="10">
                  <c:v>11</c:v>
                </c:pt>
                <c:pt idx="11">
                  <c:v>12</c:v>
                </c:pt>
                <c:pt idx="12">
                  <c:v>5</c:v>
                </c:pt>
                <c:pt idx="14">
                  <c:v>8</c:v>
                </c:pt>
                <c:pt idx="15">
                  <c:v>8</c:v>
                </c:pt>
                <c:pt idx="16">
                  <c:v>10</c:v>
                </c:pt>
                <c:pt idx="18">
                  <c:v>12</c:v>
                </c:pt>
                <c:pt idx="19">
                  <c:v>16</c:v>
                </c:pt>
                <c:pt idx="20">
                  <c:v>3</c:v>
                </c:pt>
                <c:pt idx="22">
                  <c:v>6</c:v>
                </c:pt>
                <c:pt idx="23">
                  <c:v>20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Kolumna3</c:v>
                </c:pt>
              </c:strCache>
            </c:strRef>
          </c:tx>
          <c:invertIfNegative val="0"/>
          <c:cat>
            <c:strRef>
              <c:f>Arkusz1!$A$2:$A$26</c:f>
              <c:strCache>
                <c:ptCount val="24"/>
                <c:pt idx="1">
                  <c:v>PYT. 1 </c:v>
                </c:pt>
                <c:pt idx="2">
                  <c:v>TAK</c:v>
                </c:pt>
                <c:pt idx="3">
                  <c:v>CZĘŚCIOWO</c:v>
                </c:pt>
                <c:pt idx="4">
                  <c:v>NIE</c:v>
                </c:pt>
                <c:pt idx="5">
                  <c:v>PYT. 2</c:v>
                </c:pt>
                <c:pt idx="6">
                  <c:v>TAK</c:v>
                </c:pt>
                <c:pt idx="7">
                  <c:v>CZĘŚCIOWO</c:v>
                </c:pt>
                <c:pt idx="8">
                  <c:v>NIE</c:v>
                </c:pt>
                <c:pt idx="9">
                  <c:v>PYT. 3</c:v>
                </c:pt>
                <c:pt idx="10">
                  <c:v>TAK</c:v>
                </c:pt>
                <c:pt idx="11">
                  <c:v>CZĘŚCIOWO</c:v>
                </c:pt>
                <c:pt idx="12">
                  <c:v>NIE</c:v>
                </c:pt>
                <c:pt idx="13">
                  <c:v>PYT. 4</c:v>
                </c:pt>
                <c:pt idx="14">
                  <c:v>TAK</c:v>
                </c:pt>
                <c:pt idx="15">
                  <c:v>CZĘŚCIOWO</c:v>
                </c:pt>
                <c:pt idx="16">
                  <c:v>NIE</c:v>
                </c:pt>
                <c:pt idx="17">
                  <c:v>PYT. 5</c:v>
                </c:pt>
                <c:pt idx="18">
                  <c:v>TAK</c:v>
                </c:pt>
                <c:pt idx="19">
                  <c:v>CZĘŚCIOWO</c:v>
                </c:pt>
                <c:pt idx="20">
                  <c:v>NIE</c:v>
                </c:pt>
                <c:pt idx="21">
                  <c:v>PYT. 6</c:v>
                </c:pt>
                <c:pt idx="22">
                  <c:v>a)</c:v>
                </c:pt>
                <c:pt idx="23">
                  <c:v>b)</c:v>
                </c:pt>
              </c:strCache>
            </c:strRef>
          </c:cat>
          <c:val>
            <c:numRef>
              <c:f>Arkusz1!$D$2:$D$26</c:f>
              <c:numCache>
                <c:formatCode>Standardowy</c:formatCode>
                <c:ptCount val="25"/>
                <c:pt idx="2" formatCode="0%">
                  <c:v>0.45</c:v>
                </c:pt>
                <c:pt idx="3" formatCode="0%">
                  <c:v>0.48</c:v>
                </c:pt>
                <c:pt idx="4" formatCode="0%">
                  <c:v>7.0000000000000007E-2</c:v>
                </c:pt>
                <c:pt idx="6" formatCode="0%">
                  <c:v>0.72</c:v>
                </c:pt>
                <c:pt idx="7" formatCode="0%">
                  <c:v>0.24</c:v>
                </c:pt>
                <c:pt idx="8" formatCode="0%">
                  <c:v>0.04</c:v>
                </c:pt>
                <c:pt idx="10" formatCode="0%">
                  <c:v>0.39</c:v>
                </c:pt>
                <c:pt idx="11" formatCode="0%">
                  <c:v>0.43</c:v>
                </c:pt>
                <c:pt idx="12" formatCode="0%">
                  <c:v>0.18</c:v>
                </c:pt>
                <c:pt idx="14" formatCode="0%">
                  <c:v>0.31</c:v>
                </c:pt>
                <c:pt idx="15" formatCode="0%">
                  <c:v>0.31</c:v>
                </c:pt>
                <c:pt idx="16" formatCode="0%">
                  <c:v>0.38</c:v>
                </c:pt>
                <c:pt idx="18" formatCode="0%">
                  <c:v>0.39</c:v>
                </c:pt>
                <c:pt idx="19" formatCode="0%">
                  <c:v>0.52</c:v>
                </c:pt>
                <c:pt idx="20" formatCode="0%">
                  <c:v>0.09</c:v>
                </c:pt>
                <c:pt idx="22" formatCode="0%">
                  <c:v>0.23</c:v>
                </c:pt>
                <c:pt idx="23" formatCode="0%">
                  <c:v>0.77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3187200"/>
        <c:axId val="193188992"/>
      </c:barChart>
      <c:catAx>
        <c:axId val="1931872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500"/>
            </a:pPr>
            <a:endParaRPr lang="pl-PL"/>
          </a:p>
        </c:txPr>
        <c:crossAx val="193188992"/>
        <c:crosses val="autoZero"/>
        <c:auto val="1"/>
        <c:lblAlgn val="ctr"/>
        <c:lblOffset val="100"/>
        <c:noMultiLvlLbl val="0"/>
      </c:catAx>
      <c:valAx>
        <c:axId val="193188992"/>
        <c:scaling>
          <c:orientation val="minMax"/>
        </c:scaling>
        <c:delete val="0"/>
        <c:axPos val="l"/>
        <c:majorGridlines/>
        <c:numFmt formatCode="Standardowy" sourceLinked="1"/>
        <c:majorTickMark val="out"/>
        <c:minorTickMark val="none"/>
        <c:tickLblPos val="nextTo"/>
        <c:crossAx val="1931872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invertIfNegative val="0"/>
          <c:cat>
            <c:strRef>
              <c:f>Arkusz1!$A$2:$A$14</c:f>
              <c:strCache>
                <c:ptCount val="13"/>
                <c:pt idx="1">
                  <c:v>PYT. 1</c:v>
                </c:pt>
                <c:pt idx="2">
                  <c:v>TAK</c:v>
                </c:pt>
                <c:pt idx="3">
                  <c:v>CZĘŚCIOWO</c:v>
                </c:pt>
                <c:pt idx="4">
                  <c:v>NIE</c:v>
                </c:pt>
                <c:pt idx="5">
                  <c:v>PYT. 2</c:v>
                </c:pt>
                <c:pt idx="6">
                  <c:v>TAK</c:v>
                </c:pt>
                <c:pt idx="7">
                  <c:v>CZĘŚCIOWO</c:v>
                </c:pt>
                <c:pt idx="8">
                  <c:v>NIE</c:v>
                </c:pt>
                <c:pt idx="9">
                  <c:v>PYT. 3</c:v>
                </c:pt>
                <c:pt idx="10">
                  <c:v>TAK</c:v>
                </c:pt>
                <c:pt idx="11">
                  <c:v>CZĘŚCIOWO</c:v>
                </c:pt>
                <c:pt idx="12">
                  <c:v>NIE</c:v>
                </c:pt>
              </c:strCache>
            </c:strRef>
          </c:cat>
          <c:val>
            <c:numRef>
              <c:f>Arkusz1!$B$2:$B$14</c:f>
              <c:numCache>
                <c:formatCode>Standardowy</c:formatCode>
                <c:ptCount val="13"/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Kolumna2</c:v>
                </c:pt>
              </c:strCache>
            </c:strRef>
          </c:tx>
          <c:invertIfNegative val="0"/>
          <c:cat>
            <c:strRef>
              <c:f>Arkusz1!$A$2:$A$14</c:f>
              <c:strCache>
                <c:ptCount val="13"/>
                <c:pt idx="1">
                  <c:v>PYT. 1</c:v>
                </c:pt>
                <c:pt idx="2">
                  <c:v>TAK</c:v>
                </c:pt>
                <c:pt idx="3">
                  <c:v>CZĘŚCIOWO</c:v>
                </c:pt>
                <c:pt idx="4">
                  <c:v>NIE</c:v>
                </c:pt>
                <c:pt idx="5">
                  <c:v>PYT. 2</c:v>
                </c:pt>
                <c:pt idx="6">
                  <c:v>TAK</c:v>
                </c:pt>
                <c:pt idx="7">
                  <c:v>CZĘŚCIOWO</c:v>
                </c:pt>
                <c:pt idx="8">
                  <c:v>NIE</c:v>
                </c:pt>
                <c:pt idx="9">
                  <c:v>PYT. 3</c:v>
                </c:pt>
                <c:pt idx="10">
                  <c:v>TAK</c:v>
                </c:pt>
                <c:pt idx="11">
                  <c:v>CZĘŚCIOWO</c:v>
                </c:pt>
                <c:pt idx="12">
                  <c:v>NIE</c:v>
                </c:pt>
              </c:strCache>
            </c:strRef>
          </c:cat>
          <c:val>
            <c:numRef>
              <c:f>Arkusz1!$C$2:$C$14</c:f>
              <c:numCache>
                <c:formatCode>Standardowy</c:formatCode>
                <c:ptCount val="13"/>
                <c:pt idx="0">
                  <c:v>0</c:v>
                </c:pt>
                <c:pt idx="2">
                  <c:v>21</c:v>
                </c:pt>
                <c:pt idx="3">
                  <c:v>7</c:v>
                </c:pt>
                <c:pt idx="4">
                  <c:v>3</c:v>
                </c:pt>
                <c:pt idx="6">
                  <c:v>18</c:v>
                </c:pt>
                <c:pt idx="7">
                  <c:v>9</c:v>
                </c:pt>
                <c:pt idx="8">
                  <c:v>3</c:v>
                </c:pt>
                <c:pt idx="10">
                  <c:v>11</c:v>
                </c:pt>
                <c:pt idx="11">
                  <c:v>14</c:v>
                </c:pt>
                <c:pt idx="12">
                  <c:v>6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Kolumna3</c:v>
                </c:pt>
              </c:strCache>
            </c:strRef>
          </c:tx>
          <c:invertIfNegative val="0"/>
          <c:cat>
            <c:strRef>
              <c:f>Arkusz1!$A$2:$A$14</c:f>
              <c:strCache>
                <c:ptCount val="13"/>
                <c:pt idx="1">
                  <c:v>PYT. 1</c:v>
                </c:pt>
                <c:pt idx="2">
                  <c:v>TAK</c:v>
                </c:pt>
                <c:pt idx="3">
                  <c:v>CZĘŚCIOWO</c:v>
                </c:pt>
                <c:pt idx="4">
                  <c:v>NIE</c:v>
                </c:pt>
                <c:pt idx="5">
                  <c:v>PYT. 2</c:v>
                </c:pt>
                <c:pt idx="6">
                  <c:v>TAK</c:v>
                </c:pt>
                <c:pt idx="7">
                  <c:v>CZĘŚCIOWO</c:v>
                </c:pt>
                <c:pt idx="8">
                  <c:v>NIE</c:v>
                </c:pt>
                <c:pt idx="9">
                  <c:v>PYT. 3</c:v>
                </c:pt>
                <c:pt idx="10">
                  <c:v>TAK</c:v>
                </c:pt>
                <c:pt idx="11">
                  <c:v>CZĘŚCIOWO</c:v>
                </c:pt>
                <c:pt idx="12">
                  <c:v>NIE</c:v>
                </c:pt>
              </c:strCache>
            </c:strRef>
          </c:cat>
          <c:val>
            <c:numRef>
              <c:f>Arkusz1!$D$2:$D$14</c:f>
              <c:numCache>
                <c:formatCode>Standardowy</c:formatCode>
                <c:ptCount val="13"/>
                <c:pt idx="2" formatCode="0%">
                  <c:v>0.68</c:v>
                </c:pt>
                <c:pt idx="3" formatCode="0%">
                  <c:v>0.23</c:v>
                </c:pt>
                <c:pt idx="4" formatCode="0%">
                  <c:v>0.09</c:v>
                </c:pt>
                <c:pt idx="6" formatCode="0%">
                  <c:v>0.6</c:v>
                </c:pt>
                <c:pt idx="7" formatCode="0%">
                  <c:v>0.3</c:v>
                </c:pt>
                <c:pt idx="8" formatCode="0%">
                  <c:v>0.1</c:v>
                </c:pt>
                <c:pt idx="10" formatCode="0%">
                  <c:v>0.35</c:v>
                </c:pt>
                <c:pt idx="11" formatCode="0%">
                  <c:v>0.45</c:v>
                </c:pt>
                <c:pt idx="12" formatCode="0%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9432832"/>
        <c:axId val="49438720"/>
      </c:barChart>
      <c:catAx>
        <c:axId val="494328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pl-PL"/>
          </a:p>
        </c:txPr>
        <c:crossAx val="49438720"/>
        <c:crosses val="autoZero"/>
        <c:auto val="1"/>
        <c:lblAlgn val="ctr"/>
        <c:lblOffset val="100"/>
        <c:noMultiLvlLbl val="0"/>
      </c:catAx>
      <c:valAx>
        <c:axId val="49438720"/>
        <c:scaling>
          <c:orientation val="minMax"/>
        </c:scaling>
        <c:delete val="0"/>
        <c:axPos val="l"/>
        <c:majorGridlines/>
        <c:numFmt formatCode="Standardowy" sourceLinked="1"/>
        <c:majorTickMark val="out"/>
        <c:minorTickMark val="none"/>
        <c:tickLblPos val="nextTo"/>
        <c:crossAx val="494328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ójkąt prostokątny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grpSp>
        <p:nvGrpSpPr>
          <p:cNvPr id="2" name="Grup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Dowolny kształt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Dowolny kształt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Dowolny kształt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Łącznik prostoliniowy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AD168CD-C016-46DE-9F23-D42954A2EA0E}" type="datetimeFigureOut">
              <a:rPr lang="pl-PL" smtClean="0"/>
              <a:t>2018-10-16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277039D-9884-4153-990E-4DFECD7368E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D168CD-C016-46DE-9F23-D42954A2EA0E}" type="datetimeFigureOut">
              <a:rPr lang="pl-PL" smtClean="0"/>
              <a:t>2018-10-16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77039D-9884-4153-990E-4DFECD7368E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D168CD-C016-46DE-9F23-D42954A2EA0E}" type="datetimeFigureOut">
              <a:rPr lang="pl-PL" smtClean="0"/>
              <a:t>2018-10-16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77039D-9884-4153-990E-4DFECD7368E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D168CD-C016-46DE-9F23-D42954A2EA0E}" type="datetimeFigureOut">
              <a:rPr lang="pl-PL" smtClean="0"/>
              <a:t>2018-10-16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77039D-9884-4153-990E-4DFECD7368E6}" type="slidenum">
              <a:rPr lang="pl-PL" smtClean="0"/>
              <a:t>‹#›</a:t>
            </a:fld>
            <a:endParaRPr lang="pl-PL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D168CD-C016-46DE-9F23-D42954A2EA0E}" type="datetimeFigureOut">
              <a:rPr lang="pl-PL" smtClean="0"/>
              <a:t>2018-10-16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77039D-9884-4153-990E-4DFECD7368E6}" type="slidenum">
              <a:rPr lang="pl-PL" smtClean="0"/>
              <a:t>‹#›</a:t>
            </a:fld>
            <a:endParaRPr lang="pl-PL"/>
          </a:p>
        </p:txBody>
      </p:sp>
      <p:sp>
        <p:nvSpPr>
          <p:cNvPr id="7" name="Pag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Pag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D168CD-C016-46DE-9F23-D42954A2EA0E}" type="datetimeFigureOut">
              <a:rPr lang="pl-PL" smtClean="0"/>
              <a:t>2018-10-16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77039D-9884-4153-990E-4DFECD7368E6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D168CD-C016-46DE-9F23-D42954A2EA0E}" type="datetimeFigureOut">
              <a:rPr lang="pl-PL" smtClean="0"/>
              <a:t>2018-10-16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77039D-9884-4153-990E-4DFECD7368E6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D168CD-C016-46DE-9F23-D42954A2EA0E}" type="datetimeFigureOut">
              <a:rPr lang="pl-PL" smtClean="0"/>
              <a:t>2018-10-16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77039D-9884-4153-990E-4DFECD7368E6}" type="slidenum">
              <a:rPr lang="pl-PL" smtClean="0"/>
              <a:t>‹#›</a:t>
            </a:fld>
            <a:endParaRPr lang="pl-PL"/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D168CD-C016-46DE-9F23-D42954A2EA0E}" type="datetimeFigureOut">
              <a:rPr lang="pl-PL" smtClean="0"/>
              <a:t>2018-10-16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77039D-9884-4153-990E-4DFECD7368E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6AD168CD-C016-46DE-9F23-D42954A2EA0E}" type="datetimeFigureOut">
              <a:rPr lang="pl-PL" smtClean="0"/>
              <a:t>2018-10-16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77039D-9884-4153-990E-4DFECD7368E6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AD168CD-C016-46DE-9F23-D42954A2EA0E}" type="datetimeFigureOut">
              <a:rPr lang="pl-PL" smtClean="0"/>
              <a:t>2018-10-16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277039D-9884-4153-990E-4DFECD7368E6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ójkąt prostokątny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Łącznik prostoliniowy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ag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Pag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Dowolny kształt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ójkąt prostokątny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Łącznik prostoliniowy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6AD168CD-C016-46DE-9F23-D42954A2EA0E}" type="datetimeFigureOut">
              <a:rPr lang="pl-PL" smtClean="0"/>
              <a:t>2018-10-16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C277039D-9884-4153-990E-4DFECD7368E6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11560" y="980728"/>
            <a:ext cx="7920880" cy="2304256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r>
              <a:rPr lang="pl-PL" sz="32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pl-PL" sz="3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3200" b="1" i="1" dirty="0" smtClean="0">
                <a:solidFill>
                  <a:schemeClr val="accent1">
                    <a:lumMod val="50000"/>
                  </a:schemeClr>
                </a:solidFill>
              </a:rPr>
              <a:t>Jak pomóc </a:t>
            </a:r>
            <a:r>
              <a:rPr lang="pl-PL" sz="3200" b="1" i="1" dirty="0">
                <a:solidFill>
                  <a:schemeClr val="accent1">
                    <a:lumMod val="50000"/>
                  </a:schemeClr>
                </a:solidFill>
              </a:rPr>
              <a:t>dziecku </a:t>
            </a:r>
            <a:r>
              <a:rPr lang="pl-PL" sz="3200" b="1" i="1" dirty="0" smtClean="0">
                <a:solidFill>
                  <a:schemeClr val="accent1">
                    <a:lumMod val="50000"/>
                  </a:schemeClr>
                </a:solidFill>
              </a:rPr>
              <a:t>przewlekle </a:t>
            </a:r>
            <a:r>
              <a:rPr lang="pl-PL" sz="3200" b="1" i="1" dirty="0">
                <a:solidFill>
                  <a:schemeClr val="accent1">
                    <a:lumMod val="50000"/>
                  </a:schemeClr>
                </a:solidFill>
              </a:rPr>
              <a:t>choremu przezwyciężyć trudności   adaptacyjne </a:t>
            </a:r>
            <a:r>
              <a:rPr lang="pl-PL" sz="3200" i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pl-PL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3200" b="1" i="1" dirty="0">
                <a:solidFill>
                  <a:schemeClr val="accent1">
                    <a:lumMod val="50000"/>
                  </a:schemeClr>
                </a:solidFill>
              </a:rPr>
              <a:t>w szkole macierzystej </a:t>
            </a:r>
            <a:r>
              <a:rPr lang="pl-PL" sz="3200" i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pl-PL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3200" b="1" i="1" dirty="0">
                <a:solidFill>
                  <a:schemeClr val="accent1">
                    <a:lumMod val="50000"/>
                  </a:schemeClr>
                </a:solidFill>
              </a:rPr>
              <a:t>po powrocie z placówki leczniczej ? </a:t>
            </a:r>
            <a:r>
              <a:rPr lang="pl-PL" sz="32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pl-PL" sz="3200" dirty="0">
                <a:solidFill>
                  <a:schemeClr val="accent1">
                    <a:lumMod val="50000"/>
                  </a:schemeClr>
                </a:solidFill>
              </a:rPr>
            </a:br>
            <a:endParaRPr lang="pl-PL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b="1" i="1" dirty="0" smtClean="0">
                <a:solidFill>
                  <a:schemeClr val="accent1">
                    <a:lumMod val="75000"/>
                  </a:schemeClr>
                </a:solidFill>
              </a:rPr>
              <a:t>Poradnik</a:t>
            </a:r>
            <a:endParaRPr lang="pl-PL" sz="28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41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tekstu 6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912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H="1">
            <a:off x="10044608" y="3861048"/>
            <a:ext cx="424296" cy="248816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2"/>
          </p:nvPr>
        </p:nvSpPr>
        <p:spPr>
          <a:xfrm>
            <a:off x="9900592" y="4293096"/>
            <a:ext cx="77776" cy="608254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885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76656" y="1700808"/>
            <a:ext cx="439800" cy="45719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2"/>
          </p:nvPr>
        </p:nvSpPr>
        <p:spPr>
          <a:xfrm>
            <a:off x="9324528" y="4293096"/>
            <a:ext cx="3974592" cy="914400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57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-5149080" y="6669360"/>
            <a:ext cx="936104" cy="417240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2"/>
          </p:nvPr>
        </p:nvSpPr>
        <p:spPr>
          <a:xfrm>
            <a:off x="-1404664" y="6237312"/>
            <a:ext cx="878248" cy="194320"/>
          </a:xfrm>
        </p:spPr>
        <p:txBody>
          <a:bodyPr>
            <a:normAutofit fontScale="47500" lnSpcReduction="20000"/>
          </a:bodyPr>
          <a:lstStyle/>
          <a:p>
            <a:endParaRPr lang="pl-PL" dirty="0"/>
          </a:p>
        </p:txBody>
      </p:sp>
      <p:sp>
        <p:nvSpPr>
          <p:cNvPr id="7" name="Symbol zastępczy zawartości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0889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9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0" y="260648"/>
            <a:ext cx="4549940" cy="6264696"/>
          </a:xfrm>
        </p:spPr>
      </p:pic>
      <p:pic>
        <p:nvPicPr>
          <p:cNvPr id="11" name="Symbol zastępczy zawartości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60648"/>
            <a:ext cx="4267568" cy="6336704"/>
          </a:xfrm>
        </p:spPr>
      </p:pic>
    </p:spTree>
    <p:extLst>
      <p:ext uri="{BB962C8B-B14F-4D97-AF65-F5344CB8AC3E}">
        <p14:creationId xmlns:p14="http://schemas.microsoft.com/office/powerpoint/2010/main" val="167185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Symbol zastępczy zawartości 17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133686255"/>
              </p:ext>
            </p:extLst>
          </p:nvPr>
        </p:nvGraphicFramePr>
        <p:xfrm>
          <a:off x="179515" y="114785"/>
          <a:ext cx="3312365" cy="65863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2473"/>
                <a:gridCol w="116435"/>
                <a:gridCol w="546038"/>
                <a:gridCol w="662473"/>
                <a:gridCol w="662473"/>
                <a:gridCol w="662473"/>
              </a:tblGrid>
              <a:tr h="161451">
                <a:tc gridSpan="6"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PODSUMOWANIE ANKIETY DLA KURACJUSZY</a:t>
                      </a:r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292604">
                <a:tc gridSpan="4"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W SANATORIUM ,,SŁONECZKO"</a:t>
                      </a:r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" ILOŚĆ 297</a:t>
                      </a:r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161451">
                <a:tc>
                  <a:txBody>
                    <a:bodyPr/>
                    <a:lstStyle/>
                    <a:p>
                      <a:pPr algn="l" fontAlgn="b"/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</a:tr>
              <a:tr h="161451">
                <a:tc gridSpan="4"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ZE STRONY NAUCZYCIELI</a:t>
                      </a:r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</a:tr>
              <a:tr h="292604">
                <a:tc gridSpan="2"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7783" marR="7783" marT="7783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ILOŚĆ ODPOWIEDZI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</a:tr>
              <a:tr h="276805"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PYT. 1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289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</a:tr>
              <a:tr h="161451"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TAK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190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66%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</a:tr>
              <a:tr h="292604"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CZĘŚCIOWO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55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19%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</a:tr>
              <a:tr h="161451"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NIE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44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15%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</a:tr>
              <a:tr h="276805"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PYT. 2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289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</a:tr>
              <a:tr h="161451"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TAK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177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61%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</a:tr>
              <a:tr h="292604"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CZĘŚCIOWO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58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20%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</a:tr>
              <a:tr h="161451"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NIE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54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54%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</a:tr>
              <a:tr h="276805"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PYT. 3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290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</a:tr>
              <a:tr h="161451"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TAK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144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50%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</a:tr>
              <a:tr h="292604"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CZĘŚCIOWO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78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27%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</a:tr>
              <a:tr h="161451"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NIE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68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23%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</a:tr>
              <a:tr h="199899"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PYT. 4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291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</a:tr>
              <a:tr h="161451"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TAK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126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43%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</a:tr>
              <a:tr h="292604"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CZĘŚCIOWO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60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21%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</a:tr>
              <a:tr h="161451"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NIE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105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36%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</a:tr>
              <a:tr h="276805"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PYT. 5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285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</a:tr>
              <a:tr h="161451"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TAK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140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49%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</a:tr>
              <a:tr h="292604"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CZĘŚCIOWO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51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18%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</a:tr>
              <a:tr h="161451"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NIE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94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33%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</a:tr>
              <a:tr h="276805"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PYT. 6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3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</a:tr>
              <a:tr h="161451"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INNE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BYŁO FAJNIE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</a:tr>
              <a:tr h="292604">
                <a:tc gridSpan="2"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ODRZUCENIE PRZEZ KOLEGÓW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</a:tr>
              <a:tr h="292604">
                <a:tc gridSpan="2"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 dirty="0">
                          <a:effectLst/>
                        </a:rPr>
                        <a:t>PROBLEMY Z NADRABIANIEM MATERIAŁU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83" marR="7783" marT="7783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9" name="Symbol zastępczy zawartości 18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839543724"/>
              </p:ext>
            </p:extLst>
          </p:nvPr>
        </p:nvGraphicFramePr>
        <p:xfrm>
          <a:off x="3707904" y="260648"/>
          <a:ext cx="5184575" cy="6264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5374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Symbol zastępczy zawartości 6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4115187518"/>
              </p:ext>
            </p:extLst>
          </p:nvPr>
        </p:nvGraphicFramePr>
        <p:xfrm>
          <a:off x="179512" y="260648"/>
          <a:ext cx="4248476" cy="59046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2119"/>
                <a:gridCol w="1062119"/>
                <a:gridCol w="1062119"/>
                <a:gridCol w="1062119"/>
              </a:tblGrid>
              <a:tr h="566056">
                <a:tc gridSpan="4"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 dirty="0">
                          <a:effectLst/>
                        </a:rPr>
                        <a:t>ZE STRONY KOLEŻANEK I KOLEGÓW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566056"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ILOŚĆ ODPOWIEDZI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</a:tr>
              <a:tr h="304882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PYT. 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296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</a:tr>
              <a:tr h="304882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TAK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212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72%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</a:tr>
              <a:tr h="273810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CZĘŚCIOWO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60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20%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</a:tr>
              <a:tr h="304882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NIE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8%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</a:tr>
              <a:tr h="304882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PYT. 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294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</a:tr>
              <a:tr h="304882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TAK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190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65%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</a:tr>
              <a:tr h="266115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 dirty="0">
                          <a:effectLst/>
                        </a:rPr>
                        <a:t>CZĘŚCIOWO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61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21%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</a:tr>
              <a:tr h="304882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NIE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43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14%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</a:tr>
              <a:tr h="304882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PYT. 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286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</a:tr>
              <a:tr h="304882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TAK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150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52%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</a:tr>
              <a:tr h="325782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CZĘŚCIOWO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68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24%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</a:tr>
              <a:tr h="304882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NIE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68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24%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</a:tr>
              <a:tr h="304882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PYT. 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295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</a:tr>
              <a:tr h="304882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TAK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181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61%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</a:tr>
              <a:tr h="248255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CZĘŚCIOWO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74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25%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</a:tr>
              <a:tr h="304882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NIE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40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14%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9" marR="9279" marT="9279" marB="0" anchor="b"/>
                </a:tc>
              </a:tr>
            </a:tbl>
          </a:graphicData>
        </a:graphic>
      </p:graphicFrame>
      <p:graphicFrame>
        <p:nvGraphicFramePr>
          <p:cNvPr id="10" name="Symbol zastępczy zawartości 9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412588949"/>
              </p:ext>
            </p:extLst>
          </p:nvPr>
        </p:nvGraphicFramePr>
        <p:xfrm>
          <a:off x="4571999" y="188640"/>
          <a:ext cx="4392489" cy="6336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8407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tekstu 8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Symbol zastępczy zawartości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72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Symbol zastępczy zawartości 9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810711147"/>
              </p:ext>
            </p:extLst>
          </p:nvPr>
        </p:nvGraphicFramePr>
        <p:xfrm>
          <a:off x="107504" y="116632"/>
          <a:ext cx="4248470" cy="64807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9694"/>
                <a:gridCol w="849694"/>
                <a:gridCol w="849694"/>
                <a:gridCol w="849694"/>
                <a:gridCol w="849694"/>
              </a:tblGrid>
              <a:tr h="434737">
                <a:tc gridSpan="5"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PODSUMOWANIE ANKIETY DLA KURACJUSZY </a:t>
                      </a:r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233802">
                <a:tc gridSpan="4"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ZE SZKOŁY W LUBLIŃCU ILOŚĆ-29</a:t>
                      </a:r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</a:tr>
              <a:tr h="233802"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</a:tr>
              <a:tr h="233802">
                <a:tc gridSpan="3"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ZE STRONY NAUCZYCIELI</a:t>
                      </a:r>
                      <a:endParaRPr lang="pl-PL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</a:tr>
              <a:tr h="434737"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ILOŚĆ ODPOWIEDZI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</a:tr>
              <a:tr h="233802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PYT. 1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29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</a:tr>
              <a:tr h="233802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TAK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13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45%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</a:tr>
              <a:tr h="233802"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CZĘŚCIOWO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11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38%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</a:tr>
              <a:tr h="233802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NIE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5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17%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</a:tr>
              <a:tr h="233802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PYT. 2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29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</a:tr>
              <a:tr h="233802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TAK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19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65%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</a:tr>
              <a:tr h="233802"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CZĘŚCIOWO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8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28%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</a:tr>
              <a:tr h="233802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NIE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2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7%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</a:tr>
              <a:tr h="233802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PYT. 3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26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</a:tr>
              <a:tr h="233802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TAK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11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42%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</a:tr>
              <a:tr h="233802"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CZĘŚCIOWO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7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27%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</a:tr>
              <a:tr h="233802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NIE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8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31%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</a:tr>
              <a:tr h="233802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PYT. 4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28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</a:tr>
              <a:tr h="233802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TAK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11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39%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</a:tr>
              <a:tr h="233802"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CZĘŚCIOWO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7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25%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</a:tr>
              <a:tr h="233802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NIE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10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36%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</a:tr>
              <a:tr h="233802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PYT. 5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27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</a:tr>
              <a:tr h="233802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TAK 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18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66%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</a:tr>
              <a:tr h="233802"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CZĘŚCIOWO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6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22%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</a:tr>
              <a:tr h="233802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NIE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3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>
                          <a:effectLst/>
                        </a:rPr>
                        <a:t>12%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</a:tr>
              <a:tr h="233802"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PYT. 6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900" u="none" strike="noStrike" dirty="0">
                          <a:effectLst/>
                        </a:rPr>
                        <a:t>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0" marR="7580" marT="7580" marB="0" anchor="b"/>
                </a:tc>
              </a:tr>
            </a:tbl>
          </a:graphicData>
        </a:graphic>
      </p:graphicFrame>
      <p:graphicFrame>
        <p:nvGraphicFramePr>
          <p:cNvPr id="11" name="Symbol zastępczy zawartości 10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651167799"/>
              </p:ext>
            </p:extLst>
          </p:nvPr>
        </p:nvGraphicFramePr>
        <p:xfrm>
          <a:off x="4499991" y="116632"/>
          <a:ext cx="4464497" cy="6552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2909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Symbol zastępczy zawartości 6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4027574558"/>
              </p:ext>
            </p:extLst>
          </p:nvPr>
        </p:nvGraphicFramePr>
        <p:xfrm>
          <a:off x="179512" y="188640"/>
          <a:ext cx="4176465" cy="64807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5293"/>
                <a:gridCol w="835293"/>
                <a:gridCol w="835293"/>
                <a:gridCol w="835293"/>
                <a:gridCol w="835293"/>
              </a:tblGrid>
              <a:tr h="344536">
                <a:tc gridSpan="4"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ZE STRONY KOLEGÓW I KOLEŻANEK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623610">
                <a:tc>
                  <a:txBody>
                    <a:bodyPr/>
                    <a:lstStyle/>
                    <a:p>
                      <a:pPr algn="l" fontAlgn="b"/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ILOŚĆ ODPOWIEDZI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44536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PYT. 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29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44536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TAK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69%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44536"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CZĘŚCIOWO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9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31%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44536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NIE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44536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PYT. 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28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44536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TAK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18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64%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44536"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CZĘŚCIOWO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36%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44536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NIE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44536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PYT. 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44536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TAK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50%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44536"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CZĘŚCIOWO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50%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44536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NIE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44536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PYT. 4 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29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44536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TAK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52%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44536"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CZĘŚCIOWO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8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28%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44536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NIE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20%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8" name="Symbol zastępczy zawartości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643711666"/>
              </p:ext>
            </p:extLst>
          </p:nvPr>
        </p:nvGraphicFramePr>
        <p:xfrm>
          <a:off x="4645025" y="188640"/>
          <a:ext cx="4319463" cy="6336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8252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109728" indent="0">
              <a:buNone/>
            </a:pPr>
            <a:r>
              <a:rPr lang="pl-PL" dirty="0" smtClean="0"/>
              <a:t>Dziecko </a:t>
            </a:r>
            <a:r>
              <a:rPr lang="pl-PL" dirty="0"/>
              <a:t>przebywające w placówce leczniczej ma takie samo prawo do nauki, jak dziecko </a:t>
            </a:r>
            <a:r>
              <a:rPr lang="pl-PL" dirty="0" smtClean="0"/>
              <a:t>zdrowe. Nieprzerwaną </a:t>
            </a:r>
            <a:r>
              <a:rPr lang="pl-PL" dirty="0"/>
              <a:t>realizację obowiązku szkolnego zapewnia uczniowi pacjentowi działająca </a:t>
            </a:r>
            <a:r>
              <a:rPr lang="pl-PL" dirty="0" smtClean="0"/>
              <a:t>w </a:t>
            </a:r>
            <a:r>
              <a:rPr lang="pl-PL" dirty="0"/>
              <a:t>placówce leczniczej szkoła. Umożliwia ona późniejsze kontynuowanie nauki w szkole macierzystej.</a:t>
            </a:r>
          </a:p>
          <a:p>
            <a:pPr marL="109728" indent="0">
              <a:buNone/>
            </a:pPr>
            <a:r>
              <a:rPr lang="pl-PL" dirty="0"/>
              <a:t>Wyróżniającym się celem pracy szkoły w placówce leczniczej, takiej jak </a:t>
            </a:r>
            <a:endParaRPr lang="pl-PL" dirty="0" smtClean="0"/>
          </a:p>
          <a:p>
            <a:pPr marL="109728" indent="0">
              <a:buNone/>
            </a:pPr>
            <a:r>
              <a:rPr lang="pl-PL" dirty="0" smtClean="0"/>
              <a:t>na </a:t>
            </a:r>
            <a:r>
              <a:rPr lang="pl-PL" dirty="0"/>
              <a:t>przykład sanatorium, jest cel leczniczy. Oznacza to, że wszelkie działania pedagogiczne muszą uwzględniać sytuację, potrzeby </a:t>
            </a:r>
            <a:endParaRPr lang="pl-PL" dirty="0" smtClean="0"/>
          </a:p>
          <a:p>
            <a:pPr marL="109728" indent="0">
              <a:buNone/>
            </a:pPr>
            <a:r>
              <a:rPr lang="pl-PL" dirty="0" smtClean="0"/>
              <a:t>i </a:t>
            </a:r>
            <a:r>
              <a:rPr lang="pl-PL" dirty="0"/>
              <a:t>możliwości dziecka przewlekle </a:t>
            </a:r>
            <a:r>
              <a:rPr lang="pl-PL" dirty="0" smtClean="0"/>
              <a:t>chorego. Już </a:t>
            </a:r>
            <a:r>
              <a:rPr lang="pl-PL" dirty="0"/>
              <a:t>sam wyjazd do sanatorium jest dla dziecka sytuacją trudną. Rozłąka z rodziną </a:t>
            </a:r>
            <a:r>
              <a:rPr lang="pl-PL" dirty="0" smtClean="0"/>
              <a:t>i </a:t>
            </a:r>
            <a:r>
              <a:rPr lang="pl-PL" dirty="0"/>
              <a:t>środowiskiem macierzystym wywołuje zachwianie poczucia bezpieczeństwa i stres. Młody pacjent staje przed problemem adaptacji do odmiennego </a:t>
            </a:r>
            <a:r>
              <a:rPr lang="pl-PL" dirty="0" smtClean="0"/>
              <a:t>środowiska </a:t>
            </a:r>
            <a:r>
              <a:rPr lang="pl-PL" dirty="0"/>
              <a:t>– nowi rówieśnicy, nowe osoby sprawujące nad nim opiekę. </a:t>
            </a:r>
            <a:endParaRPr lang="pl-PL" dirty="0" smtClean="0"/>
          </a:p>
          <a:p>
            <a:pPr marL="109728" indent="0">
              <a:buNone/>
            </a:pPr>
            <a:r>
              <a:rPr lang="pl-PL" dirty="0" smtClean="0"/>
              <a:t>Musi podporządkować </a:t>
            </a:r>
            <a:r>
              <a:rPr lang="pl-PL" dirty="0"/>
              <a:t>się regułom życia zbiorowego, przestrzegać regulaminu sanatoryjnego i rozkładu zajęć w ciągu dnia oraz utrzymywać dietę. Zaczyna przynależeć do określonej grupy, klasy, sali, mając mało chwil na samotność </a:t>
            </a:r>
            <a:r>
              <a:rPr lang="pl-PL" dirty="0" smtClean="0"/>
              <a:t>z wyboru. Dzień wypełniają </a:t>
            </a:r>
            <a:r>
              <a:rPr lang="pl-PL" dirty="0"/>
              <a:t>mu badania, zabiegi, przyjmowanie leków, gimnastyka, posiłki, spacery terapeutyczne, lekcje w szkole, nauka własna i zajęcia pozalekcyjne. Wszystko to </a:t>
            </a:r>
            <a:r>
              <a:rPr lang="pl-PL" dirty="0" smtClean="0"/>
              <a:t>o </a:t>
            </a:r>
            <a:r>
              <a:rPr lang="pl-PL" dirty="0"/>
              <a:t>ustalonej porze.</a:t>
            </a:r>
          </a:p>
          <a:p>
            <a:pPr marL="109728" indent="0">
              <a:buNone/>
            </a:pP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pl-PL" sz="2800" i="1" dirty="0" smtClean="0">
                <a:effectLst/>
              </a:rPr>
              <a:t>Sytuacja dziecka pacjenta, ucznia szkoły sanatoryjnej</a:t>
            </a:r>
            <a:r>
              <a:rPr lang="pl-PL" sz="2800" dirty="0" smtClean="0">
                <a:effectLst/>
              </a:rPr>
              <a:t/>
            </a:r>
            <a:br>
              <a:rPr lang="pl-PL" sz="2800" dirty="0" smtClean="0">
                <a:effectLst/>
              </a:rPr>
            </a:b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293242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Symbol zastępczy zawartości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tekstu 8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93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Symbol zastępczy zawartości 9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388242286"/>
              </p:ext>
            </p:extLst>
          </p:nvPr>
        </p:nvGraphicFramePr>
        <p:xfrm>
          <a:off x="179512" y="116633"/>
          <a:ext cx="2808312" cy="65527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8052"/>
                <a:gridCol w="468052"/>
                <a:gridCol w="468052"/>
                <a:gridCol w="468052"/>
                <a:gridCol w="468052"/>
                <a:gridCol w="468052"/>
              </a:tblGrid>
              <a:tr h="211378">
                <a:tc gridSpan="5">
                  <a:txBody>
                    <a:bodyPr/>
                    <a:lstStyle/>
                    <a:p>
                      <a:pPr algn="l" fontAlgn="b"/>
                      <a:r>
                        <a:rPr lang="pl-PL" sz="700" u="none" strike="noStrike" dirty="0">
                          <a:effectLst/>
                        </a:rPr>
                        <a:t>PODSUMOWANIE ANKIETY DLA RODZICÓW</a:t>
                      </a:r>
                      <a:endParaRPr lang="pl-PL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</a:tr>
              <a:tr h="211378">
                <a:tc gridSpan="5">
                  <a:txBody>
                    <a:bodyPr/>
                    <a:lstStyle/>
                    <a:p>
                      <a:pPr algn="l" fontAlgn="b"/>
                      <a:r>
                        <a:rPr lang="pl-PL" sz="700" u="none" strike="noStrike">
                          <a:effectLst/>
                        </a:rPr>
                        <a:t>W SANATORIUM,,SŁONECZKO" ILOŚĆ-157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</a:tr>
              <a:tr h="211378"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</a:tr>
              <a:tr h="211378">
                <a:tc gridSpan="3">
                  <a:txBody>
                    <a:bodyPr/>
                    <a:lstStyle/>
                    <a:p>
                      <a:pPr algn="l" fontAlgn="b"/>
                      <a:r>
                        <a:rPr lang="pl-PL" sz="700" u="none" strike="noStrike">
                          <a:effectLst/>
                        </a:rPr>
                        <a:t>ZE STRONY NAUCZYCIELI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</a:tr>
              <a:tr h="211378"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pl-PL" sz="700" u="none" strike="noStrike">
                          <a:effectLst/>
                        </a:rPr>
                        <a:t> ILOŚĆ ODPOWIEDZI-157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</a:tr>
              <a:tr h="211378">
                <a:tc>
                  <a:txBody>
                    <a:bodyPr/>
                    <a:lstStyle/>
                    <a:p>
                      <a:pPr algn="l" fontAlgn="b"/>
                      <a:r>
                        <a:rPr lang="pl-PL" sz="700" u="none" strike="noStrike">
                          <a:effectLst/>
                        </a:rPr>
                        <a:t>PYT. 1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700" u="none" strike="noStrike">
                          <a:effectLst/>
                        </a:rPr>
                        <a:t>154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</a:tr>
              <a:tr h="211378">
                <a:tc>
                  <a:txBody>
                    <a:bodyPr/>
                    <a:lstStyle/>
                    <a:p>
                      <a:pPr algn="l" fontAlgn="b"/>
                      <a:r>
                        <a:rPr lang="pl-PL" sz="700" u="none" strike="noStrike">
                          <a:effectLst/>
                        </a:rPr>
                        <a:t>TAK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700" u="none" strike="noStrike">
                          <a:effectLst/>
                        </a:rPr>
                        <a:t>92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700" u="none" strike="noStrike">
                          <a:effectLst/>
                        </a:rPr>
                        <a:t>60%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</a:tr>
              <a:tr h="211378"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700" u="none" strike="noStrike">
                          <a:effectLst/>
                        </a:rPr>
                        <a:t>CZĘŚCIOWO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700" u="none" strike="noStrike">
                          <a:effectLst/>
                        </a:rPr>
                        <a:t>34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700" u="none" strike="noStrike">
                          <a:effectLst/>
                        </a:rPr>
                        <a:t>22%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</a:tr>
              <a:tr h="211378">
                <a:tc>
                  <a:txBody>
                    <a:bodyPr/>
                    <a:lstStyle/>
                    <a:p>
                      <a:pPr algn="l" fontAlgn="b"/>
                      <a:r>
                        <a:rPr lang="pl-PL" sz="700" u="none" strike="noStrike">
                          <a:effectLst/>
                        </a:rPr>
                        <a:t>NIE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700" u="none" strike="noStrike">
                          <a:effectLst/>
                        </a:rPr>
                        <a:t>28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700" u="none" strike="noStrike">
                          <a:effectLst/>
                        </a:rPr>
                        <a:t>18%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</a:tr>
              <a:tr h="211378">
                <a:tc>
                  <a:txBody>
                    <a:bodyPr/>
                    <a:lstStyle/>
                    <a:p>
                      <a:pPr algn="l" fontAlgn="b"/>
                      <a:r>
                        <a:rPr lang="pl-PL" sz="700" u="none" strike="noStrike">
                          <a:effectLst/>
                        </a:rPr>
                        <a:t>PYT. 2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700" u="none" strike="noStrike">
                          <a:effectLst/>
                        </a:rPr>
                        <a:t>151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</a:tr>
              <a:tr h="211378">
                <a:tc>
                  <a:txBody>
                    <a:bodyPr/>
                    <a:lstStyle/>
                    <a:p>
                      <a:pPr algn="l" fontAlgn="b"/>
                      <a:r>
                        <a:rPr lang="pl-PL" sz="700" u="none" strike="noStrike">
                          <a:effectLst/>
                        </a:rPr>
                        <a:t>TAK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700" u="none" strike="noStrike">
                          <a:effectLst/>
                        </a:rPr>
                        <a:t>75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700" u="none" strike="noStrike">
                          <a:effectLst/>
                        </a:rPr>
                        <a:t>50%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</a:tr>
              <a:tr h="211378"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700" u="none" strike="noStrike">
                          <a:effectLst/>
                        </a:rPr>
                        <a:t>CZĘŚCIOWO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700" u="none" strike="noStrike">
                          <a:effectLst/>
                        </a:rPr>
                        <a:t>36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700" u="none" strike="noStrike">
                          <a:effectLst/>
                        </a:rPr>
                        <a:t>24%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</a:tr>
              <a:tr h="211378">
                <a:tc>
                  <a:txBody>
                    <a:bodyPr/>
                    <a:lstStyle/>
                    <a:p>
                      <a:pPr algn="l" fontAlgn="b"/>
                      <a:r>
                        <a:rPr lang="pl-PL" sz="700" u="none" strike="noStrike">
                          <a:effectLst/>
                        </a:rPr>
                        <a:t>NIE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700" u="none" strike="noStrike">
                          <a:effectLst/>
                        </a:rPr>
                        <a:t>40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700" u="none" strike="noStrike">
                          <a:effectLst/>
                        </a:rPr>
                        <a:t>26%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</a:tr>
              <a:tr h="211378">
                <a:tc>
                  <a:txBody>
                    <a:bodyPr/>
                    <a:lstStyle/>
                    <a:p>
                      <a:pPr algn="l" fontAlgn="b"/>
                      <a:r>
                        <a:rPr lang="pl-PL" sz="700" u="none" strike="noStrike">
                          <a:effectLst/>
                        </a:rPr>
                        <a:t>PYT. 3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700" u="none" strike="noStrike">
                          <a:effectLst/>
                        </a:rPr>
                        <a:t>151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</a:tr>
              <a:tr h="211378">
                <a:tc>
                  <a:txBody>
                    <a:bodyPr/>
                    <a:lstStyle/>
                    <a:p>
                      <a:pPr algn="l" fontAlgn="b"/>
                      <a:r>
                        <a:rPr lang="pl-PL" sz="700" u="none" strike="noStrike">
                          <a:effectLst/>
                        </a:rPr>
                        <a:t>TAK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700" u="none" strike="noStrike">
                          <a:effectLst/>
                        </a:rPr>
                        <a:t>71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700" u="none" strike="noStrike">
                          <a:effectLst/>
                        </a:rPr>
                        <a:t>47%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</a:tr>
              <a:tr h="211378"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700" u="none" strike="noStrike">
                          <a:effectLst/>
                        </a:rPr>
                        <a:t>CZĘŚCIOWO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700" u="none" strike="noStrike">
                          <a:effectLst/>
                        </a:rPr>
                        <a:t>41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700" u="none" strike="noStrike">
                          <a:effectLst/>
                        </a:rPr>
                        <a:t>27%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</a:tr>
              <a:tr h="211378">
                <a:tc>
                  <a:txBody>
                    <a:bodyPr/>
                    <a:lstStyle/>
                    <a:p>
                      <a:pPr algn="l" fontAlgn="b"/>
                      <a:r>
                        <a:rPr lang="pl-PL" sz="700" u="none" strike="noStrike">
                          <a:effectLst/>
                        </a:rPr>
                        <a:t>NIE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700" u="none" strike="noStrike">
                          <a:effectLst/>
                        </a:rPr>
                        <a:t>39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700" u="none" strike="noStrike">
                          <a:effectLst/>
                        </a:rPr>
                        <a:t>26%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</a:tr>
              <a:tr h="211378">
                <a:tc>
                  <a:txBody>
                    <a:bodyPr/>
                    <a:lstStyle/>
                    <a:p>
                      <a:pPr algn="l" fontAlgn="b"/>
                      <a:r>
                        <a:rPr lang="pl-PL" sz="700" u="none" strike="noStrike">
                          <a:effectLst/>
                        </a:rPr>
                        <a:t>PYT. 4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700" u="none" strike="noStrike">
                          <a:effectLst/>
                        </a:rPr>
                        <a:t>151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</a:tr>
              <a:tr h="211378">
                <a:tc>
                  <a:txBody>
                    <a:bodyPr/>
                    <a:lstStyle/>
                    <a:p>
                      <a:pPr algn="l" fontAlgn="b"/>
                      <a:r>
                        <a:rPr lang="pl-PL" sz="700" u="none" strike="noStrike">
                          <a:effectLst/>
                        </a:rPr>
                        <a:t>TAK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700" u="none" strike="noStrike">
                          <a:effectLst/>
                        </a:rPr>
                        <a:t>67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700" u="none" strike="noStrike">
                          <a:effectLst/>
                        </a:rPr>
                        <a:t>44%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</a:tr>
              <a:tr h="211378"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700" u="none" strike="noStrike">
                          <a:effectLst/>
                        </a:rPr>
                        <a:t>CZĘŚCIOWO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700" u="none" strike="noStrike">
                          <a:effectLst/>
                        </a:rPr>
                        <a:t>39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700" u="none" strike="noStrike">
                          <a:effectLst/>
                        </a:rPr>
                        <a:t>26%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</a:tr>
              <a:tr h="211378">
                <a:tc>
                  <a:txBody>
                    <a:bodyPr/>
                    <a:lstStyle/>
                    <a:p>
                      <a:pPr algn="l" fontAlgn="b"/>
                      <a:r>
                        <a:rPr lang="pl-PL" sz="700" u="none" strike="noStrike">
                          <a:effectLst/>
                        </a:rPr>
                        <a:t>NIE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700" u="none" strike="noStrike">
                          <a:effectLst/>
                        </a:rPr>
                        <a:t>45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700" u="none" strike="noStrike">
                          <a:effectLst/>
                        </a:rPr>
                        <a:t>30%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</a:tr>
              <a:tr h="211378">
                <a:tc>
                  <a:txBody>
                    <a:bodyPr/>
                    <a:lstStyle/>
                    <a:p>
                      <a:pPr algn="l" fontAlgn="b"/>
                      <a:r>
                        <a:rPr lang="pl-PL" sz="700" u="none" strike="noStrike">
                          <a:effectLst/>
                        </a:rPr>
                        <a:t>PYT. 5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700" u="none" strike="noStrike">
                          <a:effectLst/>
                        </a:rPr>
                        <a:t>148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</a:tr>
              <a:tr h="211378">
                <a:tc>
                  <a:txBody>
                    <a:bodyPr/>
                    <a:lstStyle/>
                    <a:p>
                      <a:pPr algn="l" fontAlgn="b"/>
                      <a:r>
                        <a:rPr lang="pl-PL" sz="700" u="none" strike="noStrike">
                          <a:effectLst/>
                        </a:rPr>
                        <a:t>TAK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700" u="none" strike="noStrike">
                          <a:effectLst/>
                        </a:rPr>
                        <a:t>75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700" u="none" strike="noStrike">
                          <a:effectLst/>
                        </a:rPr>
                        <a:t>51%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</a:tr>
              <a:tr h="211378"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700" u="none" strike="noStrike">
                          <a:effectLst/>
                        </a:rPr>
                        <a:t>CZĘŚCIOWO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700" u="none" strike="noStrike">
                          <a:effectLst/>
                        </a:rPr>
                        <a:t>27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700" u="none" strike="noStrike">
                          <a:effectLst/>
                        </a:rPr>
                        <a:t>18%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</a:tr>
              <a:tr h="211378">
                <a:tc>
                  <a:txBody>
                    <a:bodyPr/>
                    <a:lstStyle/>
                    <a:p>
                      <a:pPr algn="l" fontAlgn="b"/>
                      <a:r>
                        <a:rPr lang="pl-PL" sz="700" u="none" strike="noStrike">
                          <a:effectLst/>
                        </a:rPr>
                        <a:t>NIE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700" u="none" strike="noStrike">
                          <a:effectLst/>
                        </a:rPr>
                        <a:t>46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700" u="none" strike="noStrike">
                          <a:effectLst/>
                        </a:rPr>
                        <a:t>31%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</a:tr>
              <a:tr h="211378">
                <a:tc>
                  <a:txBody>
                    <a:bodyPr/>
                    <a:lstStyle/>
                    <a:p>
                      <a:pPr algn="l" fontAlgn="b"/>
                      <a:r>
                        <a:rPr lang="pl-PL" sz="700" u="none" strike="noStrike">
                          <a:effectLst/>
                        </a:rPr>
                        <a:t>PYT. 6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700" u="none" strike="noStrike">
                          <a:effectLst/>
                        </a:rPr>
                        <a:t>115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</a:tr>
              <a:tr h="211378">
                <a:tc>
                  <a:txBody>
                    <a:bodyPr/>
                    <a:lstStyle/>
                    <a:p>
                      <a:pPr algn="l" fontAlgn="b"/>
                      <a:r>
                        <a:rPr lang="pl-PL" sz="700" u="none" strike="noStrike">
                          <a:effectLst/>
                        </a:rPr>
                        <a:t>a)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700" u="none" strike="noStrike">
                          <a:effectLst/>
                        </a:rPr>
                        <a:t>56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700" u="none" strike="noStrike">
                          <a:effectLst/>
                        </a:rPr>
                        <a:t>49%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</a:tr>
              <a:tr h="211378">
                <a:tc>
                  <a:txBody>
                    <a:bodyPr/>
                    <a:lstStyle/>
                    <a:p>
                      <a:pPr algn="l" fontAlgn="b"/>
                      <a:r>
                        <a:rPr lang="pl-PL" sz="700" u="none" strike="noStrike">
                          <a:effectLst/>
                        </a:rPr>
                        <a:t>b)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700" u="none" strike="noStrike">
                          <a:effectLst/>
                        </a:rPr>
                        <a:t>59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700" u="none" strike="noStrike">
                          <a:effectLst/>
                        </a:rPr>
                        <a:t>51%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</a:tr>
              <a:tr h="211378">
                <a:tc>
                  <a:txBody>
                    <a:bodyPr/>
                    <a:lstStyle/>
                    <a:p>
                      <a:pPr algn="l" fontAlgn="b"/>
                      <a:r>
                        <a:rPr lang="pl-PL" sz="700" u="none" strike="noStrike">
                          <a:effectLst/>
                        </a:rPr>
                        <a:t>PYT. 7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700" u="none" strike="noStrike">
                          <a:effectLst/>
                        </a:rPr>
                        <a:t>1</a:t>
                      </a:r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</a:tr>
              <a:tr h="211378">
                <a:tc gridSpan="4">
                  <a:txBody>
                    <a:bodyPr/>
                    <a:lstStyle/>
                    <a:p>
                      <a:pPr algn="l" fontAlgn="b"/>
                      <a:r>
                        <a:rPr lang="pl-PL" sz="700" u="none" strike="noStrike">
                          <a:effectLst/>
                        </a:rPr>
                        <a:t>oceny nie były traktowane na równi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</a:tr>
              <a:tr h="211378">
                <a:tc gridSpan="4">
                  <a:txBody>
                    <a:bodyPr/>
                    <a:lstStyle/>
                    <a:p>
                      <a:pPr algn="l" fontAlgn="b"/>
                      <a:r>
                        <a:rPr lang="pl-PL" sz="700" u="none" strike="noStrike">
                          <a:effectLst/>
                        </a:rPr>
                        <a:t>ze zdobytymi w szkole macierzystej</a:t>
                      </a:r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8" marR="6358" marT="6358" marB="0" anchor="b"/>
                </a:tc>
              </a:tr>
            </a:tbl>
          </a:graphicData>
        </a:graphic>
      </p:graphicFrame>
      <p:graphicFrame>
        <p:nvGraphicFramePr>
          <p:cNvPr id="11" name="Symbol zastępczy zawartości 10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861903744"/>
              </p:ext>
            </p:extLst>
          </p:nvPr>
        </p:nvGraphicFramePr>
        <p:xfrm>
          <a:off x="3131841" y="116632"/>
          <a:ext cx="6012160" cy="6552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1794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Symbol zastępczy zawartości 6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281775655"/>
              </p:ext>
            </p:extLst>
          </p:nvPr>
        </p:nvGraphicFramePr>
        <p:xfrm>
          <a:off x="179514" y="116630"/>
          <a:ext cx="3888430" cy="62646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7686"/>
                <a:gridCol w="777686"/>
                <a:gridCol w="777686"/>
                <a:gridCol w="777686"/>
                <a:gridCol w="777686"/>
              </a:tblGrid>
              <a:tr h="447478">
                <a:tc gridSpan="4"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ZE STRONY KOLEŻANEK I KOLEGÓW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47478"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47478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PYT. 1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153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47478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TAK 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113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74%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47478"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CZĘŚCIOWO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16%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47478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NIE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10%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47478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PYT. 2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146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47478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TAK 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100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68%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47478"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CZĘŚCIOWO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30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20%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47478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NIE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12%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47478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PYT. 3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145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47478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TAK 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71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49%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47478"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CZĘŚCIOWO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45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31%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47478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NIE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29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20%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8" name="Symbol zastępczy zawartości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726026240"/>
              </p:ext>
            </p:extLst>
          </p:nvPr>
        </p:nvGraphicFramePr>
        <p:xfrm>
          <a:off x="4211960" y="260649"/>
          <a:ext cx="4752527" cy="604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1816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46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Symbol zastępczy zawartości 6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471836067"/>
              </p:ext>
            </p:extLst>
          </p:nvPr>
        </p:nvGraphicFramePr>
        <p:xfrm>
          <a:off x="107506" y="116612"/>
          <a:ext cx="4392485" cy="65527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8497"/>
                <a:gridCol w="878497"/>
                <a:gridCol w="878497"/>
                <a:gridCol w="878497"/>
                <a:gridCol w="878497"/>
              </a:tblGrid>
              <a:tr h="219567">
                <a:tc gridSpan="5">
                  <a:txBody>
                    <a:bodyPr/>
                    <a:lstStyle/>
                    <a:p>
                      <a:pPr algn="l" fontAlgn="b"/>
                      <a:r>
                        <a:rPr lang="pl-PL" sz="800" u="none" strike="noStrike">
                          <a:effectLst/>
                        </a:rPr>
                        <a:t>PODSUMOWANIE ANKIETY DLA RODZICÓW</a:t>
                      </a:r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219567">
                <a:tc gridSpan="4">
                  <a:txBody>
                    <a:bodyPr/>
                    <a:lstStyle/>
                    <a:p>
                      <a:pPr algn="l" fontAlgn="b"/>
                      <a:r>
                        <a:rPr lang="pl-PL" sz="800" u="none" strike="noStrike">
                          <a:effectLst/>
                        </a:rPr>
                        <a:t>ZE SZKOŁY W LUBLIŃCU ILOŚĆ 31</a:t>
                      </a:r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</a:tr>
              <a:tr h="219567"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</a:tr>
              <a:tr h="219567">
                <a:tc gridSpan="3">
                  <a:txBody>
                    <a:bodyPr/>
                    <a:lstStyle/>
                    <a:p>
                      <a:pPr algn="l" fontAlgn="b"/>
                      <a:r>
                        <a:rPr lang="pl-PL" sz="800" u="none" strike="noStrike">
                          <a:effectLst/>
                        </a:rPr>
                        <a:t>ZE STRONY NAUCZYCIELI</a:t>
                      </a:r>
                      <a:endParaRPr lang="pl-PL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</a:tr>
              <a:tr h="404871"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800" u="none" strike="noStrike">
                          <a:effectLst/>
                        </a:rPr>
                        <a:t>ILOŚĆ ODPOWIEDZI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</a:tr>
              <a:tr h="219567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u="none" strike="noStrike">
                          <a:effectLst/>
                        </a:rPr>
                        <a:t>PYT. 1 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800" u="none" strike="noStrike">
                          <a:effectLst/>
                        </a:rPr>
                        <a:t>29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</a:tr>
              <a:tr h="219567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u="none" strike="noStrike">
                          <a:effectLst/>
                        </a:rPr>
                        <a:t>TAK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800" u="none" strike="noStrike">
                          <a:effectLst/>
                        </a:rPr>
                        <a:t>13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800" u="none" strike="noStrike">
                          <a:effectLst/>
                        </a:rPr>
                        <a:t>45%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</a:tr>
              <a:tr h="219567"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800" u="none" strike="noStrike">
                          <a:effectLst/>
                        </a:rPr>
                        <a:t>CZĘŚCIOWO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800" u="none" strike="noStrike">
                          <a:effectLst/>
                        </a:rPr>
                        <a:t>14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800" u="none" strike="noStrike">
                          <a:effectLst/>
                        </a:rPr>
                        <a:t>48%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</a:tr>
              <a:tr h="219567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u="none" strike="noStrike">
                          <a:effectLst/>
                        </a:rPr>
                        <a:t>NIE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800" u="none" strike="noStrike">
                          <a:effectLst/>
                        </a:rPr>
                        <a:t>2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800" u="none" strike="noStrike">
                          <a:effectLst/>
                        </a:rPr>
                        <a:t>7%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</a:tr>
              <a:tr h="219567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u="none" strike="noStrike">
                          <a:effectLst/>
                        </a:rPr>
                        <a:t>PYT. 2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800" u="none" strike="noStrike">
                          <a:effectLst/>
                        </a:rPr>
                        <a:t>29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</a:tr>
              <a:tr h="219567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u="none" strike="noStrike">
                          <a:effectLst/>
                        </a:rPr>
                        <a:t>TAK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800" u="none" strike="noStrike">
                          <a:effectLst/>
                        </a:rPr>
                        <a:t>21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800" u="none" strike="noStrike">
                          <a:effectLst/>
                        </a:rPr>
                        <a:t>72%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</a:tr>
              <a:tr h="219567"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800" u="none" strike="noStrike">
                          <a:effectLst/>
                        </a:rPr>
                        <a:t>CZĘŚCIOWO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800" u="none" strike="noStrike">
                          <a:effectLst/>
                        </a:rPr>
                        <a:t>7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800" u="none" strike="noStrike">
                          <a:effectLst/>
                        </a:rPr>
                        <a:t>24%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</a:tr>
              <a:tr h="219567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u="none" strike="noStrike">
                          <a:effectLst/>
                        </a:rPr>
                        <a:t>NIE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800" u="none" strike="noStrike">
                          <a:effectLst/>
                        </a:rPr>
                        <a:t>1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800" u="none" strike="noStrike">
                          <a:effectLst/>
                        </a:rPr>
                        <a:t>4%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</a:tr>
              <a:tr h="219567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u="none" strike="noStrike">
                          <a:effectLst/>
                        </a:rPr>
                        <a:t>PYT. 3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800" u="none" strike="noStrike">
                          <a:effectLst/>
                        </a:rPr>
                        <a:t>28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</a:tr>
              <a:tr h="219567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u="none" strike="noStrike">
                          <a:effectLst/>
                        </a:rPr>
                        <a:t>TAK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800" u="none" strike="noStrike">
                          <a:effectLst/>
                        </a:rPr>
                        <a:t>11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800" u="none" strike="noStrike">
                          <a:effectLst/>
                        </a:rPr>
                        <a:t>39%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</a:tr>
              <a:tr h="219567"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800" u="none" strike="noStrike">
                          <a:effectLst/>
                        </a:rPr>
                        <a:t>CZĘŚCIOWO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800" u="none" strike="noStrike">
                          <a:effectLst/>
                        </a:rPr>
                        <a:t>12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800" u="none" strike="noStrike">
                          <a:effectLst/>
                        </a:rPr>
                        <a:t>43%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</a:tr>
              <a:tr h="219567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u="none" strike="noStrike">
                          <a:effectLst/>
                        </a:rPr>
                        <a:t>NIE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800" u="none" strike="noStrike">
                          <a:effectLst/>
                        </a:rPr>
                        <a:t>5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800" u="none" strike="noStrike">
                          <a:effectLst/>
                        </a:rPr>
                        <a:t>18%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</a:tr>
              <a:tr h="219567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u="none" strike="noStrike">
                          <a:effectLst/>
                        </a:rPr>
                        <a:t>PYT. 4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800" u="none" strike="noStrike">
                          <a:effectLst/>
                        </a:rPr>
                        <a:t>26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</a:tr>
              <a:tr h="219567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u="none" strike="noStrike">
                          <a:effectLst/>
                        </a:rPr>
                        <a:t>TAK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800" u="none" strike="noStrike">
                          <a:effectLst/>
                        </a:rPr>
                        <a:t>8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800" u="none" strike="noStrike">
                          <a:effectLst/>
                        </a:rPr>
                        <a:t>31%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</a:tr>
              <a:tr h="219567"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800" u="none" strike="noStrike">
                          <a:effectLst/>
                        </a:rPr>
                        <a:t>CZĘŚCIOWO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800" u="none" strike="noStrike">
                          <a:effectLst/>
                        </a:rPr>
                        <a:t>8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800" u="none" strike="noStrike">
                          <a:effectLst/>
                        </a:rPr>
                        <a:t>31%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</a:tr>
              <a:tr h="219567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u="none" strike="noStrike">
                          <a:effectLst/>
                        </a:rPr>
                        <a:t>NIE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800" u="none" strike="noStrike">
                          <a:effectLst/>
                        </a:rPr>
                        <a:t>10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800" u="none" strike="noStrike">
                          <a:effectLst/>
                        </a:rPr>
                        <a:t>38%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</a:tr>
              <a:tr h="219567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u="none" strike="noStrike">
                          <a:effectLst/>
                        </a:rPr>
                        <a:t>PYT. 5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800" u="none" strike="noStrike">
                          <a:effectLst/>
                        </a:rPr>
                        <a:t>31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</a:tr>
              <a:tr h="219567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u="none" strike="noStrike">
                          <a:effectLst/>
                        </a:rPr>
                        <a:t>TAK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800" u="none" strike="noStrike">
                          <a:effectLst/>
                        </a:rPr>
                        <a:t>12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800" u="none" strike="noStrike">
                          <a:effectLst/>
                        </a:rPr>
                        <a:t>39%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</a:tr>
              <a:tr h="219567"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800" u="none" strike="noStrike">
                          <a:effectLst/>
                        </a:rPr>
                        <a:t>CZĘŚCIOWO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800" u="none" strike="noStrike">
                          <a:effectLst/>
                        </a:rPr>
                        <a:t>16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800" u="none" strike="noStrike">
                          <a:effectLst/>
                        </a:rPr>
                        <a:t>52%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</a:tr>
              <a:tr h="219567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u="none" strike="noStrike">
                          <a:effectLst/>
                        </a:rPr>
                        <a:t>NIE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800" u="none" strike="noStrike">
                          <a:effectLst/>
                        </a:rPr>
                        <a:t>3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800" u="none" strike="noStrike">
                          <a:effectLst/>
                        </a:rPr>
                        <a:t>9%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</a:tr>
              <a:tr h="219567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u="none" strike="noStrike">
                          <a:effectLst/>
                        </a:rPr>
                        <a:t>PYT. 6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800" u="none" strike="noStrike">
                          <a:effectLst/>
                        </a:rPr>
                        <a:t>26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</a:tr>
              <a:tr h="219567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u="none" strike="noStrike">
                          <a:effectLst/>
                        </a:rPr>
                        <a:t>a)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800" u="none" strike="noStrike">
                          <a:effectLst/>
                        </a:rPr>
                        <a:t>6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800" u="none" strike="noStrike">
                          <a:effectLst/>
                        </a:rPr>
                        <a:t>23%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</a:tr>
              <a:tr h="219567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u="none" strike="noStrike">
                          <a:effectLst/>
                        </a:rPr>
                        <a:t>b)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800" u="none" strike="noStrike">
                          <a:effectLst/>
                        </a:rPr>
                        <a:t>20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800" u="none" strike="noStrike">
                          <a:effectLst/>
                        </a:rPr>
                        <a:t>77%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</a:tr>
              <a:tr h="219567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u="none" strike="noStrike">
                          <a:effectLst/>
                        </a:rPr>
                        <a:t>PYT. 7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800" u="none" strike="noStrike" dirty="0">
                          <a:effectLst/>
                        </a:rPr>
                        <a:t>0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96" marR="6796" marT="6796" marB="0" anchor="b"/>
                </a:tc>
              </a:tr>
            </a:tbl>
          </a:graphicData>
        </a:graphic>
      </p:graphicFrame>
      <p:graphicFrame>
        <p:nvGraphicFramePr>
          <p:cNvPr id="8" name="Symbol zastępczy zawartości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784102060"/>
              </p:ext>
            </p:extLst>
          </p:nvPr>
        </p:nvGraphicFramePr>
        <p:xfrm>
          <a:off x="4572001" y="116632"/>
          <a:ext cx="4392488" cy="6480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2915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Symbol zastępczy zawartości 6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438773554"/>
              </p:ext>
            </p:extLst>
          </p:nvPr>
        </p:nvGraphicFramePr>
        <p:xfrm>
          <a:off x="179514" y="116630"/>
          <a:ext cx="4320480" cy="66247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4096"/>
                <a:gridCol w="864096"/>
                <a:gridCol w="864096"/>
                <a:gridCol w="864096"/>
                <a:gridCol w="864096"/>
              </a:tblGrid>
              <a:tr h="447315">
                <a:tc gridSpan="4"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ZE STRONY KOLEGÓW I KOLEŻANEK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809641"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ILOŚĆ ODPOWIEDZI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47315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PYT. 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31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47315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TAK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68%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47315"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CZĘŚCIOWO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23%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47315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NIE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9%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47315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PYT. 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30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47315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TAK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18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60%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47315"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CZĘŚCIOWO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9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30%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47315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NIE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10%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47315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PYT. 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31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47315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TAK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35%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47315"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CZĘŚCIOWO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45%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47315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NIE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20%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8" name="Symbol zastępczy zawartości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781522595"/>
              </p:ext>
            </p:extLst>
          </p:nvPr>
        </p:nvGraphicFramePr>
        <p:xfrm>
          <a:off x="4645025" y="188641"/>
          <a:ext cx="4319463" cy="6480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2593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09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109728" indent="0">
              <a:buNone/>
            </a:pPr>
            <a:r>
              <a:rPr lang="pl-PL" dirty="0" err="1"/>
              <a:t>Bajkoterapia</a:t>
            </a:r>
            <a:r>
              <a:rPr lang="pl-PL" dirty="0"/>
              <a:t> to inaczej terapia przez bajki. Zasadniczym jej celem jest redukcja napięcia, lęku oraz odbudowanie pozytywnego obrazu siebie i świata. Może pomóc w efektywnym radzeniu sobie                         z sytuacjami trudnymi, które często wywołują negatywne emocje </a:t>
            </a:r>
            <a:endParaRPr lang="pl-PL" dirty="0" smtClean="0"/>
          </a:p>
          <a:p>
            <a:pPr marL="109728" indent="0">
              <a:buNone/>
            </a:pPr>
            <a:r>
              <a:rPr lang="pl-PL" dirty="0" smtClean="0"/>
              <a:t>i </a:t>
            </a:r>
            <a:r>
              <a:rPr lang="pl-PL" dirty="0"/>
              <a:t>są nierozerwalne z nabywaniem przez dziecko doświadczeń. Lęki wywołują przeżycia negatywne, często wręcz traumatyczne: ból, choroba, śmierć ukochanej osoby lub zwierzątka. </a:t>
            </a:r>
            <a:endParaRPr lang="pl-PL" dirty="0" smtClean="0"/>
          </a:p>
          <a:p>
            <a:pPr marL="109728" indent="0">
              <a:buNone/>
            </a:pPr>
            <a:r>
              <a:rPr lang="pl-PL" dirty="0" smtClean="0"/>
              <a:t>Siła </a:t>
            </a:r>
            <a:r>
              <a:rPr lang="pl-PL" dirty="0"/>
              <a:t>oddziaływania tych zdarzeń zależy od wieku dziecka, odporności psychicznej </a:t>
            </a:r>
            <a:r>
              <a:rPr lang="pl-PL" dirty="0" smtClean="0"/>
              <a:t>i </a:t>
            </a:r>
            <a:r>
              <a:rPr lang="pl-PL" dirty="0"/>
              <a:t>rodzaju sytuacji. Dlatego tak ważne jest zredukowanie negatywnych emocji i obaw poprzez czytanie bajek. Dzięki takiej formie dziecko utożsamia się z bohaterem, kreując samego siebie. Przeżywając wiele przygód i emocji, oswaja się </a:t>
            </a:r>
            <a:endParaRPr lang="pl-PL" dirty="0" smtClean="0"/>
          </a:p>
          <a:p>
            <a:pPr marL="109728" indent="0">
              <a:buNone/>
            </a:pPr>
            <a:r>
              <a:rPr lang="pl-PL" dirty="0" smtClean="0"/>
              <a:t>z </a:t>
            </a:r>
            <a:r>
              <a:rPr lang="pl-PL" dirty="0"/>
              <a:t>sytuacjami, które miały </a:t>
            </a:r>
            <a:r>
              <a:rPr lang="pl-PL" dirty="0" smtClean="0"/>
              <a:t>miejsce. Z </a:t>
            </a:r>
            <a:r>
              <a:rPr lang="pl-PL" dirty="0"/>
              <a:t>chwilą, gdy bohater znajdzie szczęśliwe rozwiązanie problemu, dziecko czuję się bezpieczne. Bajki pełnią też funkcję terapeutyczną, pokazując sposoby radzenia sobie z bodźcami lękotwórczymi, co daje nadzieję, wsparcie </a:t>
            </a:r>
            <a:endParaRPr lang="pl-PL" dirty="0" smtClean="0"/>
          </a:p>
          <a:p>
            <a:pPr marL="109728" indent="0">
              <a:buNone/>
            </a:pPr>
            <a:r>
              <a:rPr lang="pl-PL" dirty="0" smtClean="0"/>
              <a:t>i </a:t>
            </a:r>
            <a:r>
              <a:rPr lang="pl-PL" dirty="0"/>
              <a:t>poczucie siły.</a:t>
            </a:r>
          </a:p>
          <a:p>
            <a:endParaRPr lang="pl-PL" dirty="0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i="1" dirty="0">
                <a:effectLst/>
              </a:rPr>
              <a:t>BAJKOTERAPIA</a:t>
            </a:r>
            <a:r>
              <a:rPr lang="pl-PL" dirty="0">
                <a:effectLst/>
              </a:rPr>
              <a:t/>
            </a:r>
            <a:br>
              <a:rPr lang="pl-PL" dirty="0">
                <a:effectLst/>
              </a:rPr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497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r>
              <a:rPr lang="pl-PL" sz="2000" dirty="0"/>
              <a:t>Bajki psychoterapeutyczne mają za zadanie skompensować niezaspokojone potrzeby bezpieczeństwa, miłości, przynależności, akceptacji i uznania. Ich rola polega na redukcji lęków </a:t>
            </a:r>
            <a:r>
              <a:rPr lang="pl-PL" sz="2000" dirty="0" smtClean="0"/>
              <a:t>związanych </a:t>
            </a:r>
            <a:r>
              <a:rPr lang="pl-PL" sz="2000" dirty="0"/>
              <a:t>z niskim poczuciem własnej wartości. Ten rodzaj bajki może być pomocny w profilaktyce, tzn. oswaja dziecko z trudną sytuacją, daje wzór do naśladowania, a także przygotowuje do przeżycia jakiegoś przykrego wydarzenia np. hospitalizacja, pierwsze dni </a:t>
            </a:r>
            <a:r>
              <a:rPr lang="pl-PL" sz="2000" dirty="0" smtClean="0"/>
              <a:t>szkoły po </a:t>
            </a:r>
            <a:r>
              <a:rPr lang="pl-PL" sz="2000" dirty="0"/>
              <a:t>dłuższej nieobecności, pojawienie się rodzeństwa, separacja rodziców. Pomaga  też tym dzieciom, które przeżyły podobne sytuacje i noszą w sobie lęki. Najważniejsze, żeby bohater odniósł sukces.</a:t>
            </a:r>
          </a:p>
          <a:p>
            <a:endParaRPr lang="pl-PL" sz="2000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i="1" dirty="0">
                <a:effectLst/>
              </a:rPr>
              <a:t> BAJKA PSYCHOTERAPEUTYCZNA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184940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9497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5746643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pl-PL" sz="1800" dirty="0"/>
              <a:t>W tak wypełnionym dniu uczeń pacjent nie ma możliwości </a:t>
            </a:r>
            <a:r>
              <a:rPr lang="pl-PL" sz="1800" dirty="0" smtClean="0"/>
              <a:t>wypełniania obowiązków </a:t>
            </a:r>
            <a:r>
              <a:rPr lang="pl-PL" sz="1800" dirty="0"/>
              <a:t>szkolnych w tym samym zakresie, jak jego zdrowi rówieśnicy. Może odczuwać zmęczenie </a:t>
            </a:r>
            <a:r>
              <a:rPr lang="pl-PL" sz="1800" dirty="0" smtClean="0"/>
              <a:t>i </a:t>
            </a:r>
            <a:r>
              <a:rPr lang="pl-PL" sz="1800" dirty="0"/>
              <a:t>znużenie, mieć mniejszą wydolność umysłową, a pod wpływem środków farmakologicznych doświadczać zakłócenia procesów percepcyjnych i </a:t>
            </a:r>
            <a:r>
              <a:rPr lang="pl-PL" sz="1800" dirty="0" smtClean="0"/>
              <a:t>intelektualnych</a:t>
            </a:r>
          </a:p>
          <a:p>
            <a:pPr marL="109728" indent="0">
              <a:buNone/>
            </a:pPr>
            <a:r>
              <a:rPr lang="pl-PL" sz="1800" dirty="0" smtClean="0"/>
              <a:t>oraz </a:t>
            </a:r>
            <a:r>
              <a:rPr lang="pl-PL" sz="1800" dirty="0"/>
              <a:t>zachowania </a:t>
            </a:r>
            <a:r>
              <a:rPr lang="pl-PL" sz="1800" dirty="0" smtClean="0"/>
              <a:t>się. Bagaż </a:t>
            </a:r>
            <a:r>
              <a:rPr lang="pl-PL" sz="1800" dirty="0"/>
              <a:t>doświadczeń związanych chorobą,  </a:t>
            </a:r>
            <a:r>
              <a:rPr lang="pl-PL" sz="1800" dirty="0" smtClean="0"/>
              <a:t>                   jaki </a:t>
            </a:r>
            <a:r>
              <a:rPr lang="pl-PL" sz="1800" dirty="0"/>
              <a:t>dziecko przywozi ze sobą do sanatorium, spowodował </a:t>
            </a:r>
            <a:r>
              <a:rPr lang="pl-PL" sz="1800" dirty="0" smtClean="0"/>
              <a:t>już </a:t>
            </a:r>
            <a:r>
              <a:rPr lang="pl-PL" sz="1800" dirty="0"/>
              <a:t>często zniekształcenie obrazu własnej osoby, zwłaszcza w kierunku zaniżenia samooceny. Skutkuje to obniżeniem pewności siebie, aktywności </a:t>
            </a:r>
            <a:endParaRPr lang="pl-PL" sz="1800" dirty="0" smtClean="0"/>
          </a:p>
          <a:p>
            <a:pPr marL="109728" indent="0">
              <a:buNone/>
            </a:pPr>
            <a:r>
              <a:rPr lang="pl-PL" sz="1800" dirty="0" smtClean="0"/>
              <a:t>i </a:t>
            </a:r>
            <a:r>
              <a:rPr lang="pl-PL" sz="1800" dirty="0"/>
              <a:t>motywacji </a:t>
            </a:r>
            <a:r>
              <a:rPr lang="pl-PL" sz="1800" dirty="0" smtClean="0"/>
              <a:t>do </a:t>
            </a:r>
            <a:r>
              <a:rPr lang="pl-PL" sz="1800" dirty="0"/>
              <a:t>nauki. </a:t>
            </a:r>
            <a:r>
              <a:rPr lang="pl-PL" sz="1800" dirty="0" smtClean="0"/>
              <a:t>Pobyt </a:t>
            </a:r>
            <a:r>
              <a:rPr lang="pl-PL" sz="1800" dirty="0"/>
              <a:t>w sanatorium stwarza szansę nowych kontaktów i działań przynoszących pozytywne efekty, a także wzmocnienia poczucia własnej wartości.</a:t>
            </a:r>
          </a:p>
          <a:p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365468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9600" cy="2074242"/>
          </a:xfrm>
        </p:spPr>
        <p:txBody>
          <a:bodyPr>
            <a:normAutofit/>
          </a:bodyPr>
          <a:lstStyle/>
          <a:p>
            <a:pPr algn="ctr"/>
            <a:r>
              <a:rPr lang="pl-PL" i="1" dirty="0" smtClean="0"/>
              <a:t>Przykłady bajek napisane przez uczniów „Słoneczka”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60505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109728" indent="0">
              <a:buNone/>
            </a:pPr>
            <a:r>
              <a:rPr lang="pl-PL" dirty="0"/>
              <a:t>Damian wrócił z sanatorium i musiał iść do szkoły. Został jeszcze miesiąc </a:t>
            </a:r>
            <a:r>
              <a:rPr lang="pl-PL" dirty="0" smtClean="0"/>
              <a:t>do </a:t>
            </a:r>
            <a:r>
              <a:rPr lang="pl-PL" dirty="0"/>
              <a:t>zakończenia roku szkolnego. Bał się swojego powrotu </a:t>
            </a:r>
            <a:endParaRPr lang="pl-PL" dirty="0" smtClean="0"/>
          </a:p>
          <a:p>
            <a:pPr marL="109728" indent="0">
              <a:buNone/>
            </a:pPr>
            <a:r>
              <a:rPr lang="pl-PL" dirty="0" smtClean="0"/>
              <a:t>i </a:t>
            </a:r>
            <a:r>
              <a:rPr lang="pl-PL" dirty="0"/>
              <a:t>reakcji nauczycieli. Miał też obawy, co spotka go ze strony rówieśników. Na szczęście niektórzy się nawet ucieszyli, że ponownie mogą z nim przebywać. Wszystko szło w miarę dobrze, dopóki nie znalazł się na lekcji geografii. Nauczyciel nie chciał mu uznać ocen, które zdobył ciężką pracą w sanatorium. Damian zmartwił się. Intensywnie myślał, jak przekonać nauczyciela do prawdziwości jego wyników. Było to trudne, ponieważ nigdy nie miał dobrych ocen z tego przedmiotu, </a:t>
            </a:r>
            <a:r>
              <a:rPr lang="pl-PL" dirty="0" smtClean="0"/>
              <a:t>a </a:t>
            </a:r>
            <a:r>
              <a:rPr lang="pl-PL" dirty="0"/>
              <a:t>geograf mu nie wierzył. Postanowił poprosić o pomoc swoją ulubioną nauczycielkę, która była pedagogiem szkolnym. Pani Basia poradziła mu</a:t>
            </a:r>
            <a:r>
              <a:rPr lang="pl-PL" dirty="0" smtClean="0"/>
              <a:t>, </a:t>
            </a:r>
            <a:r>
              <a:rPr lang="pl-PL" dirty="0"/>
              <a:t>aby znalazł numer telefonu do sanatorium, w którym był i przekazał </a:t>
            </a:r>
            <a:r>
              <a:rPr lang="pl-PL" dirty="0" smtClean="0"/>
              <a:t>go </a:t>
            </a:r>
            <a:r>
              <a:rPr lang="pl-PL" dirty="0"/>
              <a:t>dyrektorowi szkoły. Chłopiec zrobił tak. Pan dyrektor wyjaśnił całą sytuację </a:t>
            </a:r>
            <a:r>
              <a:rPr lang="pl-PL" dirty="0" smtClean="0"/>
              <a:t>i </a:t>
            </a:r>
            <a:r>
              <a:rPr lang="pl-PL" dirty="0"/>
              <a:t>polecił nauczycielowi uznać oceny z sanatorium. Na następnej lekcji geografii  Damian porozmawiał z nauczycielem i odpowiedział na kilka  dodatkowych pytań z przedmiotu. Zdał na piątkę i nie bał się już geografii. Poczuł, </a:t>
            </a:r>
            <a:endParaRPr lang="pl-PL" dirty="0" smtClean="0"/>
          </a:p>
          <a:p>
            <a:pPr marL="109728" indent="0">
              <a:buNone/>
            </a:pPr>
            <a:r>
              <a:rPr lang="pl-PL" dirty="0" smtClean="0"/>
              <a:t>że </a:t>
            </a:r>
            <a:r>
              <a:rPr lang="pl-PL" dirty="0"/>
              <a:t>odtąd wszystko będzie dobrze.</a:t>
            </a:r>
          </a:p>
        </p:txBody>
      </p:sp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>
                <a:effectLst/>
              </a:rPr>
              <a:t> ,,</a:t>
            </a:r>
            <a:r>
              <a:rPr lang="pl-PL" i="1" dirty="0">
                <a:effectLst/>
              </a:rPr>
              <a:t>POWRÓT DO SZKOŁY</a:t>
            </a:r>
            <a:r>
              <a:rPr lang="pl-PL" i="1" dirty="0" smtClean="0">
                <a:effectLst/>
              </a:rPr>
              <a:t>”</a:t>
            </a:r>
            <a:br>
              <a:rPr lang="pl-PL" i="1" dirty="0" smtClean="0">
                <a:effectLst/>
              </a:rPr>
            </a:br>
            <a:r>
              <a:rPr lang="pl-PL" sz="2700" i="1" dirty="0">
                <a:effectLst/>
              </a:rPr>
              <a:t>bajka gimnazjalistów</a:t>
            </a:r>
            <a:r>
              <a:rPr lang="pl-PL" dirty="0">
                <a:effectLst/>
              </a:rPr>
              <a:t/>
            </a:r>
            <a:br>
              <a:rPr lang="pl-PL" dirty="0">
                <a:effectLst/>
              </a:rPr>
            </a:br>
            <a:r>
              <a:rPr lang="pl-PL" dirty="0">
                <a:effectLst/>
              </a:rPr>
              <a:t>                   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8912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09728" indent="0">
              <a:buNone/>
            </a:pPr>
            <a:r>
              <a:rPr lang="pl-PL" sz="1300" dirty="0"/>
              <a:t>Dawno, dawno temu w niedużym tropikalnym lesie, skąpanym promieniami słonecznymi, żył mały lemurek o imieniu Julian. Był pogodnym i bardzo przyjaznym zwierzątkiem. Pewnego dnia, podczas zabawy z kuzynami, Julianek padł ofiarą podłych kłusowników, którzy dla zysku pozbawili go pięknego, puszystego ogonka. Po tym niemiłym i trudnym wydarzeniu, lemurek trafił </a:t>
            </a:r>
            <a:r>
              <a:rPr lang="pl-PL" sz="1300" dirty="0" smtClean="0"/>
              <a:t>do </a:t>
            </a:r>
            <a:r>
              <a:rPr lang="pl-PL" sz="1300" dirty="0"/>
              <a:t>szpitala. Przeszedł w nim masę bolesnych badań i zabiegów. Z będącego kiedyś chlubą ogonka, został tylko mały kikut. Julian diametralnie </a:t>
            </a:r>
            <a:r>
              <a:rPr lang="pl-PL" sz="1300" dirty="0" smtClean="0"/>
              <a:t>zaczął się </a:t>
            </a:r>
            <a:r>
              <a:rPr lang="pl-PL" sz="1300" dirty="0"/>
              <a:t>różnić od innych lemurków. </a:t>
            </a:r>
            <a:endParaRPr lang="pl-PL" sz="1300" dirty="0" smtClean="0"/>
          </a:p>
          <a:p>
            <a:pPr marL="109728" indent="0">
              <a:buNone/>
            </a:pPr>
            <a:r>
              <a:rPr lang="pl-PL" sz="1300" dirty="0" smtClean="0"/>
              <a:t>Koledzy </a:t>
            </a:r>
            <a:r>
              <a:rPr lang="pl-PL" sz="1300" dirty="0"/>
              <a:t>ze szkoły naśmiewali się z niego, wytkali łapkami i nie chcieli się z nim bawić. </a:t>
            </a:r>
            <a:endParaRPr lang="pl-PL" sz="1300" dirty="0" smtClean="0"/>
          </a:p>
          <a:p>
            <a:pPr marL="109728" indent="0">
              <a:buNone/>
            </a:pPr>
            <a:r>
              <a:rPr lang="pl-PL" sz="1300" dirty="0" smtClean="0"/>
              <a:t>Gdy </a:t>
            </a:r>
            <a:r>
              <a:rPr lang="pl-PL" sz="1300" dirty="0"/>
              <a:t>potrzebował pomocy, ignorowali go, stał się dla nich ,,niewidzialny”. Lemurek stracił poczucie własnej wartości, załamał się i unikał kontaktów z innymi. Któregoś dnia wybrał się na spacer wzdłuż brzegu rzeki. </a:t>
            </a:r>
            <a:r>
              <a:rPr lang="pl-PL" sz="1300" dirty="0" smtClean="0"/>
              <a:t>Przysiadł </a:t>
            </a:r>
            <a:r>
              <a:rPr lang="pl-PL" sz="1300" dirty="0"/>
              <a:t>na niedużym </a:t>
            </a:r>
            <a:r>
              <a:rPr lang="pl-PL" sz="1300" dirty="0" smtClean="0"/>
              <a:t>kamieniu i </a:t>
            </a:r>
            <a:r>
              <a:rPr lang="pl-PL" sz="1300" dirty="0"/>
              <a:t>obserwował płynące </a:t>
            </a:r>
            <a:r>
              <a:rPr lang="pl-PL" sz="1300" dirty="0" smtClean="0"/>
              <a:t>z </a:t>
            </a:r>
            <a:r>
              <a:rPr lang="pl-PL" sz="1300" dirty="0"/>
              <a:t>nurtem rzeki liście. Z zamyślenia wyrwał go czyjś krzyk.  Głos pytał, czy Julian jest surykatką i co robi w tropikalnym lesie? Zwierzątko nie </a:t>
            </a:r>
            <a:r>
              <a:rPr lang="pl-PL" sz="1300" dirty="0" smtClean="0"/>
              <a:t>wiedziało </a:t>
            </a:r>
            <a:r>
              <a:rPr lang="pl-PL" sz="1300" dirty="0"/>
              <a:t>kto do niego mówi </a:t>
            </a:r>
            <a:r>
              <a:rPr lang="pl-PL" sz="1300" dirty="0" smtClean="0"/>
              <a:t>i </a:t>
            </a:r>
            <a:r>
              <a:rPr lang="pl-PL" sz="1300" dirty="0"/>
              <a:t>dopiero po </a:t>
            </a:r>
            <a:r>
              <a:rPr lang="pl-PL" sz="1300" dirty="0" smtClean="0"/>
              <a:t>chwili </a:t>
            </a:r>
            <a:r>
              <a:rPr lang="pl-PL" sz="1300" dirty="0"/>
              <a:t>zauważyło małą żabkę siedzącą nieopodal. Julian opowiedział nieznajomej swoją historię i czuł jak po jego małym pyszczku spływają kropelki łez. Żabka Balbinka bardzo się wzruszyła, tym co usłyszała. Rozumiała uczucia lemurka, jak mało kto, ponieważ urodziła się bez jednej nóżki </a:t>
            </a:r>
            <a:r>
              <a:rPr lang="pl-PL" sz="1300" dirty="0" smtClean="0"/>
              <a:t>i </a:t>
            </a:r>
            <a:r>
              <a:rPr lang="pl-PL" sz="1300" dirty="0"/>
              <a:t>dobrze wiedziała co znaczą słowa: strach, samotność, nietolerancja, odrzucenie. Przytuliła Juliana, a potem posłała mu najpiękniejszy ze swoich żabich uśmiechów. </a:t>
            </a:r>
            <a:r>
              <a:rPr lang="pl-PL" sz="1300" dirty="0" smtClean="0"/>
              <a:t>W </a:t>
            </a:r>
            <a:r>
              <a:rPr lang="pl-PL" sz="1300" dirty="0"/>
              <a:t>tym momencie Julian odkrył, że spotkanie </a:t>
            </a:r>
            <a:endParaRPr lang="pl-PL" sz="1300" dirty="0" smtClean="0"/>
          </a:p>
          <a:p>
            <a:pPr marL="109728" indent="0">
              <a:buNone/>
            </a:pPr>
            <a:r>
              <a:rPr lang="pl-PL" sz="1300" dirty="0" smtClean="0"/>
              <a:t>z </a:t>
            </a:r>
            <a:r>
              <a:rPr lang="pl-PL" sz="1300" dirty="0"/>
              <a:t>Balbinką to prezent od losu. </a:t>
            </a:r>
            <a:r>
              <a:rPr lang="pl-PL" sz="1300" dirty="0" smtClean="0"/>
              <a:t>W </a:t>
            </a:r>
            <a:r>
              <a:rPr lang="pl-PL" sz="1300" dirty="0"/>
              <a:t>myślach powtarzał sobie słowa, które po cichutku wyszeptała żabka: ,,Nie jesteś sam”.  </a:t>
            </a:r>
            <a:r>
              <a:rPr lang="pl-PL" sz="1300" dirty="0" smtClean="0"/>
              <a:t>Jak </a:t>
            </a:r>
            <a:r>
              <a:rPr lang="pl-PL" sz="1300" dirty="0"/>
              <a:t>one pięknie brzmiały…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i="1" dirty="0">
                <a:effectLst/>
              </a:rPr>
              <a:t>,,NIE JESTEŚ SAM</a:t>
            </a:r>
            <a:r>
              <a:rPr lang="pl-PL" i="1" dirty="0" smtClean="0">
                <a:effectLst/>
              </a:rPr>
              <a:t>”</a:t>
            </a:r>
            <a:br>
              <a:rPr lang="pl-PL" i="1" dirty="0" smtClean="0">
                <a:effectLst/>
              </a:rPr>
            </a:br>
            <a:r>
              <a:rPr lang="pl-PL" sz="2700" i="1" dirty="0">
                <a:effectLst/>
              </a:rPr>
              <a:t>bajka licealistów</a:t>
            </a:r>
            <a:endParaRPr lang="pl-PL" sz="2700" i="1" dirty="0"/>
          </a:p>
        </p:txBody>
      </p:sp>
    </p:spTree>
    <p:extLst>
      <p:ext uri="{BB962C8B-B14F-4D97-AF65-F5344CB8AC3E}">
        <p14:creationId xmlns:p14="http://schemas.microsoft.com/office/powerpoint/2010/main" val="17949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911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1196752"/>
            <a:ext cx="8363272" cy="5256584"/>
          </a:xfrm>
        </p:spPr>
        <p:txBody>
          <a:bodyPr>
            <a:normAutofit fontScale="47500" lnSpcReduction="20000"/>
          </a:bodyPr>
          <a:lstStyle/>
          <a:p>
            <a:pPr lvl="0"/>
            <a:r>
              <a:rPr lang="pl-PL" dirty="0"/>
              <a:t>pomoc w nadrobieniu szkolnych zaległości: rozłożenie materiału na partie </a:t>
            </a:r>
          </a:p>
          <a:p>
            <a:r>
              <a:rPr lang="pl-PL" dirty="0"/>
              <a:t>i ich etapowe zaliczanie w wyznaczonych terminach, dodatkowe zajęcia wyrównawcze;</a:t>
            </a:r>
          </a:p>
          <a:p>
            <a:pPr lvl="0"/>
            <a:r>
              <a:rPr lang="pl-PL" dirty="0"/>
              <a:t>zorganizowanie pomocy koleżeńskiej, np. zespoły wsparcia z danego przedmiotu;</a:t>
            </a:r>
          </a:p>
          <a:p>
            <a:pPr lvl="0"/>
            <a:r>
              <a:rPr lang="pl-PL" dirty="0"/>
              <a:t>wpisanie do dziennika i wzięcie pod uwagę przy klasyfikacji semestralnej ocen</a:t>
            </a:r>
          </a:p>
          <a:p>
            <a:r>
              <a:rPr lang="pl-PL" dirty="0"/>
              <a:t>z placówki leczniczej;</a:t>
            </a:r>
          </a:p>
          <a:p>
            <a:pPr lvl="0"/>
            <a:r>
              <a:rPr lang="pl-PL" dirty="0"/>
              <a:t>pochwała za dobre oceny zdobyte w szkole sanatoryjnej;</a:t>
            </a:r>
          </a:p>
          <a:p>
            <a:pPr lvl="0"/>
            <a:r>
              <a:rPr lang="pl-PL" dirty="0"/>
              <a:t>podkreślenie rangi dodatkowych sukcesów, np. wysokie lokaty w różnego rodzaju konkursach organizowanych w sanatorium, jak i na szczeblu ogólnopolskim, angażowanie się w wolontariat, w przygotowanie przedstawień, w turnieje sportowe;</a:t>
            </a:r>
          </a:p>
          <a:p>
            <a:pPr lvl="0"/>
            <a:r>
              <a:rPr lang="pl-PL" dirty="0"/>
              <a:t>dostrzeżenie uczestnictwa ucznia w indywidualnych zajęciach dydaktycznych </a:t>
            </a:r>
            <a:r>
              <a:rPr lang="pl-PL" dirty="0" smtClean="0"/>
              <a:t>prowadzonych</a:t>
            </a:r>
          </a:p>
          <a:p>
            <a:pPr marL="109728" lvl="0" indent="0">
              <a:buNone/>
            </a:pPr>
            <a:r>
              <a:rPr lang="pl-PL" dirty="0" smtClean="0"/>
              <a:t>w </a:t>
            </a:r>
            <a:r>
              <a:rPr lang="pl-PL" dirty="0"/>
              <a:t>placówce leczniczej w przypadku specyficznych trudności w nauce;</a:t>
            </a:r>
          </a:p>
          <a:p>
            <a:pPr lvl="0"/>
            <a:r>
              <a:rPr lang="pl-PL" dirty="0"/>
              <a:t>zapewnienie wsparcia ze strony szkolnego pedagoga i psychologa;</a:t>
            </a:r>
          </a:p>
          <a:p>
            <a:pPr lvl="0"/>
            <a:r>
              <a:rPr lang="pl-PL" dirty="0"/>
              <a:t>powitanie powracającego dziecka przez całą społeczność klasową i wprowadzenie </a:t>
            </a:r>
          </a:p>
          <a:p>
            <a:r>
              <a:rPr lang="pl-PL" dirty="0"/>
              <a:t>w aktualne sprawy z życia klasy;</a:t>
            </a:r>
          </a:p>
          <a:p>
            <a:pPr lvl="0"/>
            <a:r>
              <a:rPr lang="pl-PL" dirty="0"/>
              <a:t>stworzenie okazji do podzielania się dziecka chorego swoimi przeżyciami </a:t>
            </a:r>
          </a:p>
          <a:p>
            <a:r>
              <a:rPr lang="pl-PL" dirty="0"/>
              <a:t>i doświadczeniami z rówieśnikami i nauczycielami;</a:t>
            </a:r>
          </a:p>
          <a:p>
            <a:pPr lvl="0"/>
            <a:r>
              <a:rPr lang="pl-PL" dirty="0"/>
              <a:t>przygotowanie uczniów z klasy, w przypadku dziecka powracającego z kuracji odchudzającej, </a:t>
            </a:r>
            <a:endParaRPr lang="pl-PL" dirty="0" smtClean="0"/>
          </a:p>
          <a:p>
            <a:pPr marL="109728" lvl="0" indent="0">
              <a:buNone/>
            </a:pPr>
            <a:r>
              <a:rPr lang="pl-PL" dirty="0" smtClean="0"/>
              <a:t>do </a:t>
            </a:r>
            <a:r>
              <a:rPr lang="pl-PL" dirty="0"/>
              <a:t>pomagania mu w utrzymaniu osiągniętej wagi ciała, np. </a:t>
            </a:r>
            <a:r>
              <a:rPr lang="pl-PL" dirty="0" smtClean="0"/>
              <a:t>nie kuszenie </a:t>
            </a:r>
            <a:r>
              <a:rPr lang="pl-PL" dirty="0"/>
              <a:t>słodyczami, wspólna nauka przyrządzania zdrowych potraw oraz podejmowanie aktywności fizycznej;</a:t>
            </a:r>
          </a:p>
          <a:p>
            <a:pPr lvl="0"/>
            <a:r>
              <a:rPr lang="pl-PL" dirty="0"/>
              <a:t>utrzymywanie kontaktu z uczniem/rówieśnikiem w czasie kuracji, poznanie rozkładu zajęć </a:t>
            </a:r>
          </a:p>
          <a:p>
            <a:pPr marL="109728" lvl="0" indent="0">
              <a:buNone/>
            </a:pPr>
            <a:r>
              <a:rPr lang="pl-PL" dirty="0" smtClean="0"/>
              <a:t>w </a:t>
            </a:r>
            <a:r>
              <a:rPr lang="pl-PL" dirty="0"/>
              <a:t>placówce leczniczej;</a:t>
            </a:r>
          </a:p>
          <a:p>
            <a:pPr lvl="0"/>
            <a:r>
              <a:rPr lang="pl-PL" dirty="0"/>
              <a:t>skorzystanie z możliwości zdobycia w szkole sanatoryjnej informacji o uczniu, </a:t>
            </a:r>
          </a:p>
          <a:p>
            <a:r>
              <a:rPr lang="pl-PL" dirty="0"/>
              <a:t>np. przez e – dziennik.</a:t>
            </a:r>
          </a:p>
        </p:txBody>
      </p:sp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600" i="1" dirty="0">
                <a:effectLst/>
              </a:rPr>
              <a:t>Porady na temat ułatwienia przewlekle choremu dziecku powrotu do szkoły macierzystej</a:t>
            </a:r>
            <a:br>
              <a:rPr lang="pl-PL" sz="2600" i="1" dirty="0">
                <a:effectLst/>
              </a:rPr>
            </a:br>
            <a:endParaRPr lang="pl-PL" sz="2600" i="1" dirty="0"/>
          </a:p>
        </p:txBody>
      </p:sp>
    </p:spTree>
    <p:extLst>
      <p:ext uri="{BB962C8B-B14F-4D97-AF65-F5344CB8AC3E}">
        <p14:creationId xmlns:p14="http://schemas.microsoft.com/office/powerpoint/2010/main" val="323901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325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800" i="1" dirty="0" smtClean="0"/>
              <a:t>                Prezentację wykonał</a:t>
            </a:r>
          </a:p>
          <a:p>
            <a:r>
              <a:rPr lang="pl-PL" sz="2800" i="1" dirty="0"/>
              <a:t> </a:t>
            </a:r>
            <a:r>
              <a:rPr lang="pl-PL" sz="2800" i="1" dirty="0" smtClean="0"/>
              <a:t>    Zespół do spraw Promocji Zdrowia</a:t>
            </a:r>
            <a:endParaRPr lang="pl-PL" sz="2800" i="1" dirty="0"/>
          </a:p>
          <a:p>
            <a:r>
              <a:rPr lang="pl-PL" sz="2800" i="1" dirty="0" smtClean="0"/>
              <a:t>   działający  w sanatorium ,,Słoneczko’’</a:t>
            </a:r>
          </a:p>
          <a:p>
            <a:r>
              <a:rPr lang="pl-PL" sz="2800" i="1" dirty="0"/>
              <a:t> </a:t>
            </a:r>
            <a:r>
              <a:rPr lang="pl-PL" sz="2800" i="1" dirty="0" smtClean="0"/>
              <a:t>         w składzie:</a:t>
            </a:r>
          </a:p>
          <a:p>
            <a:r>
              <a:rPr lang="pl-PL" sz="2000" dirty="0" smtClean="0"/>
              <a:t>              Milena Bąkowska, </a:t>
            </a:r>
          </a:p>
          <a:p>
            <a:r>
              <a:rPr lang="pl-PL" sz="2000" dirty="0" smtClean="0"/>
              <a:t>              Anna Poznańska</a:t>
            </a:r>
          </a:p>
          <a:p>
            <a:r>
              <a:rPr lang="pl-PL" sz="2000" dirty="0" smtClean="0"/>
              <a:t>              Barbara Zdanowicz, </a:t>
            </a:r>
          </a:p>
          <a:p>
            <a:r>
              <a:rPr lang="pl-PL" sz="2000" smtClean="0"/>
              <a:t>              Magdalena </a:t>
            </a:r>
            <a:r>
              <a:rPr lang="pl-PL" sz="2000" dirty="0" smtClean="0"/>
              <a:t>Organ.</a:t>
            </a:r>
            <a:endParaRPr lang="pl-PL" sz="2000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0" i="1" dirty="0" smtClean="0"/>
              <a:t>               </a:t>
            </a:r>
            <a:r>
              <a:rPr lang="pl-PL" sz="2800" b="0" i="1" dirty="0" smtClean="0"/>
              <a:t>    </a:t>
            </a:r>
            <a:r>
              <a:rPr lang="pl-PL" sz="2800" b="0" i="1" dirty="0" smtClean="0"/>
              <a:t>Dziękujemy za uwagę</a:t>
            </a:r>
            <a:endParaRPr lang="pl-PL" sz="2800" b="0" i="1" dirty="0"/>
          </a:p>
        </p:txBody>
      </p:sp>
    </p:spTree>
    <p:extLst>
      <p:ext uri="{BB962C8B-B14F-4D97-AF65-F5344CB8AC3E}">
        <p14:creationId xmlns:p14="http://schemas.microsoft.com/office/powerpoint/2010/main" val="20825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882547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pl-PL" sz="1500" dirty="0"/>
              <a:t>Dobre oceny zdobyte w szkole sanatoryjnej, mimo skróconego czasu przeznaczonego </a:t>
            </a:r>
            <a:r>
              <a:rPr lang="pl-PL" sz="1500" dirty="0" smtClean="0"/>
              <a:t>na </a:t>
            </a:r>
            <a:r>
              <a:rPr lang="pl-PL" sz="1500" dirty="0"/>
              <a:t>naukę własną w porównaniu ze zdrowymi rówieśnikami, mobilizują do dalszej nauki, dają nadzieję na bezproblemowy powrót do szkoły macierzystej. Sukcesy odnoszone w szkole sanatoryjnej w konkursach (np. wiedzy, ortografii) i w ramach zajęć pozalekcyjnych (np. konkursy plastyczne, turnieje sportowe, występy artystyczne, działalność samorządowa) podwyższają samoocenę </a:t>
            </a:r>
            <a:endParaRPr lang="pl-PL" sz="1500" dirty="0" smtClean="0"/>
          </a:p>
          <a:p>
            <a:pPr marL="109728" indent="0">
              <a:buNone/>
            </a:pPr>
            <a:r>
              <a:rPr lang="pl-PL" sz="1500" dirty="0" smtClean="0"/>
              <a:t>i </a:t>
            </a:r>
            <a:r>
              <a:rPr lang="pl-PL" sz="1500" dirty="0"/>
              <a:t>wyrabiają aktywne postawy w sytuacjach zadaniowych. Więzi koleżeńskie powstałe podczas turnusu sanatoryjnego mogą wyposażyć dziecko w nowe umiejętności interpersonalne i uświadomić, że jest pełnowartościowym członkiem grupy.</a:t>
            </a:r>
          </a:p>
          <a:p>
            <a:pPr marL="109728" indent="0">
              <a:buNone/>
            </a:pPr>
            <a:r>
              <a:rPr lang="pl-PL" sz="1500" dirty="0" smtClean="0"/>
              <a:t>Reasumując</a:t>
            </a:r>
            <a:r>
              <a:rPr lang="pl-PL" sz="1500" dirty="0"/>
              <a:t>, szkoła sanatoryjna ma przygotować chore dziecko do zadań, jakie czekają je we własnej szkole. Następny krok – niwelacja trudności </a:t>
            </a:r>
            <a:r>
              <a:rPr lang="pl-PL" sz="1500" dirty="0" smtClean="0"/>
              <a:t>adaptacyjnych</a:t>
            </a:r>
          </a:p>
          <a:p>
            <a:pPr marL="109728" indent="0">
              <a:buNone/>
            </a:pPr>
            <a:r>
              <a:rPr lang="pl-PL" sz="1500" dirty="0" smtClean="0"/>
              <a:t>po </a:t>
            </a:r>
            <a:r>
              <a:rPr lang="pl-PL" sz="1500" dirty="0"/>
              <a:t>powrocie </a:t>
            </a:r>
            <a:r>
              <a:rPr lang="pl-PL" sz="1500" dirty="0" smtClean="0"/>
              <a:t>z </a:t>
            </a:r>
            <a:r>
              <a:rPr lang="pl-PL" sz="1500" dirty="0"/>
              <a:t>placówki leczniczej, należy do szkoły macierzystej. Uczeń przyjeżdża do niej z nadzieją, myśląc: „Wracam z sanatorium – zrozum, doceń, pomóż</a:t>
            </a:r>
            <a:r>
              <a:rPr lang="pl-PL" sz="1500" dirty="0" smtClean="0"/>
              <a:t>!”.</a:t>
            </a:r>
            <a:endParaRPr lang="pl-PL" sz="1500" dirty="0"/>
          </a:p>
        </p:txBody>
      </p:sp>
    </p:spTree>
    <p:extLst>
      <p:ext uri="{BB962C8B-B14F-4D97-AF65-F5344CB8AC3E}">
        <p14:creationId xmlns:p14="http://schemas.microsoft.com/office/powerpoint/2010/main" val="307346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r>
              <a:rPr lang="pl-PL" sz="1500" dirty="0"/>
              <a:t>Podczas sanatoryjnych turnusów wychowankowie, będący w „Słoneczku” kolejny raz, często opowiadali wychowawcom i nauczycielom o swoich szkolnych trudnościach adaptacyjnych po powrocie z placówki leczniczej. Czasem temat ten poruszali również </a:t>
            </a:r>
            <a:r>
              <a:rPr lang="pl-PL" sz="1500" dirty="0" smtClean="0"/>
              <a:t>rodzice. Skłoniło </a:t>
            </a:r>
            <a:r>
              <a:rPr lang="pl-PL" sz="1500" dirty="0"/>
              <a:t>to Zespół ds. Promocji Zdrowia do zainteresowania się problemem. </a:t>
            </a:r>
            <a:r>
              <a:rPr lang="pl-PL" sz="1500" dirty="0" smtClean="0"/>
              <a:t>Dla </a:t>
            </a:r>
            <a:r>
              <a:rPr lang="pl-PL" sz="1500" dirty="0"/>
              <a:t>dzieci </a:t>
            </a:r>
            <a:r>
              <a:rPr lang="pl-PL" sz="1500" dirty="0" smtClean="0"/>
              <a:t>przebywających </a:t>
            </a:r>
            <a:r>
              <a:rPr lang="pl-PL" sz="1500" dirty="0"/>
              <a:t>w sanatorium kolejny już raz  i dla ich rodziców zostały skonstruowane ankiety, które były wypełniane w roku szkolnym 2014/2015 i w roku szkolnym 2015/2016.</a:t>
            </a:r>
          </a:p>
          <a:p>
            <a:pPr marL="109728" indent="0">
              <a:buNone/>
            </a:pPr>
            <a:r>
              <a:rPr lang="pl-PL" sz="1500" dirty="0"/>
              <a:t>O przeprowadzenie ankiet poprosiliśmy także inne placówki lecznicze. </a:t>
            </a:r>
            <a:endParaRPr lang="pl-PL" sz="1500" dirty="0" smtClean="0"/>
          </a:p>
          <a:p>
            <a:pPr marL="109728" indent="0">
              <a:buNone/>
            </a:pPr>
            <a:r>
              <a:rPr lang="pl-PL" sz="1500" dirty="0" smtClean="0"/>
              <a:t>Na </a:t>
            </a:r>
            <a:r>
              <a:rPr lang="pl-PL" sz="1500" dirty="0"/>
              <a:t>zaproszenie odpowiedziała Szkoła Filialna przy Oddziale Pediatrycznym Szpitala Powiatowego </a:t>
            </a:r>
            <a:r>
              <a:rPr lang="pl-PL" sz="1500" dirty="0" smtClean="0"/>
              <a:t>w Lublińcu. Dodatkowy </a:t>
            </a:r>
            <a:r>
              <a:rPr lang="pl-PL" sz="1500" dirty="0"/>
              <a:t>materiał do analizy stanowiły mapy mentalne </a:t>
            </a:r>
            <a:endParaRPr lang="pl-PL" sz="1500" dirty="0" smtClean="0"/>
          </a:p>
          <a:p>
            <a:pPr marL="109728" indent="0">
              <a:buNone/>
            </a:pPr>
            <a:r>
              <a:rPr lang="pl-PL" sz="1500" dirty="0" smtClean="0"/>
              <a:t>i </a:t>
            </a:r>
            <a:r>
              <a:rPr lang="pl-PL" sz="1500" dirty="0"/>
              <a:t>bajki terapeutyczne autorstwa młodych kuracjuszy. Cenne były dziecięce prace </a:t>
            </a:r>
            <a:endParaRPr lang="pl-PL" sz="1500" dirty="0" smtClean="0"/>
          </a:p>
          <a:p>
            <a:pPr marL="109728" indent="0">
              <a:buNone/>
            </a:pPr>
            <a:r>
              <a:rPr lang="pl-PL" sz="1500" dirty="0" smtClean="0"/>
              <a:t>z </a:t>
            </a:r>
            <a:r>
              <a:rPr lang="pl-PL" sz="1500" dirty="0"/>
              <a:t>dwóch ogólnopolskich konkursów plastycznych zorganizowanych przez Zespół Szkół przy Szpitalu Uzdrowiskowym „Słoneczko”: w roku szkolnym 2014/2015 </a:t>
            </a:r>
            <a:endParaRPr lang="pl-PL" sz="1500" dirty="0" smtClean="0"/>
          </a:p>
          <a:p>
            <a:pPr marL="109728" indent="0">
              <a:buNone/>
            </a:pPr>
            <a:r>
              <a:rPr lang="pl-PL" sz="1500" dirty="0" smtClean="0"/>
              <a:t>„</a:t>
            </a:r>
            <a:r>
              <a:rPr lang="pl-PL" sz="1500" dirty="0"/>
              <a:t>Co cieszy, a co porusza powracającego do szkoły kuracjusza?”, w roku szkolnym 2015/2016 </a:t>
            </a:r>
            <a:endParaRPr lang="pl-PL" sz="1500" dirty="0" smtClean="0"/>
          </a:p>
          <a:p>
            <a:pPr marL="109728" indent="0">
              <a:buNone/>
            </a:pPr>
            <a:r>
              <a:rPr lang="pl-PL" sz="1500" dirty="0" smtClean="0"/>
              <a:t>„</a:t>
            </a:r>
            <a:r>
              <a:rPr lang="pl-PL" sz="1500" dirty="0"/>
              <a:t>Wracam ze szpitala – zrozum, doceń, pomóż”.</a:t>
            </a:r>
          </a:p>
          <a:p>
            <a:endParaRPr lang="pl-PL" sz="1500" dirty="0" smtClean="0"/>
          </a:p>
          <a:p>
            <a:endParaRPr lang="pl-PL" sz="1500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pl-PL" sz="3200" i="1" dirty="0">
                <a:effectLst/>
              </a:rPr>
              <a:t>Obawy ucznia pacjenta związane z powrotem do własnej szkoły</a:t>
            </a:r>
            <a:br>
              <a:rPr lang="pl-PL" sz="3200" i="1" dirty="0">
                <a:effectLst/>
              </a:rPr>
            </a:br>
            <a:endParaRPr lang="pl-PL" sz="3200" i="1" dirty="0"/>
          </a:p>
        </p:txBody>
      </p:sp>
    </p:spTree>
    <p:extLst>
      <p:ext uri="{BB962C8B-B14F-4D97-AF65-F5344CB8AC3E}">
        <p14:creationId xmlns:p14="http://schemas.microsoft.com/office/powerpoint/2010/main" val="291358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60648"/>
            <a:ext cx="4176464" cy="6177372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 flipV="1">
            <a:off x="-2844824" y="764704"/>
            <a:ext cx="1368152" cy="7200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9203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109728" indent="0">
              <a:buNone/>
            </a:pPr>
            <a:r>
              <a:rPr lang="pl-PL" dirty="0"/>
              <a:t>Mapy myśli można określić jako sposób notowania, który odzwierciedla pracę naszego mózgu. Naturalnie myślimy raczej </a:t>
            </a:r>
            <a:r>
              <a:rPr lang="pl-PL" dirty="0" smtClean="0"/>
              <a:t>skojarzeniami</a:t>
            </a:r>
            <a:r>
              <a:rPr lang="pl-PL" dirty="0"/>
              <a:t>: słowami-kluczami, obrazami, </a:t>
            </a:r>
            <a:r>
              <a:rPr lang="pl-PL" dirty="0" smtClean="0"/>
              <a:t>symbolami </a:t>
            </a:r>
            <a:r>
              <a:rPr lang="pl-PL" dirty="0"/>
              <a:t>i kolorami, a nie pełnymi zdaniami.</a:t>
            </a:r>
          </a:p>
          <a:p>
            <a:pPr marL="109728" indent="0">
              <a:buNone/>
            </a:pPr>
            <a:r>
              <a:rPr lang="pl-PL" dirty="0" smtClean="0"/>
              <a:t>Tony </a:t>
            </a:r>
            <a:r>
              <a:rPr lang="pl-PL" dirty="0" err="1" smtClean="0"/>
              <a:t>Buzan</a:t>
            </a:r>
            <a:r>
              <a:rPr lang="pl-PL" dirty="0" smtClean="0"/>
              <a:t>, </a:t>
            </a:r>
            <a:r>
              <a:rPr lang="pl-PL" dirty="0"/>
              <a:t>autor techniki mapowania myśli </a:t>
            </a:r>
            <a:r>
              <a:rPr lang="pl-PL" dirty="0" smtClean="0"/>
              <a:t>wyszedł </a:t>
            </a:r>
          </a:p>
          <a:p>
            <a:pPr marL="109728" indent="0">
              <a:buNone/>
            </a:pPr>
            <a:r>
              <a:rPr lang="pl-PL" dirty="0" smtClean="0"/>
              <a:t>z </a:t>
            </a:r>
            <a:r>
              <a:rPr lang="pl-PL" dirty="0"/>
              <a:t>założenia, że ludzka pamięć i zdolności analityczne są nieograniczone. A dostęp do zasobów naszej pamięci umożliwiają </a:t>
            </a:r>
            <a:r>
              <a:rPr lang="pl-PL" dirty="0" err="1"/>
              <a:t>słowa-klucze</a:t>
            </a:r>
            <a:r>
              <a:rPr lang="pl-PL" dirty="0"/>
              <a:t>, które uruchamiają cały kontekst skojarzeniowy</a:t>
            </a:r>
            <a:r>
              <a:rPr lang="pl-PL" dirty="0" smtClean="0"/>
              <a:t>.</a:t>
            </a:r>
          </a:p>
          <a:p>
            <a:pPr marL="109728" indent="0">
              <a:buNone/>
            </a:pPr>
            <a:r>
              <a:rPr lang="pl-PL" dirty="0"/>
              <a:t>Mapy myśli ułatwiają przyswajanie nowych wiadomości i pozwalają lepiej uporządkować zdobytą wiedzę. </a:t>
            </a:r>
            <a:endParaRPr lang="pl-PL" dirty="0" smtClean="0"/>
          </a:p>
          <a:p>
            <a:pPr marL="109728" indent="0">
              <a:buNone/>
            </a:pPr>
            <a:r>
              <a:rPr lang="pl-PL" dirty="0" smtClean="0"/>
              <a:t>Ta </a:t>
            </a:r>
            <a:r>
              <a:rPr lang="pl-PL" dirty="0"/>
              <a:t>technika przydaje się także przy pisaniu różnego rodzaju wypracowań i esejów oraz planowaniu.</a:t>
            </a:r>
          </a:p>
          <a:p>
            <a:pPr marL="109728" indent="0">
              <a:buNone/>
            </a:pPr>
            <a:endParaRPr lang="pl-PL" dirty="0"/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i="1" dirty="0">
                <a:effectLst/>
              </a:rPr>
              <a:t>Co to są mapy </a:t>
            </a:r>
            <a:r>
              <a:rPr lang="pl-PL" i="1" dirty="0" smtClean="0">
                <a:effectLst/>
              </a:rPr>
              <a:t>myśli?</a:t>
            </a:r>
            <a:br>
              <a:rPr lang="pl-PL" i="1" dirty="0" smtClean="0">
                <a:effectLst/>
              </a:rPr>
            </a:br>
            <a:r>
              <a:rPr lang="pl-PL" i="1" dirty="0" smtClean="0">
                <a:effectLst/>
              </a:rPr>
              <a:t>(mentalne)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833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109728" indent="0">
              <a:buNone/>
            </a:pPr>
            <a:r>
              <a:rPr lang="pl-PL" dirty="0"/>
              <a:t>Notując w klasyczny, linearny sposób:</a:t>
            </a:r>
          </a:p>
          <a:p>
            <a:pPr lvl="0"/>
            <a:r>
              <a:rPr lang="pl-PL" dirty="0"/>
              <a:t>aktywizujemy głównie lewą półkulę mózgu</a:t>
            </a:r>
          </a:p>
          <a:p>
            <a:pPr lvl="0"/>
            <a:r>
              <a:rPr lang="pl-PL" dirty="0"/>
              <a:t>tracimy czas na zapisanie, </a:t>
            </a:r>
            <a:r>
              <a:rPr lang="pl-PL" dirty="0" smtClean="0"/>
              <a:t>zapamiętanie</a:t>
            </a:r>
          </a:p>
          <a:p>
            <a:pPr marL="109728" lvl="0" indent="0">
              <a:buNone/>
            </a:pPr>
            <a:r>
              <a:rPr lang="pl-PL" dirty="0" smtClean="0"/>
              <a:t>i </a:t>
            </a:r>
            <a:r>
              <a:rPr lang="pl-PL" dirty="0"/>
              <a:t>odszukanie w tekście niepotrzebnych słów</a:t>
            </a:r>
          </a:p>
          <a:p>
            <a:pPr marL="109728" indent="0">
              <a:buNone/>
            </a:pPr>
            <a:r>
              <a:rPr lang="pl-PL" dirty="0"/>
              <a:t>Notując w technice mapowania myśli:</a:t>
            </a:r>
          </a:p>
          <a:p>
            <a:pPr lvl="0"/>
            <a:r>
              <a:rPr lang="pl-PL" dirty="0"/>
              <a:t>aktywizujemy obie półkule mózgu</a:t>
            </a:r>
          </a:p>
          <a:p>
            <a:pPr lvl="0"/>
            <a:r>
              <a:rPr lang="pl-PL" dirty="0"/>
              <a:t>na jednej kartce możemy </a:t>
            </a:r>
            <a:r>
              <a:rPr lang="pl-PL" dirty="0" smtClean="0"/>
              <a:t>zapisać </a:t>
            </a:r>
            <a:r>
              <a:rPr lang="pl-PL" dirty="0"/>
              <a:t>informacje, które w notatce linearnej zajęłyby kilka stron</a:t>
            </a:r>
          </a:p>
          <a:p>
            <a:pPr lvl="0"/>
            <a:r>
              <a:rPr lang="pl-PL" dirty="0"/>
              <a:t>notujemy i zapamiętujemy nawet 10 razy szybciej!</a:t>
            </a:r>
          </a:p>
          <a:p>
            <a:pPr lvl="0"/>
            <a:r>
              <a:rPr lang="pl-PL" dirty="0"/>
              <a:t>wychodzimy poza utarte schematy myślenia </a:t>
            </a:r>
            <a:endParaRPr lang="pl-PL" dirty="0" smtClean="0"/>
          </a:p>
          <a:p>
            <a:pPr marL="109728" lvl="0" indent="0">
              <a:buNone/>
            </a:pPr>
            <a:r>
              <a:rPr lang="pl-PL" dirty="0" smtClean="0"/>
              <a:t>i </a:t>
            </a:r>
            <a:r>
              <a:rPr lang="pl-PL" dirty="0"/>
              <a:t>rozwijamy nasze twórcze </a:t>
            </a:r>
            <a:r>
              <a:rPr lang="pl-PL" dirty="0" smtClean="0"/>
              <a:t>zdolności.</a:t>
            </a:r>
            <a:endParaRPr lang="pl-PL" dirty="0"/>
          </a:p>
          <a:p>
            <a:pPr marL="109728" indent="0">
              <a:buNone/>
            </a:pP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i="1" dirty="0">
                <a:effectLst/>
              </a:rPr>
              <a:t>Czym się różnią mapy myśli od zwykłych notatek?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48241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395536" y="2420888"/>
            <a:ext cx="8229600" cy="2290266"/>
          </a:xfrm>
        </p:spPr>
        <p:txBody>
          <a:bodyPr/>
          <a:lstStyle/>
          <a:p>
            <a:pPr algn="ctr"/>
            <a:r>
              <a:rPr lang="pl-PL" i="1" dirty="0" smtClean="0"/>
              <a:t>Przykłady mapy myśli wykonanych przez dzieci </a:t>
            </a:r>
            <a:br>
              <a:rPr lang="pl-PL" i="1" dirty="0" smtClean="0"/>
            </a:br>
            <a:r>
              <a:rPr lang="pl-PL" i="1" dirty="0" smtClean="0"/>
              <a:t>w „Słoneczku”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70472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">
  <a:themeElements>
    <a:clrScheme name="Hol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Hol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Hol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175</TotalTime>
  <Words>2567</Words>
  <Application>Microsoft Office PowerPoint</Application>
  <PresentationFormat>Pokaz na ekranie (4:3)</PresentationFormat>
  <Paragraphs>514</Paragraphs>
  <Slides>36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36</vt:i4>
      </vt:variant>
    </vt:vector>
  </HeadingPairs>
  <TitlesOfParts>
    <vt:vector size="37" baseType="lpstr">
      <vt:lpstr>Hol</vt:lpstr>
      <vt:lpstr>  Jak pomóc dziecku przewlekle choremu przezwyciężyć trudności   adaptacyjne  w szkole macierzystej  po powrocie z placówki leczniczej ?  </vt:lpstr>
      <vt:lpstr>Sytuacja dziecka pacjenta, ucznia szkoły sanatoryjnej </vt:lpstr>
      <vt:lpstr>Prezentacja programu PowerPoint</vt:lpstr>
      <vt:lpstr>Prezentacja programu PowerPoint</vt:lpstr>
      <vt:lpstr>Obawy ucznia pacjenta związane z powrotem do własnej szkoły </vt:lpstr>
      <vt:lpstr>Prezentacja programu PowerPoint</vt:lpstr>
      <vt:lpstr>Co to są mapy myśli? (mentalne)</vt:lpstr>
      <vt:lpstr>Czym się różnią mapy myśli od zwykłych notatek?</vt:lpstr>
      <vt:lpstr>Przykłady mapy myśli wykonanych przez dzieci  w „Słoneczku”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BAJKOTERAPIA </vt:lpstr>
      <vt:lpstr> BAJKA PSYCHOTERAPEUTYCZNA</vt:lpstr>
      <vt:lpstr>Prezentacja programu PowerPoint</vt:lpstr>
      <vt:lpstr>Przykłady bajek napisane przez uczniów „Słoneczka”</vt:lpstr>
      <vt:lpstr> ,,POWRÓT DO SZKOŁY” bajka gimnazjalistów                     </vt:lpstr>
      <vt:lpstr>,,NIE JESTEŚ SAM” bajka licealistów</vt:lpstr>
      <vt:lpstr>Prezentacja programu PowerPoint</vt:lpstr>
      <vt:lpstr>Porady na temat ułatwienia przewlekle choremu dziecku powrotu do szkoły macierzystej </vt:lpstr>
      <vt:lpstr>Prezentacja programu PowerPoint</vt:lpstr>
      <vt:lpstr>                   Dziękujemy za uwagę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Jak pomóc dziecku przewlekle choremu przezwyciężyć trudności   adaptacyjne  w szkole macierzystej  po powrocie z placówki leczniczej ?</dc:title>
  <dc:creator>Magda</dc:creator>
  <cp:lastModifiedBy>Magda</cp:lastModifiedBy>
  <cp:revision>21</cp:revision>
  <dcterms:created xsi:type="dcterms:W3CDTF">2017-06-04T09:11:35Z</dcterms:created>
  <dcterms:modified xsi:type="dcterms:W3CDTF">2018-10-16T19:15:41Z</dcterms:modified>
</cp:coreProperties>
</file>