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41"/>
  </p:notesMasterIdLst>
  <p:sldIdLst>
    <p:sldId id="303" r:id="rId3"/>
    <p:sldId id="256" r:id="rId4"/>
    <p:sldId id="257" r:id="rId5"/>
    <p:sldId id="298" r:id="rId6"/>
    <p:sldId id="302" r:id="rId7"/>
    <p:sldId id="259" r:id="rId8"/>
    <p:sldId id="300" r:id="rId9"/>
    <p:sldId id="263" r:id="rId10"/>
    <p:sldId id="261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93" r:id="rId25"/>
    <p:sldId id="294" r:id="rId26"/>
    <p:sldId id="280" r:id="rId27"/>
    <p:sldId id="281" r:id="rId28"/>
    <p:sldId id="282" r:id="rId29"/>
    <p:sldId id="283" r:id="rId30"/>
    <p:sldId id="284" r:id="rId31"/>
    <p:sldId id="295" r:id="rId32"/>
    <p:sldId id="285" r:id="rId33"/>
    <p:sldId id="286" r:id="rId34"/>
    <p:sldId id="289" r:id="rId35"/>
    <p:sldId id="290" r:id="rId36"/>
    <p:sldId id="291" r:id="rId37"/>
    <p:sldId id="297" r:id="rId38"/>
    <p:sldId id="292" r:id="rId39"/>
    <p:sldId id="301" r:id="rId40"/>
  </p:sldIdLst>
  <p:sldSz cx="10080625" cy="7559675"/>
  <p:notesSz cx="7559675" cy="10691813"/>
  <p:embeddedFontLst>
    <p:embeddedFont>
      <p:font typeface="Impact" panose="020B0806030902050204" pitchFamily="34" charset="0"/>
      <p:regular r:id="rId42"/>
    </p:embeddedFont>
    <p:embeddedFont>
      <p:font typeface="Source Sans Pro" panose="020B0604020202020204" charset="0"/>
      <p:regular r:id="rId43"/>
      <p:bold r:id="rId44"/>
      <p:italic r:id="rId45"/>
      <p:boldItalic r:id="rId46"/>
    </p:embeddedFont>
    <p:embeddedFont>
      <p:font typeface="Arial Black" panose="020B0A04020102020204" pitchFamily="34" charset="0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3500" autoAdjust="0"/>
  </p:normalViewPr>
  <p:slideViewPr>
    <p:cSldViewPr snapToGrid="0">
      <p:cViewPr varScale="1">
        <p:scale>
          <a:sx n="73" d="100"/>
          <a:sy n="73" d="100"/>
        </p:scale>
        <p:origin x="222" y="66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6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8731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905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9535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5" y="801688"/>
            <a:ext cx="5345113" cy="40100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608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914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68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67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740880" y="425340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3"/>
          </p:nvPr>
        </p:nvSpPr>
        <p:spPr>
          <a:xfrm>
            <a:off x="523656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4"/>
          </p:nvPr>
        </p:nvSpPr>
        <p:spPr>
          <a:xfrm>
            <a:off x="74088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3"/>
          <p:cNvSpPr/>
          <p:nvPr/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/>
          <a:lstStyle/>
          <a:p>
            <a:fld id="{F851F45B-FBD8-47EB-B6AE-170ADFF5E5DA}" type="datetimeFigureOut">
              <a:rPr lang="pl-PL" smtClean="0"/>
              <a:t>2019-03-20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/>
          <a:lstStyle/>
          <a:p>
            <a:fld id="{FB0EB1AD-3AA0-4238-B054-0C204EA34D6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990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subTitle" idx="1"/>
          </p:nvPr>
        </p:nvSpPr>
        <p:spPr>
          <a:xfrm>
            <a:off x="740880" y="282240"/>
            <a:ext cx="8608320" cy="5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2"/>
          </p:nvPr>
        </p:nvSpPr>
        <p:spPr>
          <a:xfrm>
            <a:off x="74088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3"/>
          </p:nvPr>
        </p:nvSpPr>
        <p:spPr>
          <a:xfrm>
            <a:off x="523656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3"/>
          </p:nvPr>
        </p:nvSpPr>
        <p:spPr>
          <a:xfrm>
            <a:off x="523656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3"/>
          </p:nvPr>
        </p:nvSpPr>
        <p:spPr>
          <a:xfrm>
            <a:off x="740880" y="425340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2"/>
          </p:nvPr>
        </p:nvSpPr>
        <p:spPr>
          <a:xfrm>
            <a:off x="740880" y="425340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body" idx="3"/>
          </p:nvPr>
        </p:nvSpPr>
        <p:spPr>
          <a:xfrm>
            <a:off x="523656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4"/>
          </p:nvPr>
        </p:nvSpPr>
        <p:spPr>
          <a:xfrm>
            <a:off x="74088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2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6" name="Google Shape;106;p26"/>
          <p:cNvSpPr/>
          <p:nvPr/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6"/>
          <p:cNvSpPr/>
          <p:nvPr/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subTitle" idx="1"/>
          </p:nvPr>
        </p:nvSpPr>
        <p:spPr>
          <a:xfrm>
            <a:off x="740880" y="282240"/>
            <a:ext cx="8608320" cy="5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2"/>
          </p:nvPr>
        </p:nvSpPr>
        <p:spPr>
          <a:xfrm>
            <a:off x="74088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3"/>
          </p:nvPr>
        </p:nvSpPr>
        <p:spPr>
          <a:xfrm>
            <a:off x="523656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3"/>
          </p:nvPr>
        </p:nvSpPr>
        <p:spPr>
          <a:xfrm>
            <a:off x="5236560" y="425340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5236560" y="1963080"/>
            <a:ext cx="428112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3"/>
          </p:nvPr>
        </p:nvSpPr>
        <p:spPr>
          <a:xfrm>
            <a:off x="740880" y="4253400"/>
            <a:ext cx="8772840" cy="209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40880" y="1963080"/>
            <a:ext cx="87728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725040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1987920" y="7289280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hyperlink" Target="https://www.booking.com/hotel/hr/restaurant-villa-sandi.pl.html?aid=356997&amp;label=gog235jc-1DCAsoZUIbYXBhcnRtZW50LWFuZC1yb29tcy1kdW1hbmljSB5YA2i2AYgBAZgBHrgBBsgBDNgBA-gBAfgBAogCAagCAw&amp;sid=808a70aadc5884fe44e12309e5aef285&amp;ucfs=1&amp;srpvid=b38347710bad01a4&amp;srepoch=1544004580&amp;nflt=class=3;class=4;class=5;&amp;hpos=1&amp;hapos=1&amp;checkin=2018-12-07&amp;checkout=2018-12-14&amp;dest_id=-77073&amp;dest_type=city&amp;sr_order=popularity&amp;all_sr_blocks=30464901_105447279_2_1_0&amp;highlighted_blocks=30464901_105447279_2_1_0&amp;from=searchresults;highlight_room=#hotelTmp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80624" cy="755967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17317" y="3189222"/>
            <a:ext cx="9906820" cy="1974122"/>
          </a:xfrm>
        </p:spPr>
        <p:txBody>
          <a:bodyPr>
            <a:noAutofit/>
          </a:bodyPr>
          <a:lstStyle/>
          <a:p>
            <a:r>
              <a:rPr lang="pl-PL" sz="7937" i="1" dirty="0">
                <a:solidFill>
                  <a:schemeClr val="bg1"/>
                </a:solidFill>
                <a:latin typeface="Arial Black" panose="020B0A04020102020204" pitchFamily="34" charset="0"/>
              </a:rPr>
              <a:t>,, Z plecakiem przez świat ”</a:t>
            </a:r>
            <a:br>
              <a:rPr lang="pl-PL" sz="7937" i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l-PL" sz="7937" i="1" dirty="0">
                <a:solidFill>
                  <a:schemeClr val="bg1"/>
                </a:solidFill>
                <a:latin typeface="Arial Black" panose="020B0A04020102020204" pitchFamily="34" charset="0"/>
              </a:rPr>
              <a:t>3b Gim</a:t>
            </a:r>
            <a:endParaRPr lang="pl-PL" sz="7937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1.Zwiedzanie i odpoczynek: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83667" y="1591605"/>
            <a:ext cx="8772840" cy="4384800"/>
          </a:xfrm>
        </p:spPr>
        <p:txBody>
          <a:bodyPr/>
          <a:lstStyle/>
          <a:p>
            <a:pPr fontAlgn="base"/>
            <a:r>
              <a:rPr lang="pl-PL" sz="2400" dirty="0" smtClean="0">
                <a:solidFill>
                  <a:schemeClr val="bg1"/>
                </a:solidFill>
              </a:rPr>
              <a:t>Pierwszym  miejscem do zwiedzenia jest </a:t>
            </a:r>
            <a:r>
              <a:rPr lang="pl-PL" sz="2400" b="1" dirty="0" smtClean="0">
                <a:solidFill>
                  <a:schemeClr val="bg1"/>
                </a:solidFill>
              </a:rPr>
              <a:t>Beach Draga.</a:t>
            </a:r>
          </a:p>
          <a:p>
            <a:pPr fontAlgn="base"/>
            <a:endParaRPr lang="pl-PL" sz="2400" b="1" dirty="0" smtClean="0">
              <a:solidFill>
                <a:schemeClr val="bg1"/>
              </a:solidFill>
            </a:endParaRPr>
          </a:p>
          <a:p>
            <a:pPr fontAlgn="base"/>
            <a:r>
              <a:rPr lang="pl-PL" sz="2400" dirty="0" smtClean="0">
                <a:solidFill>
                  <a:schemeClr val="bg1"/>
                </a:solidFill>
              </a:rPr>
              <a:t>Wyjazd z apartamentu o godz. 10:30</a:t>
            </a:r>
          </a:p>
          <a:p>
            <a:pPr fontAlgn="base"/>
            <a:r>
              <a:rPr lang="pl-PL" sz="2400" dirty="0" smtClean="0">
                <a:solidFill>
                  <a:schemeClr val="bg1"/>
                </a:solidFill>
              </a:rPr>
              <a:t>Droga wynosi 1.7 km i czas dojazdu zajmuje 5 min.</a:t>
            </a:r>
          </a:p>
          <a:p>
            <a:pPr fontAlgn="base"/>
            <a:r>
              <a:rPr lang="pl-PL" sz="2400" dirty="0" smtClean="0">
                <a:solidFill>
                  <a:schemeClr val="bg1"/>
                </a:solidFill>
              </a:rPr>
              <a:t>Należy zarezerwować sobie ok. 1,5 godz. na spędzenie tam czasu.</a:t>
            </a:r>
          </a:p>
          <a:p>
            <a:pPr fontAlgn="base"/>
            <a:r>
              <a:rPr lang="pl-PL" sz="2400" dirty="0" smtClean="0">
                <a:solidFill>
                  <a:schemeClr val="bg1"/>
                </a:solidFill>
              </a:rPr>
              <a:t>Następnie powrót ok godz. 12:10.</a:t>
            </a:r>
          </a:p>
        </p:txBody>
      </p:sp>
      <p:pic>
        <p:nvPicPr>
          <p:cNvPr id="9218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43400"/>
            <a:ext cx="7436028" cy="3216275"/>
          </a:xfrm>
          <a:prstGeom prst="rect">
            <a:avLst/>
          </a:prstGeom>
          <a:noFill/>
        </p:spPr>
      </p:pic>
      <p:pic>
        <p:nvPicPr>
          <p:cNvPr id="9220" name="Picture 4" descr="Znalezione obrazy dla zapytania Beach Drag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4462" y="6073774"/>
            <a:ext cx="3566163" cy="1485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2. Zwiedzanie miasta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1890508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Drugim miejscem będzie </a:t>
            </a:r>
            <a:r>
              <a:rPr lang="pl-PL" sz="2400" dirty="0" err="1" smtClean="0">
                <a:solidFill>
                  <a:schemeClr val="bg1"/>
                </a:solidFill>
              </a:rPr>
              <a:t>Malinska</a:t>
            </a:r>
            <a:r>
              <a:rPr lang="pl-PL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Wyjazd z apartamentu o godz. 12:30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Droga ma 2.4 km i zajmuje 5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 zajmie ok. 3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do apartamentu i kolacja (w cenie)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Zdjęcia miasta </a:t>
            </a:r>
            <a:r>
              <a:rPr lang="pl-PL" sz="2400" dirty="0" err="1" smtClean="0">
                <a:solidFill>
                  <a:schemeClr val="bg1"/>
                </a:solidFill>
              </a:rPr>
              <a:t>Malinska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505" y="1396456"/>
            <a:ext cx="347612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Znalezione obrazy dla zapytania malins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87595"/>
            <a:ext cx="4008120" cy="2672080"/>
          </a:xfrm>
          <a:prstGeom prst="rect">
            <a:avLst/>
          </a:prstGeom>
          <a:noFill/>
        </p:spPr>
      </p:pic>
      <p:pic>
        <p:nvPicPr>
          <p:cNvPr id="8197" name="Picture 5" descr="Podobny obra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353639"/>
            <a:ext cx="5365749" cy="32060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12214">
            <a:off x="397939" y="1339283"/>
            <a:ext cx="9029986" cy="4770901"/>
          </a:xfrm>
          <a:prstGeom prst="rect">
            <a:avLst/>
          </a:prstGeom>
          <a:noFill/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 rot="1025719">
            <a:off x="679920" y="1825920"/>
            <a:ext cx="8772840" cy="4384800"/>
          </a:xfrm>
        </p:spPr>
        <p:txBody>
          <a:bodyPr/>
          <a:lstStyle/>
          <a:p>
            <a:pPr algn="ctr"/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9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l-PL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 rot="1053954">
            <a:off x="2697480" y="2956559"/>
            <a:ext cx="446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rgbClr val="FFFF00"/>
                </a:solidFill>
              </a:rPr>
              <a:t>Dzień 3</a:t>
            </a:r>
            <a:endParaRPr lang="pl-PL" sz="9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3.Wyjazd do </a:t>
            </a:r>
            <a:r>
              <a:rPr lang="pl-PL" sz="5400" dirty="0" err="1" smtClean="0">
                <a:solidFill>
                  <a:srgbClr val="FFC000"/>
                </a:solidFill>
              </a:rPr>
              <a:t>Njivic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1716337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ok. godz. 11:30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Droga wynosi 7.9 </a:t>
            </a:r>
            <a:r>
              <a:rPr lang="pl-PL" sz="2400" dirty="0" err="1" smtClean="0">
                <a:solidFill>
                  <a:schemeClr val="bg1"/>
                </a:solidFill>
              </a:rPr>
              <a:t>km</a:t>
            </a:r>
            <a:r>
              <a:rPr lang="pl-PL" sz="2400" dirty="0" smtClean="0">
                <a:solidFill>
                  <a:schemeClr val="bg1"/>
                </a:solidFill>
              </a:rPr>
              <a:t>. i zajmuje 11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 zajmie ok. 4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  ok. 200 zł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do apartamentu ok. godz. 16:00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Kolacja w hotelu (w cenie)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err="1" smtClean="0">
                <a:solidFill>
                  <a:schemeClr val="bg1"/>
                </a:solidFill>
              </a:rPr>
              <a:t>Zdjecia</a:t>
            </a:r>
            <a:r>
              <a:rPr lang="pl-PL" sz="2400" dirty="0" smtClean="0">
                <a:solidFill>
                  <a:schemeClr val="bg1"/>
                </a:solidFill>
              </a:rPr>
              <a:t> miasta </a:t>
            </a:r>
            <a:r>
              <a:rPr lang="pl-PL" sz="2400" dirty="0" err="1" smtClean="0">
                <a:solidFill>
                  <a:schemeClr val="bg1"/>
                </a:solidFill>
              </a:rPr>
              <a:t>Njivice</a:t>
            </a:r>
            <a:endParaRPr lang="pl-PL" sz="2400" dirty="0" smtClean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5382" y="1890894"/>
            <a:ext cx="4355243" cy="1842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000625"/>
            <a:ext cx="57721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Znalezione obrazy dla zapytania njivice k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481" y="4557713"/>
            <a:ext cx="4511144" cy="3001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09831">
            <a:off x="440028" y="1119516"/>
            <a:ext cx="9169924" cy="4584962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 rot="1052184">
            <a:off x="2773680" y="2453640"/>
            <a:ext cx="446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chemeClr val="bg1"/>
                </a:solidFill>
              </a:rPr>
              <a:t>Dzień 4</a:t>
            </a:r>
            <a:endParaRPr lang="pl-PL" sz="9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4.Wyjazd do </a:t>
            </a:r>
            <a:r>
              <a:rPr lang="pl-PL" sz="5400" dirty="0" err="1" smtClean="0">
                <a:solidFill>
                  <a:srgbClr val="FFC000"/>
                </a:solidFill>
              </a:rPr>
              <a:t>Omišalj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1948566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ok. godz. 12:00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Droga wynosi 13.2 km i zajmuje 15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 ok. 130 zł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Zwiedzanie: 3.5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 do apartamentów i kolacja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Zdjęcia z miasta </a:t>
            </a:r>
            <a:r>
              <a:rPr lang="pl-PL" dirty="0" err="1" smtClean="0">
                <a:solidFill>
                  <a:schemeClr val="bg1"/>
                </a:solidFill>
              </a:rPr>
              <a:t>Omišalj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1527" y="1975078"/>
            <a:ext cx="4339098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Znalezione obrazy dla zapytania omisalj k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9163"/>
            <a:ext cx="3774016" cy="2830512"/>
          </a:xfrm>
          <a:prstGeom prst="rect">
            <a:avLst/>
          </a:prstGeom>
          <a:noFill/>
        </p:spPr>
      </p:pic>
      <p:pic>
        <p:nvPicPr>
          <p:cNvPr id="3077" name="Picture 5" descr="Znalezione obrazy dla zapytania omisalj kr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6918" y="4532312"/>
            <a:ext cx="4755020" cy="3027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94548">
            <a:off x="477696" y="1198831"/>
            <a:ext cx="9085099" cy="467233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991315">
            <a:off x="2804160" y="2575560"/>
            <a:ext cx="4663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chemeClr val="tx1"/>
                </a:solidFill>
              </a:rPr>
              <a:t>Dzień 5 </a:t>
            </a:r>
            <a:endParaRPr lang="pl-PL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Wyjazd do </a:t>
            </a:r>
            <a:r>
              <a:rPr lang="pl-PL" sz="5400" dirty="0" err="1" smtClean="0">
                <a:solidFill>
                  <a:srgbClr val="FFC000"/>
                </a:solidFill>
              </a:rPr>
              <a:t>bersujka</a:t>
            </a:r>
            <a:r>
              <a:rPr lang="pl-PL" sz="5400" dirty="0" smtClean="0">
                <a:solidFill>
                  <a:srgbClr val="FFC000"/>
                </a:solidFill>
              </a:rPr>
              <a:t> </a:t>
            </a:r>
            <a:r>
              <a:rPr lang="pl-PL" sz="5400" dirty="0" err="1" smtClean="0">
                <a:solidFill>
                  <a:srgbClr val="FFC000"/>
                </a:solidFill>
              </a:rPr>
              <a:t>cave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o </a:t>
            </a:r>
            <a:r>
              <a:rPr lang="pl-PL" sz="2400" dirty="0" err="1" smtClean="0">
                <a:solidFill>
                  <a:schemeClr val="bg1"/>
                </a:solidFill>
              </a:rPr>
              <a:t>godz</a:t>
            </a:r>
            <a:r>
              <a:rPr lang="pl-PL" sz="2400" dirty="0" smtClean="0">
                <a:solidFill>
                  <a:schemeClr val="bg1"/>
                </a:solidFill>
              </a:rPr>
              <a:t> 11:00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Droga wynosi 14.8 </a:t>
            </a:r>
            <a:r>
              <a:rPr lang="pl-PL" sz="2400" dirty="0" err="1" smtClean="0">
                <a:solidFill>
                  <a:schemeClr val="bg1"/>
                </a:solidFill>
              </a:rPr>
              <a:t>km</a:t>
            </a:r>
            <a:r>
              <a:rPr lang="pl-PL" sz="2400" dirty="0" smtClean="0">
                <a:solidFill>
                  <a:schemeClr val="bg1"/>
                </a:solidFill>
              </a:rPr>
              <a:t>. A zajmuje 23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Cena za bilet to </a:t>
            </a:r>
            <a:r>
              <a:rPr lang="pl-PL" sz="2400" b="1" dirty="0" smtClean="0">
                <a:solidFill>
                  <a:schemeClr val="bg1"/>
                </a:solidFill>
              </a:rPr>
              <a:t>15 </a:t>
            </a:r>
            <a:r>
              <a:rPr lang="pl-PL" sz="2400" dirty="0" smtClean="0">
                <a:solidFill>
                  <a:schemeClr val="bg1"/>
                </a:solidFill>
              </a:rPr>
              <a:t>złotych (PLN) za osobę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 zwiedzaniu jaskini przejazd do miasta o nazwie: </a:t>
            </a:r>
            <a:r>
              <a:rPr lang="pl-PL" sz="2400" dirty="0" err="1" smtClean="0">
                <a:solidFill>
                  <a:schemeClr val="bg1"/>
                </a:solidFill>
              </a:rPr>
              <a:t>Rudine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Zwiedzanie: 3,5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Oraz zjedzenie obiadu: 150 zł/porcja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do apartamentu, kolacja.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Zdjęcie jaskini: 		</a:t>
            </a:r>
            <a:r>
              <a:rPr lang="pl-PL" dirty="0" smtClean="0">
                <a:solidFill>
                  <a:schemeClr val="bg1"/>
                </a:solidFill>
              </a:rPr>
              <a:t>			       zdjęcia miasta </a:t>
            </a:r>
            <a:r>
              <a:rPr lang="pl-PL" dirty="0" err="1" smtClean="0">
                <a:solidFill>
                  <a:schemeClr val="bg1"/>
                </a:solidFill>
              </a:rPr>
              <a:t>Rudine</a:t>
            </a:r>
            <a:r>
              <a:rPr lang="pl-PL" dirty="0" smtClean="0">
                <a:solidFill>
                  <a:schemeClr val="bg1"/>
                </a:solidFill>
              </a:rPr>
              <a:t>: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6056" y="1296534"/>
            <a:ext cx="2954569" cy="180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 descr="http://www.spilja-biserujka.com.hr/menu_files/b2_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14888"/>
            <a:ext cx="4121301" cy="2744787"/>
          </a:xfrm>
          <a:prstGeom prst="rect">
            <a:avLst/>
          </a:prstGeom>
          <a:noFill/>
        </p:spPr>
      </p:pic>
      <p:pic>
        <p:nvPicPr>
          <p:cNvPr id="54277" name="Picture 5" descr="Znalezione obrazy dla zapytania rud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9143" y="4807447"/>
            <a:ext cx="3650796" cy="2432913"/>
          </a:xfrm>
          <a:prstGeom prst="rect">
            <a:avLst/>
          </a:prstGeom>
          <a:noFill/>
        </p:spPr>
      </p:pic>
      <p:pic>
        <p:nvPicPr>
          <p:cNvPr id="54279" name="Picture 7" descr="Znalezione obrazy dla zapytania rudin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6663" y="5658574"/>
            <a:ext cx="2852766" cy="1901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723257">
            <a:off x="429675" y="910288"/>
            <a:ext cx="9255258" cy="509210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854841">
            <a:off x="2895601" y="2484120"/>
            <a:ext cx="4739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dirty="0" smtClean="0">
                <a:solidFill>
                  <a:srgbClr val="FFC000"/>
                </a:solidFill>
              </a:rPr>
              <a:t>Dzień 6</a:t>
            </a:r>
            <a:r>
              <a:rPr lang="pl-PL" sz="9600" dirty="0" smtClean="0"/>
              <a:t> </a:t>
            </a:r>
            <a:endParaRPr lang="pl-PL" sz="9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282240"/>
            <a:ext cx="10080625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Zmiana hotelu i Pakowanie się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537" y="1585709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Śniadanie w hotelu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Oraz wymeldowanie się.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Zatankowanie ok. 300 zł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52226" name="Picture 2" descr="Znalezione obrazy dla zapytania pakowanie s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94743"/>
            <a:ext cx="6397398" cy="4264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/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strike="noStrike">
              <a:solidFill>
                <a:srgbClr val="FF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7"/>
          <p:cNvSpPr txBox="1"/>
          <p:nvPr/>
        </p:nvSpPr>
        <p:spPr>
          <a:xfrm>
            <a:off x="0" y="15240"/>
            <a:ext cx="10080000" cy="7560000"/>
          </a:xfrm>
          <a:prstGeom prst="rect">
            <a:avLst/>
          </a:prstGeom>
          <a:blipFill rotWithShape="1">
            <a:blip r:embed="rId3">
              <a:alphaModFix/>
            </a:blip>
            <a:tile tx="0" ty="0" sx="75000" sy="75000" flip="none" algn="tl"/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9600" dirty="0" smtClean="0">
                <a:solidFill>
                  <a:srgbClr val="CCCC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Chorwacja</a:t>
            </a:r>
            <a:endParaRPr sz="9600" b="0" strike="noStrike" dirty="0">
              <a:solidFill>
                <a:srgbClr val="CCCC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70600">
            <a:off x="219600" y="220680"/>
            <a:ext cx="5524200" cy="24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98800">
            <a:off x="5998680" y="446400"/>
            <a:ext cx="423000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85400">
            <a:off x="672480" y="5120640"/>
            <a:ext cx="2666520" cy="17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7600">
            <a:off x="5881320" y="5123160"/>
            <a:ext cx="3227040" cy="2132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6400800" y="6361611"/>
            <a:ext cx="3615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Karol </a:t>
            </a:r>
            <a:r>
              <a:rPr lang="pl-PL" sz="3200" b="1" dirty="0" err="1" smtClean="0">
                <a:solidFill>
                  <a:schemeClr val="bg1"/>
                </a:solidFill>
              </a:rPr>
              <a:t>Połacin</a:t>
            </a:r>
            <a:endParaRPr lang="pl-PL" sz="3200" b="1" dirty="0">
              <a:solidFill>
                <a:schemeClr val="bg1"/>
              </a:solidFill>
            </a:endParaRPr>
          </a:p>
          <a:p>
            <a:r>
              <a:rPr lang="pl-PL" sz="3200" b="1" dirty="0" smtClean="0">
                <a:solidFill>
                  <a:schemeClr val="bg1"/>
                </a:solidFill>
              </a:rPr>
              <a:t>Grzegorz </a:t>
            </a:r>
            <a:r>
              <a:rPr lang="pl-PL" sz="3200" b="1" dirty="0" err="1" smtClean="0">
                <a:solidFill>
                  <a:schemeClr val="bg1"/>
                </a:solidFill>
              </a:rPr>
              <a:t>Szulant</a:t>
            </a:r>
            <a:endParaRPr lang="pl-PL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282240"/>
            <a:ext cx="10080625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Po drodze zwiedzanie Rijeki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880" y="1208868"/>
            <a:ext cx="8772840" cy="5139012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Droga ma 39.7 km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 zajmuje 43 min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Zwiedzanie miejsca:</a:t>
            </a:r>
          </a:p>
          <a:p>
            <a:pPr marL="228600" indent="0"/>
            <a:r>
              <a:rPr lang="pl-PL" sz="2400" dirty="0" smtClean="0">
                <a:solidFill>
                  <a:schemeClr val="bg1"/>
                </a:solidFill>
              </a:rPr>
              <a:t>1.Kastav </a:t>
            </a:r>
          </a:p>
          <a:p>
            <a:pPr marL="228600" indent="0"/>
            <a:endParaRPr lang="pl-PL" sz="2400" dirty="0">
              <a:solidFill>
                <a:schemeClr val="bg1"/>
              </a:solidFill>
            </a:endParaRPr>
          </a:p>
          <a:p>
            <a:pPr marL="228600" indent="0"/>
            <a:endParaRPr lang="pl-PL" sz="2400" dirty="0" smtClean="0">
              <a:solidFill>
                <a:schemeClr val="bg1"/>
              </a:solidFill>
            </a:endParaRPr>
          </a:p>
          <a:p>
            <a:pPr marL="228600" indent="0"/>
            <a:endParaRPr lang="pl-PL" sz="2400" dirty="0">
              <a:solidFill>
                <a:schemeClr val="bg1"/>
              </a:solidFill>
            </a:endParaRPr>
          </a:p>
          <a:p>
            <a:pPr marL="228600" indent="0"/>
            <a:r>
              <a:rPr lang="pl-PL" sz="2400" dirty="0" smtClean="0">
                <a:solidFill>
                  <a:schemeClr val="bg1"/>
                </a:solidFill>
              </a:rPr>
              <a:t>2.Old torpedo-</a:t>
            </a:r>
            <a:r>
              <a:rPr lang="pl-PL" sz="2400" dirty="0" err="1" smtClean="0">
                <a:solidFill>
                  <a:schemeClr val="bg1"/>
                </a:solidFill>
              </a:rPr>
              <a:t>Launching</a:t>
            </a:r>
            <a:r>
              <a:rPr lang="pl-PL" sz="2400" dirty="0" smtClean="0">
                <a:solidFill>
                  <a:schemeClr val="bg1"/>
                </a:solidFill>
              </a:rPr>
              <a:t> Ramp</a:t>
            </a:r>
          </a:p>
          <a:p>
            <a:pPr marL="228600" indent="0"/>
            <a:endParaRPr lang="pl-PL" sz="2400" dirty="0">
              <a:solidFill>
                <a:schemeClr val="bg1"/>
              </a:solidFill>
            </a:endParaRPr>
          </a:p>
          <a:p>
            <a:pPr marL="228600" indent="0"/>
            <a:endParaRPr lang="pl-PL" sz="2400" dirty="0" smtClean="0">
              <a:solidFill>
                <a:schemeClr val="bg1"/>
              </a:solidFill>
            </a:endParaRPr>
          </a:p>
          <a:p>
            <a:pPr marL="228600" indent="0"/>
            <a:endParaRPr lang="pl-PL" sz="2400" dirty="0">
              <a:solidFill>
                <a:schemeClr val="bg1"/>
              </a:solidFill>
            </a:endParaRPr>
          </a:p>
          <a:p>
            <a:pPr marL="228600" indent="0"/>
            <a:endParaRPr lang="pl-PL" sz="2400" dirty="0" smtClean="0">
              <a:solidFill>
                <a:schemeClr val="bg1"/>
              </a:solidFill>
            </a:endParaRPr>
          </a:p>
          <a:p>
            <a:pPr marL="228600" indent="0"/>
            <a:endParaRPr lang="pl-PL" sz="2400" dirty="0">
              <a:solidFill>
                <a:schemeClr val="bg1"/>
              </a:solidFill>
            </a:endParaRPr>
          </a:p>
          <a:p>
            <a:pPr marL="228600" indent="0"/>
            <a:r>
              <a:rPr lang="pl-PL" sz="2400" dirty="0" smtClean="0">
                <a:solidFill>
                  <a:schemeClr val="bg1"/>
                </a:solidFill>
              </a:rPr>
              <a:t>3.Trsat </a:t>
            </a:r>
            <a:r>
              <a:rPr lang="pl-PL" sz="2400" dirty="0" err="1" smtClean="0">
                <a:solidFill>
                  <a:schemeClr val="bg1"/>
                </a:solidFill>
              </a:rPr>
              <a:t>castle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080" y="1417551"/>
            <a:ext cx="3545694" cy="236379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80" y="3614253"/>
            <a:ext cx="3545694" cy="235976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748" y="5172405"/>
            <a:ext cx="3545694" cy="2350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12720"/>
            <a:ext cx="9513721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Zakwaterowanie w hotelu </a:t>
            </a:r>
            <a:r>
              <a:rPr lang="pl-PL" sz="5400" b="1" dirty="0">
                <a:solidFill>
                  <a:srgbClr val="FFC000"/>
                </a:solidFill>
                <a:hlinkClick r:id="rId2"/>
              </a:rPr>
              <a:t>Hotel Villa </a:t>
            </a:r>
            <a:r>
              <a:rPr lang="pl-PL" sz="5400" b="1" dirty="0" err="1" smtClean="0">
                <a:solidFill>
                  <a:srgbClr val="FFC000"/>
                </a:solidFill>
                <a:hlinkClick r:id="rId2"/>
              </a:rPr>
              <a:t>Sandi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3720" y="1704000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Droga z Rijeki do miasta </a:t>
            </a:r>
            <a:r>
              <a:rPr lang="pl-PL" sz="2400" dirty="0" err="1" smtClean="0">
                <a:solidFill>
                  <a:schemeClr val="bg1"/>
                </a:solidFill>
              </a:rPr>
              <a:t>Cavle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18" y="4169043"/>
            <a:ext cx="10107345" cy="339063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18160" y="216408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Droga ma 9.6 km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 zajmuje 16 min  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0" y="3093720"/>
            <a:ext cx="5501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Zakwaterowanie  o  godz.17:00  i koszt za 8 dni to 1947 zł  za 2 osoby.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732007">
            <a:off x="639280" y="2952869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7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68309" y="6549594"/>
            <a:ext cx="8772840" cy="4384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5362" name="Picture 2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924386" cy="75596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757715" y="2307771"/>
            <a:ext cx="5805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7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6512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040" y="267000"/>
            <a:ext cx="8709120" cy="1262520"/>
          </a:xfrm>
        </p:spPr>
        <p:txBody>
          <a:bodyPr/>
          <a:lstStyle/>
          <a:p>
            <a:r>
              <a:rPr lang="pl-PL" sz="5400" dirty="0" smtClean="0">
                <a:solidFill>
                  <a:srgbClr val="FFC000"/>
                </a:solidFill>
              </a:rPr>
              <a:t>Zwiedzanie miasta Lovran</a:t>
            </a:r>
            <a:endParaRPr lang="pl-PL" sz="5400" dirty="0">
              <a:solidFill>
                <a:schemeClr val="accent6"/>
              </a:solidFill>
            </a:endParaRPr>
          </a:p>
        </p:txBody>
      </p:sp>
      <p:pic>
        <p:nvPicPr>
          <p:cNvPr id="67588" name="Picture 4" descr="Znalezione obrazy dla zapytania lovran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508760"/>
            <a:ext cx="4023360" cy="2683550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883920" y="1706880"/>
            <a:ext cx="40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 ok. 10:00 do Lovran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777240" y="2255520"/>
            <a:ext cx="3794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Droga  ma 29.8 km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I zajmuje 36 min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7590" name="Picture 6" descr="Podobny 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642360"/>
            <a:ext cx="3857625" cy="2713453"/>
          </a:xfrm>
          <a:prstGeom prst="rect">
            <a:avLst/>
          </a:prstGeom>
          <a:noFill/>
        </p:spPr>
      </p:pic>
      <p:pic>
        <p:nvPicPr>
          <p:cNvPr id="67592" name="Picture 8" descr="Podobny obra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8375" y="4571683"/>
            <a:ext cx="4297450" cy="22101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solidFill>
                  <a:schemeClr val="accent6"/>
                </a:solidFill>
              </a:rPr>
              <a:t>Zwiedzanie Lovran</a:t>
            </a:r>
            <a:endParaRPr lang="pl-PL" sz="5400" dirty="0">
              <a:solidFill>
                <a:schemeClr val="accent6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55320" y="1981200"/>
            <a:ext cx="184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Kościół</a:t>
            </a:r>
            <a:r>
              <a:rPr lang="pl-PL" sz="2000" dirty="0" smtClean="0">
                <a:solidFill>
                  <a:schemeClr val="bg1"/>
                </a:solidFill>
              </a:rPr>
              <a:t>  w Lovran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3400" y="3048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Stare </a:t>
            </a:r>
            <a:r>
              <a:rPr lang="pl-PL" sz="2400" dirty="0" smtClean="0">
                <a:solidFill>
                  <a:schemeClr val="bg1"/>
                </a:solidFill>
              </a:rPr>
              <a:t>miasto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8614" name="Picture 6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0159" y="1462315"/>
            <a:ext cx="2395855" cy="1796891"/>
          </a:xfrm>
          <a:prstGeom prst="rect">
            <a:avLst/>
          </a:prstGeom>
          <a:noFill/>
        </p:spPr>
      </p:pic>
      <p:pic>
        <p:nvPicPr>
          <p:cNvPr id="68644" name="Picture 36" descr="https://img.adriagate.com/cdn/photos/2139319-15/Lovran-Otok--Kvarner-Croatia-b-06_1000_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6650" y="2191611"/>
            <a:ext cx="2430145" cy="1822609"/>
          </a:xfrm>
          <a:prstGeom prst="rect">
            <a:avLst/>
          </a:prstGeom>
          <a:noFill/>
        </p:spPr>
      </p:pic>
      <p:pic>
        <p:nvPicPr>
          <p:cNvPr id="68646" name="Picture 38" descr="Znalezione obrazy dla zapytania lovran zabyt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74833" y="5090523"/>
            <a:ext cx="2505075" cy="1828800"/>
          </a:xfrm>
          <a:prstGeom prst="rect">
            <a:avLst/>
          </a:prstGeom>
          <a:noFill/>
        </p:spPr>
      </p:pic>
      <p:sp>
        <p:nvSpPr>
          <p:cNvPr id="38" name="pole tekstowe 37"/>
          <p:cNvSpPr txBox="1"/>
          <p:nvPr/>
        </p:nvSpPr>
        <p:spPr>
          <a:xfrm>
            <a:off x="464456" y="3506651"/>
            <a:ext cx="4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</a:rPr>
              <a:t>Spacer </a:t>
            </a:r>
            <a:r>
              <a:rPr lang="pl-PL" sz="2400" dirty="0" smtClean="0">
                <a:solidFill>
                  <a:schemeClr val="bg1"/>
                </a:solidFill>
              </a:rPr>
              <a:t>promenadą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 na mieście: </a:t>
            </a:r>
            <a:r>
              <a:rPr lang="pl-PL" sz="2400" dirty="0" err="1" smtClean="0">
                <a:solidFill>
                  <a:schemeClr val="bg1"/>
                </a:solidFill>
              </a:rPr>
              <a:t>max</a:t>
            </a:r>
            <a:r>
              <a:rPr lang="pl-PL" sz="2400" dirty="0" smtClean="0">
                <a:solidFill>
                  <a:schemeClr val="bg1"/>
                </a:solidFill>
              </a:rPr>
              <a:t>. 200 zł</a:t>
            </a:r>
            <a:r>
              <a:rPr lang="pl-PL" sz="2000" dirty="0" smtClean="0">
                <a:solidFill>
                  <a:schemeClr val="bg1"/>
                </a:solidFill>
              </a:rPr>
              <a:t>  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591457" y="4392749"/>
            <a:ext cx="292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Pobyt na plaży  2  godz.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8648" name="Picture 40" descr="Podobny obraz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2606" y="5179423"/>
            <a:ext cx="2395854" cy="1796890"/>
          </a:xfrm>
          <a:prstGeom prst="rect">
            <a:avLst/>
          </a:prstGeom>
          <a:noFill/>
        </p:spPr>
      </p:pic>
      <p:sp>
        <p:nvSpPr>
          <p:cNvPr id="42" name="pole tekstowe 41"/>
          <p:cNvSpPr txBox="1"/>
          <p:nvPr/>
        </p:nvSpPr>
        <p:spPr>
          <a:xfrm>
            <a:off x="563880" y="5273040"/>
            <a:ext cx="3032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bg1"/>
                </a:solidFill>
              </a:rPr>
              <a:t>Powrót do hotelu  o  godz. 17:00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640080" y="1295400"/>
            <a:ext cx="240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5"/>
                </a:solidFill>
              </a:rPr>
              <a:t>Zabytki</a:t>
            </a:r>
            <a:r>
              <a:rPr lang="pl-PL" sz="2400" dirty="0" smtClean="0">
                <a:solidFill>
                  <a:schemeClr val="bg1"/>
                </a:solidFill>
              </a:rPr>
              <a:t>: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710289">
            <a:off x="174823" y="2372298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8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670629" y="2539999"/>
            <a:ext cx="6212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8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2576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282240"/>
            <a:ext cx="10080625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Wyjazd do </a:t>
            </a:r>
            <a:r>
              <a:rPr lang="pl-PL" sz="5400" b="1" dirty="0" err="1" smtClean="0">
                <a:solidFill>
                  <a:srgbClr val="FFC000"/>
                </a:solidFill>
              </a:rPr>
              <a:t>Učka</a:t>
            </a:r>
            <a:r>
              <a:rPr lang="pl-PL" sz="5400" b="1" dirty="0" smtClean="0">
                <a:solidFill>
                  <a:srgbClr val="FFC000"/>
                </a:solidFill>
              </a:rPr>
              <a:t> </a:t>
            </a:r>
            <a:r>
              <a:rPr lang="pl-PL" sz="5400" b="1" dirty="0" err="1" smtClean="0">
                <a:solidFill>
                  <a:srgbClr val="FFC000"/>
                </a:solidFill>
              </a:rPr>
              <a:t>Nature</a:t>
            </a:r>
            <a:r>
              <a:rPr lang="pl-PL" sz="5400" b="1" dirty="0" smtClean="0">
                <a:solidFill>
                  <a:srgbClr val="FFC000"/>
                </a:solidFill>
              </a:rPr>
              <a:t> Park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61907" y="1963080"/>
            <a:ext cx="9339745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z hotelu ok. godz. 10:00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Trasa ma 37.5 km i zajmuje ok. 55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Bilet kosztuje 10 zł za osobę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 ok. 3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 w parku w restauracji </a:t>
            </a:r>
            <a:r>
              <a:rPr lang="pl-PL" sz="2400" b="1" dirty="0" smtClean="0">
                <a:solidFill>
                  <a:schemeClr val="bg1"/>
                </a:solidFill>
              </a:rPr>
              <a:t>RESTAURACJA PANSION </a:t>
            </a:r>
            <a:r>
              <a:rPr lang="pl-PL" sz="2400" b="1" dirty="0" err="1" smtClean="0">
                <a:solidFill>
                  <a:schemeClr val="bg1"/>
                </a:solidFill>
              </a:rPr>
              <a:t>UČKA</a:t>
            </a:r>
            <a:endParaRPr lang="pl-PL" sz="2400" b="1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Koszt ok. 120 zł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ok. godz. 16:00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Znalezione obrazy dla zapytania UÄka Nature Pa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4291" y="4572001"/>
            <a:ext cx="5736334" cy="2987674"/>
          </a:xfrm>
          <a:prstGeom prst="rect">
            <a:avLst/>
          </a:prstGeom>
          <a:noFill/>
        </p:spPr>
      </p:pic>
      <p:pic>
        <p:nvPicPr>
          <p:cNvPr id="13316" name="Picture 4" descr="https://www.ekvarner.info/pansion-ucka/1684/726772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3257"/>
            <a:ext cx="4341427" cy="2726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8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0770440">
            <a:off x="595737" y="2488411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9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0082715" cy="755967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220686" y="3062514"/>
            <a:ext cx="5733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9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103588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" y="282240"/>
            <a:ext cx="10080625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Wyjazd do </a:t>
            </a:r>
            <a:r>
              <a:rPr lang="pl-PL" sz="5400" b="1" dirty="0" smtClean="0">
                <a:solidFill>
                  <a:srgbClr val="FFC000"/>
                </a:solidFill>
              </a:rPr>
              <a:t>Parku Narodowego </a:t>
            </a:r>
            <a:r>
              <a:rPr lang="pl-PL" sz="5400" b="1" dirty="0" err="1" smtClean="0">
                <a:solidFill>
                  <a:srgbClr val="FFC000"/>
                </a:solidFill>
              </a:rPr>
              <a:t>Risnjak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78023" y="1658280"/>
            <a:ext cx="8772840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z hotelu ok. godz. 11:00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Trasa ma 34,3 km i zajmuje 45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Bilet kosztuje 30 zł za osobę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 3-4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do hotelu ok. godz. 16:30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Obiadokolacja: </a:t>
            </a:r>
            <a:r>
              <a:rPr lang="pl-PL" sz="2400" dirty="0" err="1" smtClean="0">
                <a:solidFill>
                  <a:schemeClr val="bg1"/>
                </a:solidFill>
              </a:rPr>
              <a:t>max</a:t>
            </a:r>
            <a:r>
              <a:rPr lang="pl-PL" sz="2400" dirty="0" smtClean="0">
                <a:solidFill>
                  <a:schemeClr val="bg1"/>
                </a:solidFill>
              </a:rPr>
              <a:t>. 150 zł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11266" name="Picture 2" descr="Znalezione obrazy dla zapytania Park Narodowy Risnj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7857" y="3744685"/>
            <a:ext cx="5376939" cy="4032704"/>
          </a:xfrm>
          <a:prstGeom prst="rect">
            <a:avLst/>
          </a:prstGeom>
          <a:noFill/>
        </p:spPr>
      </p:pic>
      <p:pic>
        <p:nvPicPr>
          <p:cNvPr id="11268" name="Picture 4" descr="Znalezione obrazy dla zapytania Park Narodowy Risnja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09143"/>
            <a:ext cx="4912482" cy="3684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7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356002">
            <a:off x="610252" y="2517440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>
                <a:solidFill>
                  <a:schemeClr val="bg1"/>
                </a:solidFill>
              </a:rPr>
              <a:t>dzień10</a:t>
            </a:r>
            <a:endParaRPr lang="pl-PL" sz="9600" dirty="0">
              <a:solidFill>
                <a:schemeClr val="bg1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6302851"/>
            <a:ext cx="8772840" cy="4384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42" name="Picture 2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382195" cy="75596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510972" y="2481943"/>
            <a:ext cx="658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10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26944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/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strike="noStrike">
              <a:solidFill>
                <a:srgbClr val="FF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740880" y="196308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strike="noStrike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720"/>
            <a:ext cx="10064160" cy="751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000" y="648000"/>
            <a:ext cx="1728000" cy="12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000" y="2664000"/>
            <a:ext cx="1488960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000" y="4104000"/>
            <a:ext cx="1440000" cy="109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8000" y="5497920"/>
            <a:ext cx="1926000" cy="170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0000" y="6076800"/>
            <a:ext cx="2376000" cy="11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92000" y="5605200"/>
            <a:ext cx="1507320" cy="13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92000" y="5760000"/>
            <a:ext cx="1799640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96000" y="4392000"/>
            <a:ext cx="1440000" cy="102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96000" y="3168000"/>
            <a:ext cx="1368000" cy="10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80000" y="1811880"/>
            <a:ext cx="1801440" cy="128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98000" y="144000"/>
            <a:ext cx="1638000" cy="15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48000" y="216000"/>
            <a:ext cx="2881440" cy="151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95520" y="104760"/>
            <a:ext cx="1500480" cy="90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480000" y="104760"/>
            <a:ext cx="1883880" cy="14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Wyjazd do </a:t>
            </a:r>
            <a:r>
              <a:rPr lang="pl-PL" sz="5400" b="1" dirty="0" smtClean="0">
                <a:solidFill>
                  <a:srgbClr val="FFC000"/>
                </a:solidFill>
              </a:rPr>
              <a:t>Beach </a:t>
            </a:r>
            <a:r>
              <a:rPr lang="pl-PL" sz="5400" b="1" dirty="0" err="1" smtClean="0">
                <a:solidFill>
                  <a:srgbClr val="FFC000"/>
                </a:solidFill>
              </a:rPr>
              <a:t>Havišće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1" y="1963080"/>
            <a:ext cx="10080625" cy="4384800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Wyjazd ok. godz. 12:00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Trasa ma 24.9 km i zajmuje 31 min.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Zwiedzanie pobliskiego miasta oraz pobyt na plaży zajmie ok. 4 godz.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Powrót do hotelu ok. godz. 17:00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Obiadokolacja: </a:t>
            </a:r>
            <a:r>
              <a:rPr lang="pl-PL" sz="2400" dirty="0" err="1" smtClean="0">
                <a:solidFill>
                  <a:schemeClr val="bg1"/>
                </a:solidFill>
              </a:rPr>
              <a:t>max</a:t>
            </a:r>
            <a:r>
              <a:rPr lang="pl-PL" sz="2400" dirty="0" smtClean="0">
                <a:solidFill>
                  <a:schemeClr val="bg1"/>
                </a:solidFill>
              </a:rPr>
              <a:t>. 150 zł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69634" name="AutoShape 2" descr="Znalezione obrazy dla zapytania Beach HaviÅ¡Ä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9636" name="AutoShape 4" descr="Znalezione obrazy dla zapytania Beach HaviÅ¡Ä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9638" name="Picture 6" descr="Znalezione obrazy dla zapytania Beach HaviÅ¡Ä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6628" y="4794106"/>
            <a:ext cx="6393997" cy="2765569"/>
          </a:xfrm>
          <a:prstGeom prst="rect">
            <a:avLst/>
          </a:prstGeom>
          <a:noFill/>
        </p:spPr>
      </p:pic>
      <p:pic>
        <p:nvPicPr>
          <p:cNvPr id="69640" name="Picture 8" descr="Znalezione obrazy dla zapytania Beach HaviÅ¡Ä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00600"/>
            <a:ext cx="5238748" cy="275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076863">
            <a:off x="769909" y="2793212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11</a:t>
            </a:r>
            <a:endParaRPr lang="pl-PL" sz="9600" dirty="0"/>
          </a:p>
        </p:txBody>
      </p:sp>
      <p:pic>
        <p:nvPicPr>
          <p:cNvPr id="9218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333977" cy="75596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206172" y="391885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11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344892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0880" y="703154"/>
            <a:ext cx="8608320" cy="1262520"/>
          </a:xfrm>
        </p:spPr>
        <p:txBody>
          <a:bodyPr/>
          <a:lstStyle/>
          <a:p>
            <a:pPr algn="ctr"/>
            <a:r>
              <a:rPr lang="pl-PL" sz="5400" b="1" dirty="0" smtClean="0">
                <a:solidFill>
                  <a:srgbClr val="FFC000"/>
                </a:solidFill>
              </a:rPr>
              <a:t>Wyjazd do </a:t>
            </a:r>
            <a:r>
              <a:rPr lang="pl-PL" sz="5400" b="1" dirty="0" err="1" smtClean="0">
                <a:solidFill>
                  <a:srgbClr val="FFC000"/>
                </a:solidFill>
              </a:rPr>
              <a:t>Žumberak</a:t>
            </a:r>
            <a:r>
              <a:rPr lang="pl-PL" sz="5400" b="1" dirty="0" smtClean="0">
                <a:solidFill>
                  <a:srgbClr val="FFC000"/>
                </a:solidFill>
              </a:rPr>
              <a:t> and </a:t>
            </a:r>
            <a:r>
              <a:rPr lang="pl-PL" sz="5400" b="1" dirty="0" err="1" smtClean="0">
                <a:solidFill>
                  <a:srgbClr val="FFC000"/>
                </a:solidFill>
              </a:rPr>
              <a:t>Samobor</a:t>
            </a:r>
            <a:r>
              <a:rPr lang="pl-PL" sz="5400" b="1" dirty="0" smtClean="0">
                <a:solidFill>
                  <a:srgbClr val="FFC000"/>
                </a:solidFill>
              </a:rPr>
              <a:t> Mountains</a:t>
            </a:r>
            <a:r>
              <a:rPr lang="pl-PL" sz="5400" b="1" dirty="0" smtClean="0"/>
              <a:t/>
            </a:r>
            <a:br>
              <a:rPr lang="pl-PL" sz="5400" b="1" dirty="0" smtClean="0"/>
            </a:b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Wyjazd o godz. 10:00</a:t>
            </a:r>
          </a:p>
          <a:p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Trasa ma 135 km i zajmuje ok. 2 godz.</a:t>
            </a:r>
          </a:p>
          <a:p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Zwiedzanie zajmuje ok. 3 godz.</a:t>
            </a:r>
          </a:p>
          <a:p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Powrót do hotelu ok. godz. 17:00</a:t>
            </a:r>
          </a:p>
          <a:p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Obiadokolacja: </a:t>
            </a:r>
            <a:r>
              <a:rPr lang="pl-PL" sz="2400" dirty="0" err="1" smtClean="0">
                <a:solidFill>
                  <a:schemeClr val="bg1">
                    <a:lumMod val="95000"/>
                  </a:schemeClr>
                </a:solidFill>
              </a:rPr>
              <a:t>max</a:t>
            </a:r>
            <a:r>
              <a:rPr lang="pl-PL" sz="2400" dirty="0" smtClean="0">
                <a:solidFill>
                  <a:schemeClr val="bg1">
                    <a:lumMod val="95000"/>
                  </a:schemeClr>
                </a:solidFill>
              </a:rPr>
              <a:t>. 150 zł</a:t>
            </a:r>
            <a:endParaRPr lang="pl-P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194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62400"/>
            <a:ext cx="4796366" cy="3597275"/>
          </a:xfrm>
          <a:prstGeom prst="rect">
            <a:avLst/>
          </a:prstGeom>
          <a:noFill/>
        </p:spPr>
      </p:pic>
      <p:pic>
        <p:nvPicPr>
          <p:cNvPr id="8196" name="Picture 4" descr="Podobny 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743" y="4526789"/>
            <a:ext cx="5769882" cy="3032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515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191373">
            <a:off x="769908" y="2401325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12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07052" y="5367275"/>
            <a:ext cx="8772840" cy="4384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122" name="Picture 2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6798" y="0"/>
            <a:ext cx="10327423" cy="755967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21178099">
            <a:off x="1407886" y="3860801"/>
            <a:ext cx="7286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12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239358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857" y="188686"/>
            <a:ext cx="8608320" cy="1262520"/>
          </a:xfrm>
        </p:spPr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Wyjazd do</a:t>
            </a:r>
            <a:br>
              <a:rPr lang="pl-PL" sz="5400" dirty="0" smtClean="0">
                <a:solidFill>
                  <a:srgbClr val="FFC000"/>
                </a:solidFill>
              </a:rPr>
            </a:br>
            <a:r>
              <a:rPr lang="pl-PL" sz="5400" dirty="0" err="1" smtClean="0">
                <a:solidFill>
                  <a:srgbClr val="FFC000"/>
                </a:solidFill>
              </a:rPr>
              <a:t>Lonjsko</a:t>
            </a:r>
            <a:r>
              <a:rPr lang="pl-PL" sz="5400" dirty="0" smtClean="0">
                <a:solidFill>
                  <a:srgbClr val="FFC000"/>
                </a:solidFill>
              </a:rPr>
              <a:t> </a:t>
            </a:r>
            <a:r>
              <a:rPr lang="pl-PL" sz="5400" dirty="0" err="1" smtClean="0">
                <a:solidFill>
                  <a:srgbClr val="FFC000"/>
                </a:solidFill>
              </a:rPr>
              <a:t>Polje</a:t>
            </a:r>
            <a:r>
              <a:rPr lang="pl-PL" sz="5400" dirty="0" smtClean="0">
                <a:solidFill>
                  <a:srgbClr val="FFC000"/>
                </a:solidFill>
              </a:rPr>
              <a:t> </a:t>
            </a:r>
            <a:r>
              <a:rPr lang="pl-PL" sz="5400" dirty="0" err="1" smtClean="0">
                <a:solidFill>
                  <a:srgbClr val="FFC000"/>
                </a:solidFill>
              </a:rPr>
              <a:t>Nature</a:t>
            </a:r>
            <a:r>
              <a:rPr lang="pl-PL" sz="5400" dirty="0" smtClean="0">
                <a:solidFill>
                  <a:srgbClr val="FFC000"/>
                </a:solidFill>
              </a:rPr>
              <a:t> Park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1585708"/>
            <a:ext cx="7257143" cy="3627231"/>
          </a:xfrm>
        </p:spPr>
        <p:txBody>
          <a:bodyPr/>
          <a:lstStyle/>
          <a:p>
            <a:r>
              <a:rPr lang="pl-PL" sz="2000" dirty="0" smtClean="0">
                <a:solidFill>
                  <a:schemeClr val="bg1"/>
                </a:solidFill>
              </a:rPr>
              <a:t>Wyjazd o godz. 10:00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Trasa ma 264 km i zajmuje  </a:t>
            </a:r>
            <a:r>
              <a:rPr lang="pl-PL" sz="2000" b="1" dirty="0" smtClean="0">
                <a:solidFill>
                  <a:schemeClr val="bg1"/>
                </a:solidFill>
              </a:rPr>
              <a:t>3 godz. 3 min </a:t>
            </a:r>
            <a:r>
              <a:rPr lang="pl-PL" sz="2000" dirty="0" smtClean="0">
                <a:solidFill>
                  <a:schemeClr val="bg1"/>
                </a:solidFill>
              </a:rPr>
              <a:t>oraz posiada </a:t>
            </a:r>
            <a:r>
              <a:rPr lang="pl-PL" sz="2000" b="1" dirty="0" smtClean="0">
                <a:solidFill>
                  <a:schemeClr val="bg1"/>
                </a:solidFill>
              </a:rPr>
              <a:t>opłaty drogowe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Koszt biletu to </a:t>
            </a:r>
            <a:r>
              <a:rPr lang="pl-PL" sz="2000" b="1" dirty="0" smtClean="0">
                <a:solidFill>
                  <a:schemeClr val="bg1"/>
                </a:solidFill>
              </a:rPr>
              <a:t>5 zł za osobę</a:t>
            </a:r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Zwiedzanie zajmuje ok. 3-4 godz.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Powrót do hotelu ok. godz. 20:16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Kolacja w hotelu koszt: max 150 zł</a:t>
            </a:r>
          </a:p>
          <a:p>
            <a:endParaRPr lang="pl-PL" dirty="0" smtClean="0"/>
          </a:p>
        </p:txBody>
      </p:sp>
      <p:pic>
        <p:nvPicPr>
          <p:cNvPr id="4098" name="Picture 2" descr="Znalezione obrazy dla zapytania Lonja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7257"/>
            <a:ext cx="4989890" cy="3742418"/>
          </a:xfrm>
          <a:prstGeom prst="rect">
            <a:avLst/>
          </a:prstGeom>
          <a:noFill/>
        </p:spPr>
      </p:pic>
      <p:pic>
        <p:nvPicPr>
          <p:cNvPr id="4100" name="Picture 4" descr="Znalezione obrazy dla zapytania Lonja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449" y="3788229"/>
            <a:ext cx="5280176" cy="39601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5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708489">
            <a:off x="407051" y="2328755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13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8366" y="4909480"/>
            <a:ext cx="8772840" cy="43848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7412">
            <a:off x="232229" y="1066346"/>
            <a:ext cx="9534525" cy="450532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501612">
            <a:off x="2278743" y="2264228"/>
            <a:ext cx="561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13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36244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dirty="0" smtClean="0">
                <a:solidFill>
                  <a:srgbClr val="FFC000"/>
                </a:solidFill>
              </a:rPr>
              <a:t>Pakowanie się</a:t>
            </a:r>
            <a:endParaRPr lang="pl-PL" sz="5400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Znalezione obrazy dla zapytania pakowanie s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289646"/>
            <a:ext cx="10080625" cy="6270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21321263">
            <a:off x="363508" y="2517440"/>
            <a:ext cx="8608320" cy="1262520"/>
          </a:xfrm>
        </p:spPr>
        <p:txBody>
          <a:bodyPr/>
          <a:lstStyle/>
          <a:p>
            <a:pPr algn="ctr"/>
            <a:r>
              <a:rPr lang="pl-PL" sz="9600" dirty="0" smtClean="0"/>
              <a:t>Dzień 14</a:t>
            </a:r>
            <a:endParaRPr lang="pl-PL" sz="9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7680" y="7159194"/>
            <a:ext cx="8772840" cy="4384800"/>
          </a:xfrm>
        </p:spPr>
        <p:txBody>
          <a:bodyPr/>
          <a:lstStyle/>
          <a:p>
            <a:endParaRPr lang="pl-PL"/>
          </a:p>
        </p:txBody>
      </p:sp>
      <p:pic>
        <p:nvPicPr>
          <p:cNvPr id="2050" name="Picture 2" descr="Znalezione obrazy dla zapytania CHORWAC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11307">
            <a:off x="0" y="1580329"/>
            <a:ext cx="10107124" cy="336904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 rot="21146490">
            <a:off x="1683658" y="2583543"/>
            <a:ext cx="653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 smtClean="0"/>
              <a:t>Dzień 14</a:t>
            </a:r>
            <a:endParaRPr lang="pl-PL" sz="9600" b="1" dirty="0"/>
          </a:p>
        </p:txBody>
      </p:sp>
    </p:spTree>
    <p:extLst>
      <p:ext uri="{BB962C8B-B14F-4D97-AF65-F5344CB8AC3E}">
        <p14:creationId xmlns:p14="http://schemas.microsoft.com/office/powerpoint/2010/main" val="36440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dirty="0" smtClean="0">
                <a:solidFill>
                  <a:srgbClr val="FFC000"/>
                </a:solidFill>
              </a:rPr>
              <a:t>wyjazd</a:t>
            </a:r>
            <a:endParaRPr lang="pl-PL" sz="54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3851" y="1498623"/>
            <a:ext cx="8772840" cy="4384800"/>
          </a:xfrm>
        </p:spPr>
        <p:txBody>
          <a:bodyPr/>
          <a:lstStyle/>
          <a:p>
            <a:r>
              <a:rPr lang="pl-PL" sz="2000" dirty="0" smtClean="0">
                <a:solidFill>
                  <a:schemeClr val="bg1"/>
                </a:solidFill>
              </a:rPr>
              <a:t>Śniadanie w hotelu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 Obiad w </a:t>
            </a:r>
            <a:r>
              <a:rPr lang="pl-PL" sz="2000" dirty="0" err="1" smtClean="0">
                <a:solidFill>
                  <a:schemeClr val="bg1"/>
                </a:solidFill>
              </a:rPr>
              <a:t>McDonalds</a:t>
            </a:r>
            <a:r>
              <a:rPr lang="pl-PL" sz="2000" dirty="0" smtClean="0">
                <a:solidFill>
                  <a:schemeClr val="bg1"/>
                </a:solidFill>
              </a:rPr>
              <a:t> koszt: max </a:t>
            </a:r>
            <a:r>
              <a:rPr lang="pl-PL" sz="2000" b="1" dirty="0" smtClean="0">
                <a:solidFill>
                  <a:schemeClr val="bg1"/>
                </a:solidFill>
              </a:rPr>
              <a:t>100</a:t>
            </a:r>
            <a:r>
              <a:rPr lang="pl-PL" sz="2000" dirty="0" smtClean="0">
                <a:solidFill>
                  <a:schemeClr val="bg1"/>
                </a:solidFill>
              </a:rPr>
              <a:t> zł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Łączna ilość przejechanych kilometrów to: </a:t>
            </a:r>
            <a:r>
              <a:rPr lang="pl-PL" sz="2000" b="1" dirty="0" smtClean="0">
                <a:solidFill>
                  <a:schemeClr val="bg1"/>
                </a:solidFill>
              </a:rPr>
              <a:t>3 150 </a:t>
            </a:r>
            <a:r>
              <a:rPr lang="pl-PL" sz="2000" dirty="0" smtClean="0">
                <a:solidFill>
                  <a:schemeClr val="bg1"/>
                </a:solidFill>
              </a:rPr>
              <a:t>km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117" y="4057650"/>
            <a:ext cx="6309936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381000"/>
            <a:ext cx="10080625" cy="4541520"/>
          </a:xfrm>
        </p:spPr>
        <p:txBody>
          <a:bodyPr/>
          <a:lstStyle/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Dzień 1- wyjazd samochodem do hotelu</a:t>
            </a:r>
            <a:endParaRPr lang="pl-PL" sz="2000" b="1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Zakwaterowanie w hotelu </a:t>
            </a:r>
            <a:r>
              <a:rPr lang="pl-PL" sz="2000" dirty="0" err="1" smtClean="0">
                <a:solidFill>
                  <a:schemeClr val="bg1"/>
                </a:solidFill>
              </a:rPr>
              <a:t>Amarru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Deluxe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Apartaments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Dzień2 -  Zwiedzanie miasta Beach Draga i </a:t>
            </a:r>
            <a:r>
              <a:rPr lang="pl-PL" sz="2000" dirty="0" err="1" smtClean="0">
                <a:solidFill>
                  <a:schemeClr val="bg1"/>
                </a:solidFill>
              </a:rPr>
              <a:t>Malinska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Dzień3 - Wyjazd do </a:t>
            </a:r>
            <a:r>
              <a:rPr lang="pl-PL" sz="2000" dirty="0" err="1" smtClean="0">
                <a:solidFill>
                  <a:schemeClr val="bg1"/>
                </a:solidFill>
              </a:rPr>
              <a:t>Nijvic</a:t>
            </a:r>
            <a:r>
              <a:rPr lang="pl-PL" sz="2000" dirty="0" smtClean="0">
                <a:solidFill>
                  <a:schemeClr val="bg1"/>
                </a:solidFill>
              </a:rPr>
              <a:t> –Zwiedzanie.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Dzień4 - Pobyt w mieście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</a:rPr>
              <a:t>Omišalj-Zwiedzanie</a:t>
            </a:r>
            <a:r>
              <a:rPr lang="pl-PL" sz="2000" dirty="0" smtClean="0">
                <a:solidFill>
                  <a:srgbClr val="FFC000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Dzień5 - Zwiedzanie Jaskini </a:t>
            </a:r>
            <a:r>
              <a:rPr lang="pl-PL" sz="2000" dirty="0" err="1" smtClean="0">
                <a:solidFill>
                  <a:schemeClr val="bg1"/>
                </a:solidFill>
              </a:rPr>
              <a:t>Bersujka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cave</a:t>
            </a:r>
            <a:r>
              <a:rPr lang="pl-PL" sz="2000" dirty="0" smtClean="0">
                <a:solidFill>
                  <a:schemeClr val="bg1"/>
                </a:solidFill>
              </a:rPr>
              <a:t>  oraz Rudne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Dzień6 - Wykwaterowanie się  i wyjazd do Rijeki.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- Zakwaterowanie  w hotel Villa </a:t>
            </a:r>
            <a:r>
              <a:rPr lang="pl-PL" sz="2000" dirty="0" err="1" smtClean="0">
                <a:solidFill>
                  <a:schemeClr val="bg1"/>
                </a:solidFill>
              </a:rPr>
              <a:t>Sandi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Dzień7 - Zwiedzanie miasta Lovran-Zabytki.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Dzień8 -Wyjazd do  </a:t>
            </a:r>
            <a:r>
              <a:rPr lang="pl-PL" sz="2000" b="1" dirty="0" err="1" smtClean="0">
                <a:solidFill>
                  <a:schemeClr val="bg1"/>
                </a:solidFill>
              </a:rPr>
              <a:t>Učka</a:t>
            </a:r>
            <a:r>
              <a:rPr lang="pl-PL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err="1" smtClean="0">
                <a:solidFill>
                  <a:schemeClr val="bg1"/>
                </a:solidFill>
              </a:rPr>
              <a:t>Nature</a:t>
            </a:r>
            <a:r>
              <a:rPr lang="pl-PL" sz="2000" b="1" dirty="0" smtClean="0">
                <a:solidFill>
                  <a:schemeClr val="bg1"/>
                </a:solidFill>
              </a:rPr>
              <a:t> Park-Zwiedzanie.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Dzień9 - Zwiedzanie  Parku Narodowego </a:t>
            </a:r>
            <a:r>
              <a:rPr lang="pl-PL" sz="2000" b="1" dirty="0" err="1" smtClean="0">
                <a:solidFill>
                  <a:schemeClr val="bg1"/>
                </a:solidFill>
              </a:rPr>
              <a:t>Risnjak</a:t>
            </a:r>
            <a:r>
              <a:rPr lang="pl-PL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Dzień10 - Zwiedzanie miasta  Beach </a:t>
            </a:r>
            <a:r>
              <a:rPr lang="pl-PL" sz="2000" b="1" dirty="0" err="1" smtClean="0">
                <a:solidFill>
                  <a:schemeClr val="bg1"/>
                </a:solidFill>
              </a:rPr>
              <a:t>Havišće</a:t>
            </a:r>
            <a:r>
              <a:rPr lang="pl-PL" sz="2000" b="1" dirty="0" smtClean="0">
                <a:solidFill>
                  <a:schemeClr val="bg1"/>
                </a:solidFill>
              </a:rPr>
              <a:t> i pobyt na plaży.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Dzień11 - Wyjazd do </a:t>
            </a:r>
            <a:r>
              <a:rPr lang="pl-PL" sz="2000" b="1" dirty="0" err="1" smtClean="0">
                <a:solidFill>
                  <a:schemeClr val="bg1"/>
                </a:solidFill>
              </a:rPr>
              <a:t>Žumberak</a:t>
            </a:r>
            <a:r>
              <a:rPr lang="pl-PL" sz="2000" b="1" dirty="0" smtClean="0">
                <a:solidFill>
                  <a:schemeClr val="bg1"/>
                </a:solidFill>
              </a:rPr>
              <a:t> and </a:t>
            </a:r>
            <a:r>
              <a:rPr lang="pl-PL" sz="2000" b="1" dirty="0" err="1" smtClean="0">
                <a:solidFill>
                  <a:schemeClr val="bg1"/>
                </a:solidFill>
              </a:rPr>
              <a:t>Samobor</a:t>
            </a:r>
            <a:r>
              <a:rPr lang="pl-PL" sz="2000" b="1" dirty="0" smtClean="0">
                <a:solidFill>
                  <a:schemeClr val="bg1"/>
                </a:solidFill>
              </a:rPr>
              <a:t> Mountains.</a:t>
            </a:r>
          </a:p>
          <a:p>
            <a:r>
              <a:rPr lang="pl-PL" sz="2000" b="1" dirty="0" smtClean="0">
                <a:solidFill>
                  <a:schemeClr val="bg1"/>
                </a:solidFill>
              </a:rPr>
              <a:t>Dzień12 - Wyjazd do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</a:rPr>
              <a:t>Lonjsko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</a:rPr>
              <a:t>Polje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pl-PL" sz="2000" dirty="0" err="1" smtClean="0">
                <a:solidFill>
                  <a:schemeClr val="bg1">
                    <a:lumMod val="95000"/>
                  </a:schemeClr>
                </a:solidFill>
              </a:rPr>
              <a:t>Nature</a:t>
            </a:r>
            <a:r>
              <a:rPr lang="pl-PL" sz="2000" dirty="0" smtClean="0">
                <a:solidFill>
                  <a:schemeClr val="bg1">
                    <a:lumMod val="95000"/>
                  </a:schemeClr>
                </a:solidFill>
              </a:rPr>
              <a:t> Park</a:t>
            </a:r>
            <a:r>
              <a:rPr lang="pl-PL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Dzień13 - Odpoczynek na plaży w Rijeki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Dzień14 - Pakowanie i wykwaterowanie.</a:t>
            </a:r>
          </a:p>
          <a:p>
            <a:pPr>
              <a:buFontTx/>
              <a:buChar char="-"/>
            </a:pPr>
            <a:r>
              <a:rPr lang="pl-PL" sz="2000" dirty="0" smtClean="0">
                <a:solidFill>
                  <a:schemeClr val="bg1"/>
                </a:solidFill>
              </a:rPr>
              <a:t>Wyjazd samochodem</a:t>
            </a:r>
            <a:endParaRPr lang="pl-PL" sz="2400" dirty="0" smtClean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rgbClr val="FFC000"/>
              </a:solidFill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  <a:p>
            <a:endParaRPr lang="pl-PL" sz="2000" b="1" dirty="0" smtClean="0">
              <a:solidFill>
                <a:srgbClr val="FFC000"/>
              </a:solidFill>
            </a:endParaRPr>
          </a:p>
          <a:p>
            <a:endParaRPr lang="pl-PL" sz="2000" dirty="0" smtClean="0">
              <a:solidFill>
                <a:srgbClr val="FFC000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b="1" dirty="0" smtClean="0">
              <a:solidFill>
                <a:schemeClr val="bg1"/>
              </a:solidFill>
            </a:endParaRPr>
          </a:p>
          <a:p>
            <a:r>
              <a:rPr lang="pl-PL" sz="2000" b="1" dirty="0" smtClean="0">
                <a:solidFill>
                  <a:schemeClr val="bg1"/>
                </a:solidFill>
              </a:rPr>
              <a:t>  </a:t>
            </a:r>
          </a:p>
          <a:p>
            <a:endParaRPr lang="pl-PL" b="1" dirty="0" smtClean="0">
              <a:solidFill>
                <a:srgbClr val="FFFF00"/>
              </a:solidFill>
            </a:endParaRPr>
          </a:p>
          <a:p>
            <a:r>
              <a:rPr lang="pl-PL" b="1" dirty="0" smtClean="0">
                <a:solidFill>
                  <a:srgbClr val="FFFF00"/>
                </a:solidFill>
              </a:rPr>
              <a:t> 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942736" y="362857"/>
            <a:ext cx="5590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solidFill>
                  <a:srgbClr val="FFFF00"/>
                </a:solidFill>
              </a:rPr>
              <a:t>Plan wyjazdu</a:t>
            </a:r>
          </a:p>
          <a:p>
            <a:pPr algn="ctr"/>
            <a:endParaRPr lang="pl-PL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6600" b="1" dirty="0" smtClean="0">
                <a:solidFill>
                  <a:srgbClr val="FFC000"/>
                </a:solidFill>
              </a:rPr>
              <a:t>Podsumowanie kosztów</a:t>
            </a:r>
            <a:endParaRPr lang="pl-PL" sz="66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Wyjazd trwał 14 dni.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Cena z hotele wynosi: ok.</a:t>
            </a:r>
            <a:r>
              <a:rPr lang="pl-PL" b="1" dirty="0" smtClean="0">
                <a:solidFill>
                  <a:schemeClr val="bg1"/>
                </a:solidFill>
              </a:rPr>
              <a:t>4 000 </a:t>
            </a:r>
            <a:r>
              <a:rPr lang="pl-PL" dirty="0" smtClean="0">
                <a:solidFill>
                  <a:schemeClr val="bg1"/>
                </a:solidFill>
              </a:rPr>
              <a:t>zł 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Cena za tankowanie, winiety i niespodziewane wydatki: max. </a:t>
            </a:r>
            <a:r>
              <a:rPr lang="pl-PL" b="1" dirty="0" smtClean="0">
                <a:solidFill>
                  <a:schemeClr val="bg1"/>
                </a:solidFill>
              </a:rPr>
              <a:t>3 000</a:t>
            </a:r>
            <a:r>
              <a:rPr lang="pl-PL" dirty="0" smtClean="0">
                <a:solidFill>
                  <a:schemeClr val="bg1"/>
                </a:solidFill>
              </a:rPr>
              <a:t>zł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Cena za atrakcje turystyczne: ok.</a:t>
            </a:r>
            <a:r>
              <a:rPr lang="pl-PL" b="1" dirty="0" smtClean="0">
                <a:solidFill>
                  <a:schemeClr val="bg1"/>
                </a:solidFill>
              </a:rPr>
              <a:t>300</a:t>
            </a:r>
            <a:r>
              <a:rPr lang="pl-PL" dirty="0" smtClean="0">
                <a:solidFill>
                  <a:schemeClr val="bg1"/>
                </a:solidFill>
              </a:rPr>
              <a:t> zł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Cena za obiady na mieście wynosi:  </a:t>
            </a:r>
            <a:r>
              <a:rPr lang="pl-PL" dirty="0" err="1" smtClean="0">
                <a:solidFill>
                  <a:schemeClr val="bg1"/>
                </a:solidFill>
              </a:rPr>
              <a:t>max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  <a:r>
              <a:rPr lang="pl-PL" b="1" dirty="0" smtClean="0">
                <a:solidFill>
                  <a:schemeClr val="bg1"/>
                </a:solidFill>
              </a:rPr>
              <a:t>4 100</a:t>
            </a:r>
            <a:r>
              <a:rPr lang="pl-PL" dirty="0" smtClean="0">
                <a:solidFill>
                  <a:schemeClr val="bg1"/>
                </a:solidFill>
              </a:rPr>
              <a:t>zł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Cena za ewentualne pamiątki wynosi: </a:t>
            </a:r>
            <a:r>
              <a:rPr lang="pl-PL" dirty="0" err="1" smtClean="0">
                <a:solidFill>
                  <a:schemeClr val="bg1"/>
                </a:solidFill>
              </a:rPr>
              <a:t>max</a:t>
            </a:r>
            <a:r>
              <a:rPr lang="pl-PL" dirty="0" smtClean="0">
                <a:solidFill>
                  <a:schemeClr val="bg1"/>
                </a:solidFill>
              </a:rPr>
              <a:t>. </a:t>
            </a:r>
            <a:r>
              <a:rPr lang="pl-PL" b="1" dirty="0" smtClean="0">
                <a:solidFill>
                  <a:schemeClr val="bg1"/>
                </a:solidFill>
              </a:rPr>
              <a:t>200 </a:t>
            </a:r>
            <a:r>
              <a:rPr lang="pl-PL" dirty="0" smtClean="0">
                <a:solidFill>
                  <a:schemeClr val="bg1"/>
                </a:solidFill>
              </a:rPr>
              <a:t>zł</a:t>
            </a:r>
          </a:p>
          <a:p>
            <a:endParaRPr lang="pl-PL" dirty="0" smtClean="0">
              <a:solidFill>
                <a:schemeClr val="bg1"/>
              </a:solidFill>
            </a:endParaRPr>
          </a:p>
          <a:p>
            <a:r>
              <a:rPr lang="pl-PL" sz="4800" b="1" u="sng" dirty="0" smtClean="0">
                <a:solidFill>
                  <a:schemeClr val="bg1"/>
                </a:solidFill>
              </a:rPr>
              <a:t>razem wynosi: </a:t>
            </a:r>
            <a:r>
              <a:rPr lang="pl-PL" sz="4800" b="1" i="1" u="sng" dirty="0" smtClean="0">
                <a:solidFill>
                  <a:schemeClr val="bg1"/>
                </a:solidFill>
              </a:rPr>
              <a:t>11 600 </a:t>
            </a:r>
            <a:r>
              <a:rPr lang="pl-PL" sz="4800" b="1" u="sng" dirty="0" smtClean="0">
                <a:solidFill>
                  <a:schemeClr val="bg1"/>
                </a:solidFill>
              </a:rPr>
              <a:t>zł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/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strike="noStrike">
              <a:solidFill>
                <a:srgbClr val="FF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0"/>
          <p:cNvSpPr txBox="1"/>
          <p:nvPr/>
        </p:nvSpPr>
        <p:spPr>
          <a:xfrm rot="1428000">
            <a:off x="264240" y="1082520"/>
            <a:ext cx="9071640" cy="4989240"/>
          </a:xfrm>
          <a:prstGeom prst="rect">
            <a:avLst/>
          </a:prstGeom>
          <a:blipFill rotWithShape="1">
            <a:blip r:embed="rId3">
              <a:alphaModFix/>
            </a:blip>
            <a:tile tx="0" ty="0" sx="75000" sy="75000" flip="none" algn="tl"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4320"/>
              <a:buFont typeface="Noto Sans Symbols"/>
              <a:buChar char="●"/>
            </a:pPr>
            <a:endParaRPr lang="pl-PL" sz="9600" dirty="0" smtClean="0">
              <a:solidFill>
                <a:srgbClr val="E6E6E6"/>
              </a:solidFill>
              <a:latin typeface="Source Sans Pro"/>
              <a:ea typeface="Times New Roman"/>
              <a:cs typeface="Times New Roman"/>
              <a:sym typeface="Source Sans Pro"/>
            </a:endParaRPr>
          </a:p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4320"/>
              <a:buFont typeface="Noto Sans Symbols"/>
              <a:buChar char="●"/>
            </a:pPr>
            <a:endParaRPr sz="2400" b="0" strike="noStrike" dirty="0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4320"/>
            </a:pPr>
            <a:r>
              <a:rPr lang="pl-PL" sz="9600" b="0" strike="noStrike" dirty="0">
                <a:solidFill>
                  <a:srgbClr val="66FF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Dzień 1</a:t>
            </a:r>
            <a:endParaRPr sz="2400" b="0" strike="noStrike" dirty="0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dirty="0" smtClean="0">
                <a:solidFill>
                  <a:srgbClr val="FFC000"/>
                </a:solidFill>
              </a:rPr>
              <a:t>Wyjazd do Chorwacji na 14 dni</a:t>
            </a:r>
            <a:endParaRPr lang="pl-PL" sz="5400" b="1" dirty="0">
              <a:solidFill>
                <a:srgbClr val="FFC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03851" y="1498623"/>
            <a:ext cx="8772840" cy="4384800"/>
          </a:xfrm>
        </p:spPr>
        <p:txBody>
          <a:bodyPr/>
          <a:lstStyle/>
          <a:p>
            <a:r>
              <a:rPr lang="pl-PL" sz="2000" dirty="0" smtClean="0">
                <a:solidFill>
                  <a:schemeClr val="bg1"/>
                </a:solidFill>
              </a:rPr>
              <a:t>Wyjazd dla dwóch osób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Jazda własnym samochodem.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Obiad w </a:t>
            </a:r>
            <a:r>
              <a:rPr lang="pl-PL" sz="2000" dirty="0" err="1" smtClean="0">
                <a:solidFill>
                  <a:schemeClr val="bg1"/>
                </a:solidFill>
              </a:rPr>
              <a:t>McDonalds</a:t>
            </a:r>
            <a:r>
              <a:rPr lang="pl-PL" sz="2000" dirty="0" smtClean="0">
                <a:solidFill>
                  <a:schemeClr val="bg1"/>
                </a:solidFill>
              </a:rPr>
              <a:t> koszt: max </a:t>
            </a:r>
            <a:r>
              <a:rPr lang="pl-PL" sz="2000" b="1" dirty="0" smtClean="0">
                <a:solidFill>
                  <a:schemeClr val="bg1"/>
                </a:solidFill>
              </a:rPr>
              <a:t>100 </a:t>
            </a:r>
            <a:r>
              <a:rPr lang="pl-PL" sz="2000" dirty="0" smtClean="0">
                <a:solidFill>
                  <a:schemeClr val="bg1"/>
                </a:solidFill>
              </a:rPr>
              <a:t>zł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Łączny koszt winiet wynosi: </a:t>
            </a:r>
            <a:r>
              <a:rPr lang="pl-PL" sz="2000" b="1" dirty="0" smtClean="0">
                <a:solidFill>
                  <a:schemeClr val="bg1"/>
                </a:solidFill>
              </a:rPr>
              <a:t>520</a:t>
            </a:r>
            <a:r>
              <a:rPr lang="pl-PL" sz="2000" dirty="0" smtClean="0">
                <a:solidFill>
                  <a:schemeClr val="bg1"/>
                </a:solidFill>
              </a:rPr>
              <a:t> zł</a:t>
            </a:r>
          </a:p>
          <a:p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117" y="4057650"/>
            <a:ext cx="6309936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4457" y="4117143"/>
            <a:ext cx="1996167" cy="344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9296" y="928914"/>
            <a:ext cx="2001329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1301" y="4296229"/>
            <a:ext cx="1956591" cy="326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/>
          <p:nvPr/>
        </p:nvSpPr>
        <p:spPr>
          <a:xfrm>
            <a:off x="573240" y="38052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i="1" strike="noStrike" dirty="0" smtClean="0">
                <a:solidFill>
                  <a:srgbClr val="FF9966"/>
                </a:solidFill>
                <a:latin typeface="Arial"/>
                <a:ea typeface="Arial"/>
                <a:cs typeface="Arial"/>
                <a:sym typeface="Arial"/>
              </a:rPr>
              <a:t>W drodze do hotelu</a:t>
            </a:r>
            <a:endParaRPr sz="2400" b="1" i="1" strike="noStrike" dirty="0">
              <a:solidFill>
                <a:srgbClr val="FF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4"/>
          <p:cNvSpPr txBox="1"/>
          <p:nvPr/>
        </p:nvSpPr>
        <p:spPr>
          <a:xfrm>
            <a:off x="187477" y="130014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pl-PL" sz="2000" b="1" dirty="0" smtClean="0">
                <a:solidFill>
                  <a:schemeClr val="bg1"/>
                </a:solidFill>
              </a:rPr>
              <a:t>Zakwaterowanie:</a:t>
            </a: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 w dniu 1 maja</a:t>
            </a:r>
          </a:p>
          <a:p>
            <a:pPr>
              <a:buFont typeface="Arial" pitchFamily="34" charset="0"/>
              <a:buChar char="•"/>
            </a:pPr>
            <a:r>
              <a:rPr lang="pl-PL" sz="2000" b="1" dirty="0" smtClean="0">
                <a:solidFill>
                  <a:schemeClr val="bg1"/>
                </a:solidFill>
              </a:rPr>
              <a:t>Cena za apartament to 1 277 zł na 2 osoby. </a:t>
            </a:r>
            <a:endParaRPr lang="pl-PL" sz="2000" b="1" dirty="0">
              <a:solidFill>
                <a:schemeClr val="bg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b="0" strike="noStrike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66" name="Picture 2" descr="Galeria zdjÄÄ obiekt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5150" y="0"/>
            <a:ext cx="3165475" cy="2111348"/>
          </a:xfrm>
          <a:prstGeom prst="rect">
            <a:avLst/>
          </a:prstGeom>
          <a:noFill/>
        </p:spPr>
      </p:pic>
      <p:pic>
        <p:nvPicPr>
          <p:cNvPr id="11268" name="Picture 4" descr="Galeria zdjÄÄ obiekt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43425"/>
            <a:ext cx="4522166" cy="3016250"/>
          </a:xfrm>
          <a:prstGeom prst="rect">
            <a:avLst/>
          </a:prstGeom>
          <a:noFill/>
        </p:spPr>
      </p:pic>
      <p:pic>
        <p:nvPicPr>
          <p:cNvPr id="11270" name="Picture 6" descr="Galeria zdjÄÄ obiekt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7039" y="4529138"/>
            <a:ext cx="4543586" cy="3030537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8001" y="2272494"/>
            <a:ext cx="7697788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558" y="2296885"/>
            <a:ext cx="76215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2"/>
          <p:cNvSpPr txBox="1"/>
          <p:nvPr/>
        </p:nvSpPr>
        <p:spPr>
          <a:xfrm>
            <a:off x="740880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strike="noStrike">
              <a:solidFill>
                <a:srgbClr val="FF9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2"/>
          <p:cNvSpPr txBox="1"/>
          <p:nvPr/>
        </p:nvSpPr>
        <p:spPr>
          <a:xfrm rot="1171200">
            <a:off x="573480" y="1182960"/>
            <a:ext cx="8791920" cy="4928400"/>
          </a:xfrm>
          <a:prstGeom prst="rect">
            <a:avLst/>
          </a:prstGeom>
          <a:blipFill rotWithShape="1">
            <a:blip r:embed="rId3">
              <a:alphaModFix/>
            </a:blip>
            <a:tile tx="0" ty="0" sx="75000" sy="75000" flip="none" algn="tl"/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4320"/>
            </a:pPr>
            <a:r>
              <a:rPr lang="pl-PL" sz="9600" b="0" strike="noStrike" dirty="0">
                <a:solidFill>
                  <a:srgbClr val="E6E6E6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endParaRPr sz="2400" b="0" strike="noStrike" dirty="0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32000" marR="0" lvl="0" indent="-324000" algn="ctr" rtl="0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4320"/>
            </a:pPr>
            <a:r>
              <a:rPr lang="pl-PL" sz="9600" b="0" strike="noStrike" dirty="0">
                <a:solidFill>
                  <a:srgbClr val="E6E6E6"/>
                </a:solidFill>
                <a:latin typeface="Impact"/>
                <a:ea typeface="Impact"/>
                <a:cs typeface="Impact"/>
                <a:sym typeface="Impact"/>
              </a:rPr>
              <a:t>Dzień 2</a:t>
            </a:r>
            <a:endParaRPr sz="2400" b="0" strike="noStrike" dirty="0">
              <a:solidFill>
                <a:srgbClr val="E6E6E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891</Words>
  <Application>Microsoft Office PowerPoint</Application>
  <PresentationFormat>Niestandardowy</PresentationFormat>
  <Paragraphs>213</Paragraphs>
  <Slides>38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38</vt:i4>
      </vt:variant>
    </vt:vector>
  </HeadingPairs>
  <TitlesOfParts>
    <vt:vector size="46" baseType="lpstr">
      <vt:lpstr>Noto Sans Symbols</vt:lpstr>
      <vt:lpstr>Impact</vt:lpstr>
      <vt:lpstr>Times New Roman</vt:lpstr>
      <vt:lpstr>Source Sans Pro</vt:lpstr>
      <vt:lpstr>Arial Black</vt:lpstr>
      <vt:lpstr>Arial</vt:lpstr>
      <vt:lpstr>Office Theme</vt:lpstr>
      <vt:lpstr>Office Theme</vt:lpstr>
      <vt:lpstr>,, Z plecakiem przez świat ” 3b Gim</vt:lpstr>
      <vt:lpstr>Prezentacja programu PowerPoint</vt:lpstr>
      <vt:lpstr>Prezentacja programu PowerPoint</vt:lpstr>
      <vt:lpstr>Prezentacja programu PowerPoint</vt:lpstr>
      <vt:lpstr>Podsumowanie kosztów</vt:lpstr>
      <vt:lpstr>Prezentacja programu PowerPoint</vt:lpstr>
      <vt:lpstr>Wyjazd do Chorwacji na 14 dni</vt:lpstr>
      <vt:lpstr>Prezentacja programu PowerPoint</vt:lpstr>
      <vt:lpstr>Prezentacja programu PowerPoint</vt:lpstr>
      <vt:lpstr>1.Zwiedzanie i odpoczynek:</vt:lpstr>
      <vt:lpstr>2. Zwiedzanie miasta</vt:lpstr>
      <vt:lpstr>Prezentacja programu PowerPoint</vt:lpstr>
      <vt:lpstr>3.Wyjazd do Njivic</vt:lpstr>
      <vt:lpstr>Prezentacja programu PowerPoint</vt:lpstr>
      <vt:lpstr>4.Wyjazd do Omišalj</vt:lpstr>
      <vt:lpstr>Prezentacja programu PowerPoint</vt:lpstr>
      <vt:lpstr>Wyjazd do bersujka cave</vt:lpstr>
      <vt:lpstr>Prezentacja programu PowerPoint</vt:lpstr>
      <vt:lpstr>Zmiana hotelu i Pakowanie się</vt:lpstr>
      <vt:lpstr>Po drodze zwiedzanie Rijeki</vt:lpstr>
      <vt:lpstr>Zakwaterowanie w hotelu Hotel Villa Sandi </vt:lpstr>
      <vt:lpstr>Dzień 7</vt:lpstr>
      <vt:lpstr>Zwiedzanie miasta Lovran</vt:lpstr>
      <vt:lpstr>Zwiedzanie Lovran</vt:lpstr>
      <vt:lpstr>Dzień 8</vt:lpstr>
      <vt:lpstr>Wyjazd do Učka Nature Park</vt:lpstr>
      <vt:lpstr>Dzień 9</vt:lpstr>
      <vt:lpstr>Wyjazd do Parku Narodowego Risnjak</vt:lpstr>
      <vt:lpstr>dzień10</vt:lpstr>
      <vt:lpstr>Wyjazd do Beach Havišće</vt:lpstr>
      <vt:lpstr>Dzień 11</vt:lpstr>
      <vt:lpstr>Wyjazd do Žumberak and Samobor Mountains </vt:lpstr>
      <vt:lpstr>Dzień 12</vt:lpstr>
      <vt:lpstr>Wyjazd do Lonjsko Polje Nature Park</vt:lpstr>
      <vt:lpstr>Dzień 13</vt:lpstr>
      <vt:lpstr>Pakowanie się</vt:lpstr>
      <vt:lpstr>Dzień 14</vt:lpstr>
      <vt:lpstr>wyjazd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Administrator</cp:lastModifiedBy>
  <cp:revision>122</cp:revision>
  <dcterms:modified xsi:type="dcterms:W3CDTF">2019-03-20T13:46:18Z</dcterms:modified>
</cp:coreProperties>
</file>