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00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8" r:id="rId10"/>
    <p:sldId id="269" r:id="rId11"/>
    <p:sldId id="270" r:id="rId12"/>
    <p:sldId id="271" r:id="rId13"/>
    <p:sldId id="272" r:id="rId14"/>
    <p:sldId id="263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64" r:id="rId23"/>
    <p:sldId id="280" r:id="rId24"/>
    <p:sldId id="281" r:id="rId25"/>
    <p:sldId id="282" r:id="rId26"/>
    <p:sldId id="283" r:id="rId27"/>
    <p:sldId id="295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265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66" r:id="rId51"/>
    <p:sldId id="308" r:id="rId52"/>
    <p:sldId id="309" r:id="rId53"/>
    <p:sldId id="310" r:id="rId54"/>
    <p:sldId id="311" r:id="rId55"/>
    <p:sldId id="312" r:id="rId56"/>
    <p:sldId id="313" r:id="rId57"/>
    <p:sldId id="315" r:id="rId58"/>
    <p:sldId id="316" r:id="rId59"/>
    <p:sldId id="297" r:id="rId60"/>
    <p:sldId id="317" r:id="rId6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AB96E-0758-4451-98F3-E2D6115436A3}" type="datetimeFigureOut">
              <a:rPr lang="pl-PL" smtClean="0"/>
              <a:pPr/>
              <a:t>2018-04-16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8D4F3-031B-432D-A9A7-226FB69FE90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8D4F3-031B-432D-A9A7-226FB69FE90C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54C4-97BE-4893-9D09-ACC1618B45C4}" type="datetimeFigureOut">
              <a:rPr lang="pl-PL" smtClean="0"/>
              <a:pPr/>
              <a:t>2018-04-16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0FCB-5016-4ACF-BD62-04029E5717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54C4-97BE-4893-9D09-ACC1618B45C4}" type="datetimeFigureOut">
              <a:rPr lang="pl-PL" smtClean="0"/>
              <a:pPr/>
              <a:t>2018-04-16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0FCB-5016-4ACF-BD62-04029E5717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54C4-97BE-4893-9D09-ACC1618B45C4}" type="datetimeFigureOut">
              <a:rPr lang="pl-PL" smtClean="0"/>
              <a:pPr/>
              <a:t>2018-04-16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0FCB-5016-4ACF-BD62-04029E5717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54C4-97BE-4893-9D09-ACC1618B45C4}" type="datetimeFigureOut">
              <a:rPr lang="pl-PL" smtClean="0"/>
              <a:pPr/>
              <a:t>2018-04-16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0FCB-5016-4ACF-BD62-04029E5717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54C4-97BE-4893-9D09-ACC1618B45C4}" type="datetimeFigureOut">
              <a:rPr lang="pl-PL" smtClean="0"/>
              <a:pPr/>
              <a:t>2018-04-16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0FCB-5016-4ACF-BD62-04029E5717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54C4-97BE-4893-9D09-ACC1618B45C4}" type="datetimeFigureOut">
              <a:rPr lang="pl-PL" smtClean="0"/>
              <a:pPr/>
              <a:t>2018-04-16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0FCB-5016-4ACF-BD62-04029E5717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54C4-97BE-4893-9D09-ACC1618B45C4}" type="datetimeFigureOut">
              <a:rPr lang="pl-PL" smtClean="0"/>
              <a:pPr/>
              <a:t>2018-04-16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0FCB-5016-4ACF-BD62-04029E5717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54C4-97BE-4893-9D09-ACC1618B45C4}" type="datetimeFigureOut">
              <a:rPr lang="pl-PL" smtClean="0"/>
              <a:pPr/>
              <a:t>2018-04-16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0FCB-5016-4ACF-BD62-04029E5717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54C4-97BE-4893-9D09-ACC1618B45C4}" type="datetimeFigureOut">
              <a:rPr lang="pl-PL" smtClean="0"/>
              <a:pPr/>
              <a:t>2018-04-16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0FCB-5016-4ACF-BD62-04029E5717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54C4-97BE-4893-9D09-ACC1618B45C4}" type="datetimeFigureOut">
              <a:rPr lang="pl-PL" smtClean="0"/>
              <a:pPr/>
              <a:t>2018-04-16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A0FCB-5016-4ACF-BD62-04029E57178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A54C4-97BE-4893-9D09-ACC1618B45C4}" type="datetimeFigureOut">
              <a:rPr lang="pl-PL" smtClean="0"/>
              <a:pPr/>
              <a:t>2018-04-16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C3A0FCB-5016-4ACF-BD62-04029E57178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DAA54C4-97BE-4893-9D09-ACC1618B45C4}" type="datetimeFigureOut">
              <a:rPr lang="pl-PL" smtClean="0"/>
              <a:pPr/>
              <a:t>2018-04-16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C3A0FCB-5016-4ACF-BD62-04029E571788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  <p:sldLayoutId id="2147484505" r:id="rId5"/>
    <p:sldLayoutId id="2147484506" r:id="rId6"/>
    <p:sldLayoutId id="2147484507" r:id="rId7"/>
    <p:sldLayoutId id="2147484508" r:id="rId8"/>
    <p:sldLayoutId id="2147484509" r:id="rId9"/>
    <p:sldLayoutId id="2147484510" r:id="rId10"/>
    <p:sldLayoutId id="2147484511" r:id="rId11"/>
  </p:sldLayoutIdLst>
  <p:transition spd="slow">
    <p:wheel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412777"/>
            <a:ext cx="7772400" cy="2187674"/>
          </a:xfr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pl-PL" sz="6000" b="1" dirty="0" smtClean="0">
                <a:solidFill>
                  <a:schemeClr val="accent3">
                    <a:lumMod val="10000"/>
                  </a:schemeClr>
                </a:solidFill>
                <a:effectLst/>
                <a:latin typeface="Cambria" pitchFamily="18" charset="0"/>
              </a:rPr>
              <a:t>CZTERY PORY ROKU </a:t>
            </a:r>
            <a:br>
              <a:rPr lang="pl-PL" sz="6000" b="1" dirty="0" smtClean="0">
                <a:solidFill>
                  <a:schemeClr val="accent3">
                    <a:lumMod val="10000"/>
                  </a:schemeClr>
                </a:solidFill>
                <a:effectLst/>
                <a:latin typeface="Cambria" pitchFamily="18" charset="0"/>
              </a:rPr>
            </a:br>
            <a:r>
              <a:rPr lang="pl-PL" sz="6000" b="1" dirty="0" smtClean="0">
                <a:solidFill>
                  <a:schemeClr val="accent3">
                    <a:lumMod val="10000"/>
                  </a:schemeClr>
                </a:solidFill>
                <a:effectLst/>
                <a:latin typeface="Cambria" pitchFamily="18" charset="0"/>
              </a:rPr>
              <a:t>W LESIE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9552" y="2996952"/>
            <a:ext cx="8062912" cy="2952328"/>
          </a:xfrm>
          <a:noFill/>
          <a:ln>
            <a:noFill/>
          </a:ln>
        </p:spPr>
        <p:txBody>
          <a:bodyPr>
            <a:normAutofit/>
          </a:bodyPr>
          <a:lstStyle/>
          <a:p>
            <a:endParaRPr lang="pl-PL" sz="2000" dirty="0" smtClean="0"/>
          </a:p>
          <a:p>
            <a:endParaRPr lang="pl-PL" sz="2000" dirty="0"/>
          </a:p>
          <a:p>
            <a:r>
              <a:rPr lang="pl-PL" sz="3600" b="1" dirty="0" smtClean="0">
                <a:solidFill>
                  <a:schemeClr val="accent3">
                    <a:lumMod val="10000"/>
                  </a:schemeClr>
                </a:solidFill>
              </a:rPr>
              <a:t>Maja Kuszewska</a:t>
            </a:r>
          </a:p>
          <a:p>
            <a:r>
              <a:rPr lang="pl-PL" sz="3600" b="1" dirty="0" smtClean="0">
                <a:solidFill>
                  <a:schemeClr val="accent3">
                    <a:lumMod val="10000"/>
                  </a:schemeClr>
                </a:solidFill>
              </a:rPr>
              <a:t>Damian </a:t>
            </a:r>
            <a:r>
              <a:rPr lang="pl-PL" sz="3600" b="1" dirty="0" err="1" smtClean="0">
                <a:solidFill>
                  <a:schemeClr val="accent3">
                    <a:lumMod val="10000"/>
                  </a:schemeClr>
                </a:solidFill>
              </a:rPr>
              <a:t>Dyk</a:t>
            </a:r>
            <a:endParaRPr lang="pl-PL" sz="3600" b="1" dirty="0" smtClean="0">
              <a:solidFill>
                <a:schemeClr val="accent3">
                  <a:lumMod val="10000"/>
                </a:schemeClr>
              </a:solidFill>
            </a:endParaRPr>
          </a:p>
          <a:p>
            <a:r>
              <a:rPr lang="pl-PL" sz="3600" b="1" dirty="0" smtClean="0">
                <a:solidFill>
                  <a:schemeClr val="accent3">
                    <a:lumMod val="10000"/>
                  </a:schemeClr>
                </a:solidFill>
              </a:rPr>
              <a:t>Oskar Kuszewski</a:t>
            </a:r>
            <a:endParaRPr lang="pl-PL" sz="3600" b="1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519588764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3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3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1"/>
          <p:cNvSpPr>
            <a:spLocks noChangeArrowheads="1"/>
          </p:cNvSpPr>
          <p:nvPr/>
        </p:nvSpPr>
        <p:spPr bwMode="auto">
          <a:xfrm>
            <a:off x="179512" y="332656"/>
            <a:ext cx="8568952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Podszyt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jest to wyższa warstwa lasu i składa się z młodych drzew i krzew</a:t>
            </a:r>
            <a:r>
              <a:rPr kumimoji="0" lang="pl-PL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w. Krzewy występujące w podszycie</a:t>
            </a:r>
            <a:r>
              <a:rPr kumimoji="0" lang="pl-PL" sz="23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to:</a:t>
            </a:r>
            <a:endParaRPr kumimoji="0" lang="pl-PL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Kalina</a:t>
            </a:r>
            <a:endParaRPr kumimoji="0" lang="pl-PL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Czarny bez</a:t>
            </a:r>
            <a:endParaRPr kumimoji="0" lang="pl-PL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2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Jałowiec</a:t>
            </a:r>
            <a:endParaRPr lang="pl-PL" sz="2200" dirty="0">
              <a:latin typeface="Cambria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Dostęp 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światła słonecznego do tej warstwy lasu ograniczają korony 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drzew. 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Temperatura powietrza jest tu niższa niż w wyższych partiach, a jednocześnie panuje większa wilgotność.  W podszycie siła</a:t>
            </a:r>
            <a:r>
              <a:rPr kumimoji="0" lang="pl-PL" sz="2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wiatru jest niezbyt duża, dlatego żyjące tu organizmy (rośliny i zwierzęta) nie są narażone na silne porywy wiatru. Podszyt zamieszkują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owady, ptaki i pająki. 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Mieszkańcami jego są także znacznie 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większe zwierzęta, takie jak: 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Sarny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Jelenie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Dziki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Wilki</a:t>
            </a: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Lisy</a:t>
            </a: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 descr="20160911_152617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08000" cy="6876000"/>
          </a:xfrm>
        </p:spPr>
      </p:pic>
      <p:pic>
        <p:nvPicPr>
          <p:cNvPr id="7" name="Symbol zastępczy zawartości 6" descr="IMG_1519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36000" y="0"/>
            <a:ext cx="4608000" cy="6876000"/>
          </a:xfr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_13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3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_20170828_0718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_20170828_0719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LAS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pl-PL" b="1" dirty="0" smtClean="0"/>
          </a:p>
          <a:p>
            <a:pPr>
              <a:buNone/>
            </a:pPr>
            <a:r>
              <a:rPr lang="pl-PL" b="1" dirty="0" smtClean="0"/>
              <a:t>    </a:t>
            </a:r>
            <a:r>
              <a:rPr lang="pl-PL" b="1" dirty="0" smtClean="0">
                <a:solidFill>
                  <a:schemeClr val="accent3">
                    <a:lumMod val="10000"/>
                  </a:schemeClr>
                </a:solidFill>
              </a:rPr>
              <a:t>Las</a:t>
            </a:r>
            <a:r>
              <a:rPr lang="pl-PL" dirty="0" smtClean="0">
                <a:solidFill>
                  <a:schemeClr val="accent3">
                    <a:lumMod val="10000"/>
                  </a:schemeClr>
                </a:solidFill>
              </a:rPr>
              <a:t> – to </a:t>
            </a:r>
            <a:r>
              <a:rPr lang="pl-PL" dirty="0" smtClean="0">
                <a:solidFill>
                  <a:schemeClr val="accent3">
                    <a:lumMod val="10000"/>
                  </a:schemeClr>
                </a:solidFill>
              </a:rPr>
              <a:t>miejsce, </a:t>
            </a:r>
            <a:r>
              <a:rPr lang="pl-PL" dirty="0" smtClean="0">
                <a:solidFill>
                  <a:schemeClr val="accent3">
                    <a:lumMod val="10000"/>
                  </a:schemeClr>
                </a:solidFill>
              </a:rPr>
              <a:t>gdzie na pewnym określonym obszarze żyje mnóstwo organizmów roślinnych i zwierzęcych, które bardzo często ściśle ze sobą współegzystują. To ogromny ekosystem, który rządzi się swymi naturalnymi prawami.</a:t>
            </a:r>
          </a:p>
          <a:p>
            <a:pPr>
              <a:buNone/>
            </a:pPr>
            <a:r>
              <a:rPr lang="pl-PL" dirty="0" smtClean="0">
                <a:solidFill>
                  <a:schemeClr val="accent3">
                    <a:lumMod val="10000"/>
                  </a:schemeClr>
                </a:solidFill>
              </a:rPr>
              <a:t> </a:t>
            </a:r>
          </a:p>
          <a:p>
            <a:pPr>
              <a:buNone/>
            </a:pPr>
            <a:r>
              <a:rPr lang="pl-PL" dirty="0" smtClean="0">
                <a:solidFill>
                  <a:schemeClr val="accent3">
                    <a:lumMod val="10000"/>
                  </a:schemeClr>
                </a:solidFill>
              </a:rPr>
              <a:t>    Lasy pełnią wiele znaczących funkcji od oczyszczania powietrza, poprzez ochronę gleby oraz wody powierzchniowej, podziemnej i głębinowej, aż po przetrzymywanie w swej biomasie olbrzymich ilości węgla. Chronią one także żywe substancje tysięcy gatunków roślin, grzybów i zwierząt, które są naturalnymi składnikami biosfery.</a:t>
            </a:r>
            <a:endParaRPr lang="pl-PL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P_20171105_105248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08000" cy="6876000"/>
          </a:xfrm>
        </p:spPr>
      </p:pic>
      <p:pic>
        <p:nvPicPr>
          <p:cNvPr id="6" name="Symbol zastępczy zawartości 5" descr="P_20171105_105307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36000" y="0"/>
            <a:ext cx="4608000" cy="6876000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P_20171001_143623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08000" cy="6876000"/>
          </a:xfrm>
        </p:spPr>
      </p:pic>
      <p:pic>
        <p:nvPicPr>
          <p:cNvPr id="6" name="Symbol zastępczy zawartości 5" descr="P_20171001_143623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36000" y="0"/>
            <a:ext cx="4608000" cy="6876000"/>
          </a:xfr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1"/>
          <p:cNvSpPr>
            <a:spLocks noChangeArrowheads="1"/>
          </p:cNvSpPr>
          <p:nvPr/>
        </p:nvSpPr>
        <p:spPr bwMode="auto">
          <a:xfrm>
            <a:off x="179512" y="620688"/>
            <a:ext cx="8712968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Korony drzew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to najwyższa warstwa w lesie. Jest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tu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dużo światła i wieje silny wiatr. Woda deszczowa szybko spływa po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liściach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i dlatego panuje tu niewielka wilgotność.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Korony drzew to doskonałe schronienie dla wielu zwierząt. Ptaki zakładają tu gniazda, aby złożyć  w nich jaja                     i wychować młode. Dziuple wiewiórek także znajdują się wysoko</a:t>
            </a:r>
            <a:r>
              <a:rPr kumimoji="0" lang="pl-PL" sz="2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nad ziemią. W tej warstwie lasu żyją owady, a nawet kuny.  W koronach drzew – ich mieszkańcy znajdują pokarm i schronienie. Wśród mieszkańców tej warstwy leśnej możemy spotkać:</a:t>
            </a:r>
            <a:endParaRPr kumimoji="0" lang="pl-PL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owady</a:t>
            </a:r>
            <a:endParaRPr kumimoji="0" lang="pl-PL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ptaki</a:t>
            </a:r>
            <a:endParaRPr kumimoji="0" lang="pl-PL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wiewi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rki</a:t>
            </a:r>
            <a:endParaRPr kumimoji="0" lang="pl-PL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pl-PL" sz="2600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k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uny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l-PL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3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IMG_1548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08000" cy="6876000"/>
          </a:xfrm>
        </p:spPr>
      </p:pic>
      <p:pic>
        <p:nvPicPr>
          <p:cNvPr id="6" name="Symbol zastępczy zawartości 5" descr="IMG_1547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36000" y="0"/>
            <a:ext cx="4608000" cy="6876000"/>
          </a:xfrm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435280" cy="1143000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chemeClr val="tx1"/>
                </a:solidFill>
                <a:latin typeface="Cambria" pitchFamily="18" charset="0"/>
              </a:rPr>
              <a:t>Miejscowość w której mieszkamy – Łączna </a:t>
            </a:r>
            <a:r>
              <a:rPr lang="pl-PL" sz="3200" dirty="0" smtClean="0">
                <a:solidFill>
                  <a:schemeClr val="tx1"/>
                </a:solidFill>
                <a:latin typeface="Cambria" pitchFamily="18" charset="0"/>
              </a:rPr>
              <a:t>– </a:t>
            </a:r>
            <a:r>
              <a:rPr lang="pl-PL" sz="3200" dirty="0" smtClean="0">
                <a:solidFill>
                  <a:schemeClr val="tx1"/>
                </a:solidFill>
                <a:latin typeface="Cambria" pitchFamily="18" charset="0"/>
              </a:rPr>
              <a:t>leży na terenie Nadleśnictwa Suchedniów.</a:t>
            </a:r>
            <a:endParaRPr lang="pl-PL" sz="3200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6" name="Symbol zastępczy zawartości 5" descr="IMG_1413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988840"/>
            <a:ext cx="6552728" cy="4464496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05800" cy="5976664"/>
          </a:xfrm>
        </p:spPr>
        <p:txBody>
          <a:bodyPr>
            <a:normAutofit fontScale="90000"/>
          </a:bodyPr>
          <a:lstStyle/>
          <a:p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Nadleśnictwo to zajmuje obszar o powierzchni 18,6 tyś. ha lasów. Teren wyżej wymienionego Nadleśnictwa obejmuje pozostałości po historycznej Puszczy Świętokrzyskiej, które pokrywają centralne pasma Gór Świętokrzyskich. </a:t>
            </a:r>
            <a:b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Lasy w Nadleśnictwie odznaczają się wysokim stopniem naturalności, a przede wszystkim ciągłością genetyczną z pierwotną puszczą. Są to obszary wyjątkowe, wyróżniające się swoją różnorodnością. Wielkim atutem są walory krajobrazowe, bogata rzeźba terenu, a także różnorodność gleb. </a:t>
            </a:r>
            <a:b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Ponad 96% powierzchni lasów w Nadleśnictwie to obszary objęte różnymi formami ochrony przyrody.</a:t>
            </a:r>
            <a:r>
              <a:rPr lang="pl-PL" sz="2800" dirty="0" smtClean="0">
                <a:solidFill>
                  <a:schemeClr val="tx1"/>
                </a:solidFill>
              </a:rPr>
              <a:t/>
            </a:r>
            <a:br>
              <a:rPr lang="pl-PL" sz="2800" dirty="0" smtClean="0">
                <a:solidFill>
                  <a:schemeClr val="tx1"/>
                </a:solidFill>
              </a:rPr>
            </a:br>
            <a:endParaRPr lang="pl-PL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533224"/>
          </a:xfrm>
        </p:spPr>
        <p:txBody>
          <a:bodyPr>
            <a:normAutofit fontScale="90000"/>
          </a:bodyPr>
          <a:lstStyle/>
          <a:p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Olbrzymia ich część leży w granicach parków krajobrazowych: Suchedniowsko-Oblęgorskiego            i </a:t>
            </a:r>
            <a:r>
              <a:rPr lang="pl-PL" sz="3100" dirty="0" err="1" smtClean="0">
                <a:solidFill>
                  <a:schemeClr val="tx1"/>
                </a:solidFill>
                <a:latin typeface="Cambria" pitchFamily="18" charset="0"/>
              </a:rPr>
              <a:t>Sieradowickiego</a:t>
            </a:r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, a jednocześnie chroniona jest jako Specjalny Obszar Ochrony Siedlisk Natura 2000. Szczególne walory Suchedniowskiego Nadleśnictwa podkreśla aż 5 rezerwatów przyrody. </a:t>
            </a:r>
            <a:b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Są to: </a:t>
            </a:r>
            <a:b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- Rezerwat „Świnia Góra”</a:t>
            </a:r>
            <a:b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- Rezerwat „</a:t>
            </a:r>
            <a:r>
              <a:rPr lang="pl-PL" sz="3100" dirty="0" err="1" smtClean="0">
                <a:solidFill>
                  <a:schemeClr val="tx1"/>
                </a:solidFill>
                <a:latin typeface="Cambria" pitchFamily="18" charset="0"/>
              </a:rPr>
              <a:t>Dalejów</a:t>
            </a:r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”</a:t>
            </a:r>
            <a:b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- Rezerwat „</a:t>
            </a:r>
            <a:r>
              <a:rPr lang="pl-PL" sz="3100" dirty="0" err="1" smtClean="0">
                <a:solidFill>
                  <a:schemeClr val="tx1"/>
                </a:solidFill>
                <a:latin typeface="Cambria" pitchFamily="18" charset="0"/>
              </a:rPr>
              <a:t>Wykus</a:t>
            </a:r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”</a:t>
            </a:r>
            <a:b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- Rezerwat „Kamień </a:t>
            </a:r>
            <a:r>
              <a:rPr lang="pl-PL" sz="3100" dirty="0" err="1" smtClean="0">
                <a:solidFill>
                  <a:schemeClr val="tx1"/>
                </a:solidFill>
                <a:latin typeface="Cambria" pitchFamily="18" charset="0"/>
              </a:rPr>
              <a:t>Michnowski</a:t>
            </a:r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”</a:t>
            </a:r>
            <a:b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- Rezerwat „Góra </a:t>
            </a:r>
            <a:r>
              <a:rPr lang="pl-PL" sz="3100" dirty="0" err="1" smtClean="0">
                <a:solidFill>
                  <a:schemeClr val="tx1"/>
                </a:solidFill>
                <a:latin typeface="Cambria" pitchFamily="18" charset="0"/>
              </a:rPr>
              <a:t>Sieradowska</a:t>
            </a:r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”</a:t>
            </a:r>
            <a:r>
              <a:rPr lang="pl-PL" sz="2800" dirty="0" smtClean="0">
                <a:solidFill>
                  <a:schemeClr val="tx1"/>
                </a:solidFill>
              </a:rPr>
              <a:t/>
            </a:r>
            <a:br>
              <a:rPr lang="pl-PL" sz="2800" dirty="0" smtClean="0">
                <a:solidFill>
                  <a:schemeClr val="tx1"/>
                </a:solidFill>
              </a:rPr>
            </a:br>
            <a:endParaRPr lang="pl-PL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940896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pl-PL" sz="2800" b="1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Las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to także zbiorowisko roślin o r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żnej wielkości, kt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re tworzą 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warstwy. 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Są to kolejno od dołu: </a:t>
            </a:r>
            <a:b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- ści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łka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runo leśne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podszyt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korony drzew</a:t>
            </a:r>
            <a:b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</a:b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 każdej warstwie panują inne warunki i są one zależne od ilości światła słonecznego, wilgotności, temperatury powietrza i siły wiatru. We wszystkich warstwach lasu żyją zwierzęta. W zależności od pory roku warstwy te są r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żne i zmieniają się.</a:t>
            </a:r>
            <a: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pl-PL" sz="28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pl-PL" sz="28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86440"/>
          </a:xfrm>
        </p:spPr>
        <p:txBody>
          <a:bodyPr>
            <a:normAutofit fontScale="90000"/>
          </a:bodyPr>
          <a:lstStyle/>
          <a:p>
            <a:r>
              <a:rPr lang="pl-PL" sz="2700" dirty="0" smtClean="0">
                <a:solidFill>
                  <a:schemeClr val="tx1"/>
                </a:solidFill>
                <a:latin typeface="Cambria" pitchFamily="18" charset="0"/>
              </a:rPr>
              <a:t>W naszym rejonie rosną lasy mieszane: liściasto-iglaste,              z przewagą sosny pospolitej. Wśród drzew iglastych występują także: modrzew, świerk pospolity, jodła, cis. </a:t>
            </a:r>
            <a:r>
              <a:rPr lang="pl-PL" sz="2800" dirty="0" smtClean="0">
                <a:solidFill>
                  <a:schemeClr val="tx1"/>
                </a:solidFill>
              </a:rPr>
              <a:t/>
            </a:r>
            <a:br>
              <a:rPr lang="pl-PL" sz="2800" dirty="0" smtClean="0">
                <a:solidFill>
                  <a:schemeClr val="tx1"/>
                </a:solidFill>
              </a:rPr>
            </a:br>
            <a:endParaRPr lang="pl-PL" sz="2800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 descr="IMG_15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9144000" cy="5229199"/>
          </a:xfrm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14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5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tx1"/>
                </a:solidFill>
                <a:latin typeface="Cambria" pitchFamily="18" charset="0"/>
              </a:rPr>
              <a:t>Drzewa liściaste najczęściej rosnące to dąb, brzoza, grab, buk, jarzębina, olcha.</a:t>
            </a:r>
            <a:endParaRPr lang="pl-PL" sz="2800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6" name="Symbol zastępczy zawartości 5" descr="IMG_14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060848"/>
            <a:ext cx="3744416" cy="4433888"/>
          </a:xfrm>
        </p:spPr>
      </p:pic>
      <p:pic>
        <p:nvPicPr>
          <p:cNvPr id="8" name="Symbol zastępczy zawartości 7" descr="IMG_1542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060848"/>
            <a:ext cx="3744000" cy="4435200"/>
          </a:xfr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95536" y="908720"/>
            <a:ext cx="8305800" cy="4752528"/>
          </a:xfrm>
        </p:spPr>
        <p:txBody>
          <a:bodyPr>
            <a:normAutofit fontScale="90000"/>
          </a:bodyPr>
          <a:lstStyle/>
          <a:p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Lasy okalające Łączną zamieszkują duże ssaki, takie jak: sarny, jelenie, dziki, lisy, a w ostatnich latach nawet wilki. Miejscowa wataha liczy około 9 sztuk. Należy dodać iż wilki są objęte całkowitą ochroną gatunkową  i jeszcze niedawno w ogóle u nas nie występowały. </a:t>
            </a:r>
            <a:b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/>
            </a:r>
            <a:b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Jaszczurki, zaskrońce czy żmije zygzakowate, to także mieszkańcy naszego lasu. </a:t>
            </a:r>
            <a:b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/>
            </a:r>
            <a:b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pl-PL" sz="3100" dirty="0" smtClean="0">
                <a:solidFill>
                  <a:schemeClr val="tx1"/>
                </a:solidFill>
                <a:latin typeface="Cambria" pitchFamily="18" charset="0"/>
              </a:rPr>
              <a:t>Korony drzew zamieszkują wiewiórki, dzięcioły, kukułki, jastrzębie i inne ptaki. 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081015_9999_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4156" y="0"/>
            <a:ext cx="9228156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can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can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1"/>
          <p:cNvSpPr>
            <a:spLocks noChangeArrowheads="1"/>
          </p:cNvSpPr>
          <p:nvPr/>
        </p:nvSpPr>
        <p:spPr bwMode="auto">
          <a:xfrm>
            <a:off x="179512" y="1228398"/>
            <a:ext cx="878497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Nieopodal naszego lasu, na rzece </a:t>
            </a:r>
            <a:r>
              <a:rPr kumimoji="0" lang="pl-PL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Jaślana</a:t>
            </a: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zagościły na stałe bobry. Zbudowały tamę na rzece i ogromne żeremie. Spowodowało to powstanie wielkiego rozlewiska. Należy wspomnieć, iż bobry są objęte całkowitą ochroną gatunkową.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Żeremie</a:t>
            </a: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Cambria" pitchFamily="18" charset="0"/>
                <a:ea typeface="Calibri" pitchFamily="34" charset="0"/>
                <a:cs typeface="Arial" pitchFamily="34" charset="0"/>
              </a:rPr>
              <a:t> - to siedlisko bobra. Bobry budują je z drzew, gałęzi, trawy i mchu. Jest to budowla nawodna, posiadająca podwodne wejście. Jeśli poziom wody nie jest stabilny, bobry budują tamę spiętrzającą wodę.</a:t>
            </a:r>
            <a:endParaRPr kumimoji="0" lang="pl-P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4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can0001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59363" cy="6876000"/>
          </a:xfrm>
          <a:prstGeom prst="rect">
            <a:avLst/>
          </a:prstGeom>
        </p:spPr>
      </p:pic>
      <p:pic>
        <p:nvPicPr>
          <p:cNvPr id="4" name="Obraz 3" descr="Scan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2487" y="0"/>
            <a:ext cx="4651513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4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4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4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4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4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4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4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4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4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4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1"/>
          <p:cNvSpPr>
            <a:spLocks noChangeArrowheads="1"/>
          </p:cNvSpPr>
          <p:nvPr/>
        </p:nvSpPr>
        <p:spPr bwMode="auto">
          <a:xfrm>
            <a:off x="467544" y="1859556"/>
            <a:ext cx="813690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Ści</a:t>
            </a:r>
            <a:r>
              <a:rPr kumimoji="0" lang="pl-PL" sz="3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3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łka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pokrywa glebę, a tworzą ją szczątki zwierząt i roślin, opadłe liście drzew i krzew</a:t>
            </a: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w, </a:t>
            </a: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a </a:t>
            </a: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także gałązki. Żyją w niej drobne zwierzęta takie jak mr</a:t>
            </a: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wki, dżdżownice, a także miliony innych organizm</a:t>
            </a: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w, m.in. bakterie i grzyby. Rozkładają one szczątki organizm</a:t>
            </a: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w, zwiększając żyzność gleby.</a:t>
            </a:r>
            <a:endParaRPr kumimoji="0" lang="pl-P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 descr="IMG_1474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/>
          <a:srcRect l="5440" r="544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76872"/>
            <a:ext cx="8305800" cy="1656184"/>
          </a:xfrm>
        </p:spPr>
        <p:txBody>
          <a:bodyPr>
            <a:noAutofit/>
          </a:bodyPr>
          <a:lstStyle/>
          <a:p>
            <a:pPr algn="ctr"/>
            <a:r>
              <a:rPr lang="pl-PL" sz="9600" b="1" dirty="0" smtClean="0">
                <a:latin typeface="Cambria" pitchFamily="18" charset="0"/>
              </a:rPr>
              <a:t>WIOSNA</a:t>
            </a:r>
            <a:endParaRPr lang="pl-PL" sz="9600" b="1" dirty="0">
              <a:latin typeface="Cambria" pitchFamily="18" charset="0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dirty="0" smtClean="0">
                <a:solidFill>
                  <a:schemeClr val="tx1"/>
                </a:solidFill>
                <a:latin typeface="Cambria" pitchFamily="18" charset="0"/>
              </a:rPr>
              <a:t>Las wiosną budzi się do życia. Topniejące śniegi wzbogacają glebę w wodę i zasilają leśne strumyki. </a:t>
            </a:r>
            <a:endParaRPr lang="pl-PL" sz="2800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5" name="Symbol zastępczy zawartości 4" descr="IMG_13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935163"/>
            <a:ext cx="8424936" cy="4662189"/>
          </a:xfr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686800" cy="1143000"/>
          </a:xfrm>
        </p:spPr>
        <p:txBody>
          <a:bodyPr>
            <a:noAutofit/>
          </a:bodyPr>
          <a:lstStyle/>
          <a:p>
            <a:r>
              <a:rPr lang="pl-PL" sz="2800" dirty="0" smtClean="0">
                <a:solidFill>
                  <a:schemeClr val="tx1"/>
                </a:solidFill>
                <a:latin typeface="Cambria" pitchFamily="18" charset="0"/>
              </a:rPr>
              <a:t>Brak liści w wysokich partiach lasu powoduje, iż promienie słoneczne docierają do najniższych warstw.</a:t>
            </a:r>
            <a:endParaRPr lang="pl-PL" sz="2800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6" name="Symbol zastępczy zawartości 5" descr="IMG_13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935163"/>
            <a:ext cx="8424936" cy="4662189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tx1"/>
                </a:solidFill>
                <a:latin typeface="Cambria" pitchFamily="18" charset="0"/>
              </a:rPr>
              <a:t>Przylatują </a:t>
            </a:r>
            <a:r>
              <a:rPr lang="pl-PL" sz="2800" dirty="0" smtClean="0">
                <a:solidFill>
                  <a:schemeClr val="tx1"/>
                </a:solidFill>
                <a:latin typeface="Cambria" pitchFamily="18" charset="0"/>
              </a:rPr>
              <a:t>ptaki, które zimowały w ciepłych krajach. Zwierzęta budzą się ze snu zimowego. </a:t>
            </a:r>
            <a:endParaRPr lang="pl-PL" sz="2800" dirty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4" name="Symbol zastępczy zawartości 3" descr="30712990_1012639045556046_8677752675904782336_n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43808" y="1916832"/>
            <a:ext cx="3096344" cy="4389437"/>
          </a:xfrm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669128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tx1"/>
                </a:solidFill>
                <a:latin typeface="Cambria" pitchFamily="18" charset="0"/>
              </a:rPr>
              <a:t>Z każdym cieplejszym dniem przyroda zmienia się,            a szarość w lesie powoli ustępuje zieleni. </a:t>
            </a:r>
            <a:br>
              <a:rPr lang="pl-PL" sz="28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Cambria" pitchFamily="18" charset="0"/>
              </a:rPr>
              <a:t/>
            </a:r>
            <a:br>
              <a:rPr lang="pl-PL" sz="28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Cambria" pitchFamily="18" charset="0"/>
              </a:rPr>
              <a:t>Rośliny wypuszczają pierwsze pąki i listki. </a:t>
            </a:r>
            <a:br>
              <a:rPr lang="pl-PL" sz="28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Cambria" pitchFamily="18" charset="0"/>
              </a:rPr>
              <a:t/>
            </a:r>
            <a:br>
              <a:rPr lang="pl-PL" sz="2800" dirty="0" smtClean="0">
                <a:solidFill>
                  <a:schemeClr val="tx1"/>
                </a:solidFill>
                <a:latin typeface="Cambria" pitchFamily="18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Cambria" pitchFamily="18" charset="0"/>
              </a:rPr>
              <a:t>Bladozielone listki brzozy przepięknie wyglądają na tle szarości. </a:t>
            </a:r>
            <a:r>
              <a:rPr lang="pl-PL" sz="2800" dirty="0" smtClean="0">
                <a:solidFill>
                  <a:schemeClr val="tx1"/>
                </a:solidFill>
              </a:rPr>
              <a:t/>
            </a:r>
            <a:br>
              <a:rPr lang="pl-PL" sz="2800" dirty="0" smtClean="0">
                <a:solidFill>
                  <a:schemeClr val="tx1"/>
                </a:solidFill>
              </a:rPr>
            </a:br>
            <a:r>
              <a:rPr lang="pl-PL" sz="2800" dirty="0" smtClean="0">
                <a:solidFill>
                  <a:schemeClr val="tx1"/>
                </a:solidFill>
              </a:rPr>
              <a:t/>
            </a:r>
            <a:br>
              <a:rPr lang="pl-PL" sz="2800" dirty="0" smtClean="0">
                <a:solidFill>
                  <a:schemeClr val="tx1"/>
                </a:solidFill>
              </a:rPr>
            </a:br>
            <a:r>
              <a:rPr lang="pl-PL" sz="2800" dirty="0" smtClean="0">
                <a:solidFill>
                  <a:schemeClr val="tx1"/>
                </a:solidFill>
              </a:rPr>
              <a:t/>
            </a:r>
            <a:br>
              <a:rPr lang="pl-PL" sz="2800" dirty="0" smtClean="0">
                <a:solidFill>
                  <a:schemeClr val="tx1"/>
                </a:solidFill>
              </a:rPr>
            </a:br>
            <a:endParaRPr lang="pl-PL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685800" y="514352"/>
            <a:ext cx="7990656" cy="1162050"/>
          </a:xfrm>
        </p:spPr>
        <p:txBody>
          <a:bodyPr/>
          <a:lstStyle/>
          <a:p>
            <a:r>
              <a:rPr lang="pl-PL" sz="2800" dirty="0" smtClean="0">
                <a:solidFill>
                  <a:schemeClr val="tx1"/>
                </a:solidFill>
                <a:latin typeface="Cambria" pitchFamily="18" charset="0"/>
              </a:rPr>
              <a:t>Coraz głośniej słychać świergot ptaków, który przeplata się z rytmicznym stukotem.</a:t>
            </a:r>
            <a:endParaRPr lang="pl-PL" sz="28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0" name="Symbol zastępczy tekstu 9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latin typeface="Cambria" pitchFamily="18" charset="0"/>
              </a:rPr>
              <a:t>To </a:t>
            </a:r>
            <a:r>
              <a:rPr lang="pl-PL" sz="2800" dirty="0" smtClean="0">
                <a:latin typeface="Cambria" pitchFamily="18" charset="0"/>
              </a:rPr>
              <a:t>dzięcioły wystukują swoje dziuple. </a:t>
            </a:r>
            <a:endParaRPr lang="pl-PL" sz="2800" dirty="0" smtClean="0">
              <a:latin typeface="Cambria" pitchFamily="18" charset="0"/>
            </a:endParaRPr>
          </a:p>
          <a:p>
            <a:endParaRPr lang="pl-PL" sz="2800" dirty="0" smtClean="0">
              <a:latin typeface="Cambria" pitchFamily="18" charset="0"/>
            </a:endParaRPr>
          </a:p>
          <a:p>
            <a:r>
              <a:rPr lang="pl-PL" sz="2800" dirty="0" smtClean="0">
                <a:latin typeface="Cambria" pitchFamily="18" charset="0"/>
              </a:rPr>
              <a:t>Ciekawostką </a:t>
            </a:r>
            <a:r>
              <a:rPr lang="pl-PL" sz="2800" dirty="0" smtClean="0">
                <a:latin typeface="Cambria" pitchFamily="18" charset="0"/>
              </a:rPr>
              <a:t>jest to, że co roku na wiosnę szykują dla siebie nową dziuplę.</a:t>
            </a:r>
          </a:p>
          <a:p>
            <a:endParaRPr lang="pl-PL" dirty="0"/>
          </a:p>
        </p:txBody>
      </p:sp>
      <p:pic>
        <p:nvPicPr>
          <p:cNvPr id="11" name="Symbol zastępczy zawartości 10" descr="080611_428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779912" y="1700808"/>
            <a:ext cx="4248472" cy="5010911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628800"/>
            <a:ext cx="8305800" cy="2808312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tx1"/>
                </a:solidFill>
                <a:latin typeface="Cambria" pitchFamily="18" charset="0"/>
              </a:rPr>
              <a:t>Widać wzmożony ruch ptaków, które intensywnie zbierają porosty, mchy, a także puch z ptasich piór. Przygotowują swoje gniazda, aby złożyć w nich jajka.</a:t>
            </a:r>
            <a:r>
              <a:rPr lang="pl-PL" sz="2800" dirty="0" smtClean="0">
                <a:solidFill>
                  <a:schemeClr val="tx1"/>
                </a:solidFill>
              </a:rPr>
              <a:t/>
            </a:r>
            <a:br>
              <a:rPr lang="pl-PL" sz="2800" dirty="0" smtClean="0">
                <a:solidFill>
                  <a:schemeClr val="tx1"/>
                </a:solidFill>
              </a:rPr>
            </a:br>
            <a:r>
              <a:rPr lang="pl-PL" sz="2800" dirty="0" smtClean="0">
                <a:solidFill>
                  <a:schemeClr val="tx1"/>
                </a:solidFill>
              </a:rPr>
              <a:t/>
            </a:r>
            <a:br>
              <a:rPr lang="pl-PL" sz="2800" dirty="0" smtClean="0">
                <a:solidFill>
                  <a:schemeClr val="tx1"/>
                </a:solidFill>
              </a:rPr>
            </a:br>
            <a:r>
              <a:rPr lang="pl-PL" sz="2800" dirty="0" smtClean="0">
                <a:solidFill>
                  <a:schemeClr val="tx1"/>
                </a:solidFill>
              </a:rPr>
              <a:t/>
            </a:r>
            <a:br>
              <a:rPr lang="pl-PL" sz="2800" dirty="0" smtClean="0">
                <a:solidFill>
                  <a:schemeClr val="tx1"/>
                </a:solidFill>
              </a:rPr>
            </a:br>
            <a:endParaRPr lang="pl-PL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86440"/>
          </a:xfrm>
        </p:spPr>
        <p:txBody>
          <a:bodyPr>
            <a:normAutofit fontScale="90000"/>
          </a:bodyPr>
          <a:lstStyle/>
          <a:p>
            <a:r>
              <a:rPr lang="pl-PL" sz="3100" dirty="0" smtClean="0">
                <a:solidFill>
                  <a:schemeClr val="tx1"/>
                </a:solidFill>
              </a:rPr>
              <a:t/>
            </a:r>
            <a:br>
              <a:rPr lang="pl-PL" sz="3100" dirty="0" smtClean="0">
                <a:solidFill>
                  <a:schemeClr val="tx1"/>
                </a:solidFill>
              </a:rPr>
            </a:br>
            <a:r>
              <a:rPr lang="pl-PL" sz="2700" dirty="0" smtClean="0">
                <a:solidFill>
                  <a:schemeClr val="tx1"/>
                </a:solidFill>
                <a:latin typeface="Cambria" pitchFamily="18" charset="0"/>
              </a:rPr>
              <a:t>W trakcie zbierania materiałów do projektu odwiedziliśmy Nadleśnictwo Suchedniów. Pracownik Nadleśnictwa </a:t>
            </a:r>
            <a:r>
              <a:rPr lang="pl-PL" sz="2700" b="1" dirty="0" smtClean="0">
                <a:solidFill>
                  <a:schemeClr val="tx1"/>
                </a:solidFill>
                <a:latin typeface="Cambria" pitchFamily="18" charset="0"/>
              </a:rPr>
              <a:t>Pani Magdalena Miazga </a:t>
            </a:r>
            <a:r>
              <a:rPr lang="pl-PL" sz="2700" dirty="0" smtClean="0">
                <a:solidFill>
                  <a:schemeClr val="tx1"/>
                </a:solidFill>
                <a:latin typeface="Cambria" pitchFamily="18" charset="0"/>
              </a:rPr>
              <a:t>udzieliła nam ciekawych informacji na temat lasu i udostępniła interesujące materiały. </a:t>
            </a:r>
            <a:endParaRPr lang="pl-PL" sz="2700" dirty="0">
              <a:latin typeface="Cambria" pitchFamily="18" charset="0"/>
            </a:endParaRPr>
          </a:p>
        </p:txBody>
      </p:sp>
      <p:pic>
        <p:nvPicPr>
          <p:cNvPr id="4" name="Symbol zastępczy zawartości 3" descr="IMG_1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935163"/>
            <a:ext cx="8280920" cy="4734197"/>
          </a:xfr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3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305800" cy="1224136"/>
          </a:xfrm>
        </p:spPr>
        <p:txBody>
          <a:bodyPr>
            <a:normAutofit/>
          </a:bodyPr>
          <a:lstStyle/>
          <a:p>
            <a:r>
              <a:rPr lang="pl-PL" sz="4400" dirty="0" smtClean="0">
                <a:solidFill>
                  <a:schemeClr val="tx1"/>
                </a:solidFill>
                <a:latin typeface="Cambria" pitchFamily="18" charset="0"/>
              </a:rPr>
              <a:t>Projekt w trakcie dalszej realizacji.</a:t>
            </a:r>
            <a:endParaRPr lang="pl-PL" sz="4400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Rectangle 1"/>
          <p:cNvSpPr>
            <a:spLocks noChangeArrowheads="1"/>
          </p:cNvSpPr>
          <p:nvPr/>
        </p:nvSpPr>
        <p:spPr bwMode="auto">
          <a:xfrm>
            <a:off x="251520" y="1196752"/>
            <a:ext cx="8676456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3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Runo leśne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pl-PL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to kolejna warstwa. Znajdują się tu niskie rośliny zielone, m.in. jagody, paprocie, mchy, bor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wki,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    a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także grzyby. Panuje tu duża wilgotność, ponieważ mech wchłania wodę i przetrzymuje ją. Jest tu także dużo chłodniej niż w innych warstwach. Światła słonecznego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  i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wiatru dociera tu niezbyt wiele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z wyjątkiem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wiosny </a:t>
            </a:r>
            <a:r>
              <a:rPr lang="pl-PL" sz="2600" dirty="0" smtClean="0"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kiedy korony drzew i krzewy nie wypuściły jeszcze młodych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liści.</a:t>
            </a:r>
            <a:r>
              <a:rPr kumimoji="0" lang="pl-PL" sz="2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Z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nastaniem wiosny wiele roślin intensywnie rozwija się i zakwita. W lesie pojawiają się kolorowe dywany kwiatowe 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kwitną zawilce, przylaszczki, konwalie. Rośliny zielone np. jagody wypuszczają listki, pojawiają się pierwsze grzyby. Runo leśne jest środowiskiem życia owad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w, ślimak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pl-PL" sz="2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w, żab, jaszczurek, węży i myszy.</a:t>
            </a:r>
            <a:endParaRPr kumimoji="0" lang="pl-PL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4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Niestandardowy 16">
      <a:dk1>
        <a:srgbClr val="004140"/>
      </a:dk1>
      <a:lt1>
        <a:srgbClr val="B4FFFD"/>
      </a:lt1>
      <a:dk2>
        <a:srgbClr val="00C7C1"/>
      </a:dk2>
      <a:lt2>
        <a:srgbClr val="B4FFFD"/>
      </a:lt2>
      <a:accent1>
        <a:srgbClr val="45FFFA"/>
      </a:accent1>
      <a:accent2>
        <a:srgbClr val="006461"/>
      </a:accent2>
      <a:accent3>
        <a:srgbClr val="D8D8D8"/>
      </a:accent3>
      <a:accent4>
        <a:srgbClr val="A19D99"/>
      </a:accent4>
      <a:accent5>
        <a:srgbClr val="7F7F7F"/>
      </a:accent5>
      <a:accent6>
        <a:srgbClr val="BFBFBF"/>
      </a:accent6>
      <a:hlink>
        <a:srgbClr val="00A29D"/>
      </a:hlink>
      <a:folHlink>
        <a:srgbClr val="008D88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424</TotalTime>
  <Words>849</Words>
  <Application>Microsoft Office PowerPoint</Application>
  <PresentationFormat>Pokaz na ekranie (4:3)</PresentationFormat>
  <Paragraphs>52</Paragraphs>
  <Slides>60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1" baseType="lpstr">
      <vt:lpstr>Przepływ</vt:lpstr>
      <vt:lpstr>CZTERY PORY ROKU  W LESIE </vt:lpstr>
      <vt:lpstr>LAS </vt:lpstr>
      <vt:lpstr>Las – to także zbiorowisko roślin o różnej wielkości, które tworzą warstwy. Są to kolejno od dołu:  - ściółka - runo leśne - podszyt - korony drzew  W każdej warstwie panują inne warunki i są one zależne od ilości światła słonecznego, wilgotności, temperatury powietrza i siły wiatru. We wszystkich warstwach lasu żyją zwierzęta. W zależności od pory roku warstwy te są różne i zmieniają się. 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Miejscowość w której mieszkamy – Łączna – leży na terenie Nadleśnictwa Suchedniów.</vt:lpstr>
      <vt:lpstr>Nadleśnictwo to zajmuje obszar o powierzchni 18,6 tyś. ha lasów. Teren wyżej wymienionego Nadleśnictwa obejmuje pozostałości po historycznej Puszczy Świętokrzyskiej, które pokrywają centralne pasma Gór Świętokrzyskich.  Lasy w Nadleśnictwie odznaczają się wysokim stopniem naturalności, a przede wszystkim ciągłością genetyczną z pierwotną puszczą. Są to obszary wyjątkowe, wyróżniające się swoją różnorodnością. Wielkim atutem są walory krajobrazowe, bogata rzeźba terenu, a także różnorodność gleb.  Ponad 96% powierzchni lasów w Nadleśnictwie to obszary objęte różnymi formami ochrony przyrody. </vt:lpstr>
      <vt:lpstr>Olbrzymia ich część leży w granicach parków krajobrazowych: Suchedniowsko-Oblęgorskiego            i Sieradowickiego, a jednocześnie chroniona jest jako Specjalny Obszar Ochrony Siedlisk Natura 2000. Szczególne walory Suchedniowskiego Nadleśnictwa podkreśla aż 5 rezerwatów przyrody.  Są to:  - Rezerwat „Świnia Góra” - Rezerwat „Dalejów” - Rezerwat „Wykus” - Rezerwat „Kamień Michnowski” - Rezerwat „Góra Sieradowska” </vt:lpstr>
      <vt:lpstr>W naszym rejonie rosną lasy mieszane: liściasto-iglaste,              z przewagą sosny pospolitej. Wśród drzew iglastych występują także: modrzew, świerk pospolity, jodła, cis.  </vt:lpstr>
      <vt:lpstr>Slajd 31</vt:lpstr>
      <vt:lpstr>Slajd 32</vt:lpstr>
      <vt:lpstr>Drzewa liściaste najczęściej rosnące to dąb, brzoza, grab, buk, jarzębina, olcha.</vt:lpstr>
      <vt:lpstr>Lasy okalające Łączną zamieszkują duże ssaki, takie jak: sarny, jelenie, dziki, lisy, a w ostatnich latach nawet wilki. Miejscowa wataha liczy około 9 sztuk. Należy dodać iż wilki są objęte całkowitą ochroną gatunkową  i jeszcze niedawno w ogóle u nas nie występowały.   Jaszczurki, zaskrońce czy żmije zygzakowate, to także mieszkańcy naszego lasu.   Korony drzew zamieszkują wiewiórki, dzięcioły, kukułki, jastrzębie i inne ptaki. 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WIOSNA</vt:lpstr>
      <vt:lpstr>Las wiosną budzi się do życia. Topniejące śniegi wzbogacają glebę w wodę i zasilają leśne strumyki. </vt:lpstr>
      <vt:lpstr>Brak liści w wysokich partiach lasu powoduje, iż promienie słoneczne docierają do najniższych warstw.</vt:lpstr>
      <vt:lpstr>Przylatują ptaki, które zimowały w ciepłych krajach. Zwierzęta budzą się ze snu zimowego. </vt:lpstr>
      <vt:lpstr>Z każdym cieplejszym dniem przyroda zmienia się,            a szarość w lesie powoli ustępuje zieleni.   Rośliny wypuszczają pierwsze pąki i listki.   Bladozielone listki brzozy przepięknie wyglądają na tle szarości.    </vt:lpstr>
      <vt:lpstr>Coraz głośniej słychać świergot ptaków, który przeplata się z rytmicznym stukotem.</vt:lpstr>
      <vt:lpstr>Widać wzmożony ruch ptaków, które intensywnie zbierają porosty, mchy, a także puch z ptasich piór. Przygotowują swoje gniazda, aby złożyć w nich jajka.   </vt:lpstr>
      <vt:lpstr> W trakcie zbierania materiałów do projektu odwiedziliśmy Nadleśnictwo Suchedniów. Pracownik Nadleśnictwa Pani Magdalena Miazga udzieliła nam ciekawych informacji na temat lasu i udostępniła interesujące materiały. </vt:lpstr>
      <vt:lpstr>Slajd 59</vt:lpstr>
      <vt:lpstr>Projekt w trakcie dalszej realizacji.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Vaio</dc:creator>
  <cp:lastModifiedBy>Vaio</cp:lastModifiedBy>
  <cp:revision>66</cp:revision>
  <dcterms:created xsi:type="dcterms:W3CDTF">2018-04-16T08:56:58Z</dcterms:created>
  <dcterms:modified xsi:type="dcterms:W3CDTF">2018-04-16T19:20:32Z</dcterms:modified>
</cp:coreProperties>
</file>