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6"/>
  </p:notesMasterIdLst>
  <p:sldIdLst>
    <p:sldId id="256" r:id="rId2"/>
    <p:sldId id="301" r:id="rId3"/>
    <p:sldId id="257" r:id="rId4"/>
    <p:sldId id="258" r:id="rId5"/>
    <p:sldId id="259" r:id="rId6"/>
    <p:sldId id="261" r:id="rId7"/>
    <p:sldId id="260" r:id="rId8"/>
    <p:sldId id="262" r:id="rId9"/>
    <p:sldId id="263" r:id="rId10"/>
    <p:sldId id="264" r:id="rId11"/>
    <p:sldId id="291" r:id="rId12"/>
    <p:sldId id="267" r:id="rId13"/>
    <p:sldId id="268" r:id="rId14"/>
    <p:sldId id="266" r:id="rId15"/>
    <p:sldId id="270" r:id="rId16"/>
    <p:sldId id="269" r:id="rId17"/>
    <p:sldId id="271" r:id="rId18"/>
    <p:sldId id="272" r:id="rId19"/>
    <p:sldId id="273" r:id="rId20"/>
    <p:sldId id="274" r:id="rId21"/>
    <p:sldId id="292" r:id="rId22"/>
    <p:sldId id="279" r:id="rId23"/>
    <p:sldId id="280" r:id="rId24"/>
    <p:sldId id="281" r:id="rId25"/>
    <p:sldId id="299" r:id="rId26"/>
    <p:sldId id="300" r:id="rId27"/>
    <p:sldId id="275" r:id="rId28"/>
    <p:sldId id="276" r:id="rId29"/>
    <p:sldId id="285" r:id="rId30"/>
    <p:sldId id="302" r:id="rId31"/>
    <p:sldId id="303" r:id="rId32"/>
    <p:sldId id="287" r:id="rId33"/>
    <p:sldId id="288" r:id="rId34"/>
    <p:sldId id="289" r:id="rId35"/>
    <p:sldId id="294" r:id="rId36"/>
    <p:sldId id="295" r:id="rId37"/>
    <p:sldId id="282" r:id="rId38"/>
    <p:sldId id="293" r:id="rId39"/>
    <p:sldId id="297" r:id="rId40"/>
    <p:sldId id="304" r:id="rId41"/>
    <p:sldId id="305" r:id="rId42"/>
    <p:sldId id="307" r:id="rId43"/>
    <p:sldId id="309" r:id="rId44"/>
    <p:sldId id="310" r:id="rId45"/>
    <p:sldId id="317" r:id="rId46"/>
    <p:sldId id="318" r:id="rId47"/>
    <p:sldId id="312" r:id="rId48"/>
    <p:sldId id="308" r:id="rId49"/>
    <p:sldId id="313" r:id="rId50"/>
    <p:sldId id="314" r:id="rId51"/>
    <p:sldId id="316" r:id="rId52"/>
    <p:sldId id="315" r:id="rId53"/>
    <p:sldId id="306" r:id="rId54"/>
    <p:sldId id="298" r:id="rId5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70" d="100"/>
          <a:sy n="70" d="100"/>
        </p:scale>
        <p:origin x="139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99E8A9-274E-44D4-B666-A22DB96C6746}" type="datetimeFigureOut">
              <a:rPr lang="pl-PL" smtClean="0"/>
              <a:t>2020-02-04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0E49E5-55AE-4830-91EF-F0B140712D7D}" type="slidenum">
              <a:rPr lang="pl-PL" smtClean="0"/>
              <a:t>‹#›</a:t>
            </a:fld>
            <a:endParaRPr lang="pl-PL"/>
          </a:p>
        </p:txBody>
      </p:sp>
    </p:spTree>
    <p:extLst>
      <p:ext uri="{BB962C8B-B14F-4D97-AF65-F5344CB8AC3E}">
        <p14:creationId xmlns:p14="http://schemas.microsoft.com/office/powerpoint/2010/main" val="1261924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pl-PL" smtClean="0"/>
              <a:t>Kliknij, aby edytować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7E75B678-4555-4335-8A59-6E57ACD578E5}" type="datetimeFigureOut">
              <a:rPr lang="pl-PL" smtClean="0"/>
              <a:t>2020-02-04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9BFC441-B5B2-411B-BA50-80720051D669}" type="slidenum">
              <a:rPr lang="pl-PL" smtClean="0"/>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7E75B678-4555-4335-8A59-6E57ACD578E5}" type="datetimeFigureOut">
              <a:rPr lang="pl-PL" smtClean="0"/>
              <a:t>2020-02-04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9BFC441-B5B2-411B-BA50-80720051D669}"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E75B678-4555-4335-8A59-6E57ACD578E5}" type="datetimeFigureOut">
              <a:rPr lang="pl-PL" smtClean="0"/>
              <a:t>2020-02-04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9BFC441-B5B2-411B-BA50-80720051D669}" type="slidenum">
              <a:rPr lang="pl-PL" smtClean="0"/>
              <a:t>‹#›</a:t>
            </a:fld>
            <a:endParaRPr lang="pl-PL"/>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7E75B678-4555-4335-8A59-6E57ACD578E5}" type="datetimeFigureOut">
              <a:rPr lang="pl-PL" smtClean="0"/>
              <a:t>2020-02-04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9BFC441-B5B2-411B-BA50-80720051D669}" type="slidenum">
              <a:rPr lang="pl-PL" smtClean="0"/>
              <a:t>‹#›</a:t>
            </a:fld>
            <a:endParaRPr lang="pl-PL"/>
          </a:p>
        </p:txBody>
      </p:sp>
      <p:sp>
        <p:nvSpPr>
          <p:cNvPr id="7" name="Title 6"/>
          <p:cNvSpPr>
            <a:spLocks noGrp="1"/>
          </p:cNvSpPr>
          <p:nvPr>
            <p:ph type="title"/>
          </p:nvPr>
        </p:nvSpPr>
        <p:spPr/>
        <p:txBody>
          <a:bodyPr/>
          <a:lstStyle/>
          <a:p>
            <a:r>
              <a:rPr lang="pl-PL" smtClean="0"/>
              <a:t>Kliknij, aby edytować styl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7E75B678-4555-4335-8A59-6E57ACD578E5}" type="datetimeFigureOut">
              <a:rPr lang="pl-PL" smtClean="0"/>
              <a:t>2020-02-04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9BFC441-B5B2-411B-BA50-80720051D669}" type="slidenum">
              <a:rPr lang="pl-PL" smtClean="0"/>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5" name="Date Placeholder 4"/>
          <p:cNvSpPr>
            <a:spLocks noGrp="1"/>
          </p:cNvSpPr>
          <p:nvPr>
            <p:ph type="dt" sz="half" idx="10"/>
          </p:nvPr>
        </p:nvSpPr>
        <p:spPr/>
        <p:txBody>
          <a:bodyPr/>
          <a:lstStyle/>
          <a:p>
            <a:fld id="{7E75B678-4555-4335-8A59-6E57ACD578E5}" type="datetimeFigureOut">
              <a:rPr lang="pl-PL" smtClean="0"/>
              <a:t>2020-02-04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9BFC441-B5B2-411B-BA50-80720051D669}" type="slidenum">
              <a:rPr lang="pl-PL" smtClean="0"/>
              <a:t>‹#›</a:t>
            </a:fld>
            <a:endParaRPr lang="pl-PL"/>
          </a:p>
        </p:txBody>
      </p:sp>
      <p:sp>
        <p:nvSpPr>
          <p:cNvPr id="9" name="Content Placeholder 8"/>
          <p:cNvSpPr>
            <a:spLocks noGrp="1"/>
          </p:cNvSpPr>
          <p:nvPr>
            <p:ph sz="quarter" idx="13"/>
          </p:nvPr>
        </p:nvSpPr>
        <p:spPr>
          <a:xfrm>
            <a:off x="676655"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7E75B678-4555-4335-8A59-6E57ACD578E5}" type="datetimeFigureOut">
              <a:rPr lang="pl-PL" smtClean="0"/>
              <a:t>2020-02-04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89BFC441-B5B2-411B-BA50-80720051D669}"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7E75B678-4555-4335-8A59-6E57ACD578E5}" type="datetimeFigureOut">
              <a:rPr lang="pl-PL" smtClean="0"/>
              <a:t>2020-02-04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89BFC441-B5B2-411B-BA50-80720051D669}"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E75B678-4555-4335-8A59-6E57ACD578E5}" type="datetimeFigureOut">
              <a:rPr lang="pl-PL" smtClean="0"/>
              <a:t>2020-02-04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89BFC441-B5B2-411B-BA50-80720051D669}"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E75B678-4555-4335-8A59-6E57ACD578E5}" type="datetimeFigureOut">
              <a:rPr lang="pl-PL" smtClean="0"/>
              <a:t>2020-02-04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9BFC441-B5B2-411B-BA50-80720051D669}" type="slidenum">
              <a:rPr lang="pl-PL" smtClean="0"/>
              <a:t>‹#›</a:t>
            </a:fld>
            <a:endParaRPr lang="pl-PL"/>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pl-PL" smtClean="0"/>
              <a:t>Kliknij, aby edytować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pl-PL" smtClean="0"/>
              <a:t>Kliknij, aby edytować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7E75B678-4555-4335-8A59-6E57ACD578E5}" type="datetimeFigureOut">
              <a:rPr lang="pl-PL" smtClean="0"/>
              <a:t>2020-02-04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9BFC441-B5B2-411B-BA50-80720051D669}" type="slidenum">
              <a:rPr lang="pl-PL" smtClean="0"/>
              <a:t>‹#›</a:t>
            </a:fld>
            <a:endParaRPr lang="pl-PL"/>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7E75B678-4555-4335-8A59-6E57ACD578E5}" type="datetimeFigureOut">
              <a:rPr lang="pl-PL" smtClean="0"/>
              <a:t>2020-02-04</a:t>
            </a:fld>
            <a:endParaRPr lang="pl-PL"/>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pl-PL"/>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89BFC441-B5B2-411B-BA50-80720051D669}" type="slidenum">
              <a:rPr lang="pl-PL" smtClean="0"/>
              <a:t>‹#›</a:t>
            </a:fld>
            <a:endParaRPr lang="pl-PL"/>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dirty="0"/>
          </a:p>
        </p:txBody>
      </p:sp>
      <p:sp>
        <p:nvSpPr>
          <p:cNvPr id="3" name="Podtytuł 2"/>
          <p:cNvSpPr>
            <a:spLocks noGrp="1"/>
          </p:cNvSpPr>
          <p:nvPr>
            <p:ph type="subTitle" idx="1"/>
          </p:nvPr>
        </p:nvSpPr>
        <p:spPr/>
        <p:txBody>
          <a:bodyPr/>
          <a:lstStyle/>
          <a:p>
            <a:endParaRPr lang="pl-P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692695"/>
            <a:ext cx="7571414" cy="541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68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921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27584" y="1844824"/>
            <a:ext cx="3240360" cy="478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4644008" y="3068960"/>
            <a:ext cx="4140560" cy="232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849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solidFill>
                  <a:schemeClr val="tx1"/>
                </a:solidFill>
              </a:rPr>
              <a:t>Konkurs plastyczny </a:t>
            </a:r>
            <a:br>
              <a:rPr lang="pl-PL" dirty="0">
                <a:solidFill>
                  <a:schemeClr val="tx1"/>
                </a:solidFill>
              </a:rPr>
            </a:br>
            <a:r>
              <a:rPr lang="pl-PL" dirty="0">
                <a:solidFill>
                  <a:schemeClr val="tx1"/>
                </a:solidFill>
              </a:rPr>
              <a:t>„Narysuj coś miłego dla chorego”</a:t>
            </a:r>
          </a:p>
        </p:txBody>
      </p:sp>
      <p:sp>
        <p:nvSpPr>
          <p:cNvPr id="3" name="Symbol zastępczy tekstu 2"/>
          <p:cNvSpPr>
            <a:spLocks noGrp="1"/>
          </p:cNvSpPr>
          <p:nvPr>
            <p:ph type="body" idx="1"/>
          </p:nvPr>
        </p:nvSpPr>
        <p:spPr/>
        <p:txBody>
          <a:bodyPr>
            <a:normAutofit fontScale="77500" lnSpcReduction="20000"/>
          </a:bodyPr>
          <a:lstStyle/>
          <a:p>
            <a:r>
              <a:rPr lang="pl-PL" b="1" dirty="0" smtClean="0">
                <a:solidFill>
                  <a:schemeClr val="tx1"/>
                </a:solidFill>
              </a:rPr>
              <a:t>Olga i </a:t>
            </a:r>
            <a:r>
              <a:rPr lang="pl-PL" b="1" dirty="0" err="1" smtClean="0">
                <a:solidFill>
                  <a:schemeClr val="tx1"/>
                </a:solidFill>
              </a:rPr>
              <a:t>I</a:t>
            </a:r>
            <a:r>
              <a:rPr lang="pl-PL" b="1" dirty="0" smtClean="0">
                <a:solidFill>
                  <a:schemeClr val="tx1"/>
                </a:solidFill>
              </a:rPr>
              <a:t> miejsce </a:t>
            </a:r>
          </a:p>
          <a:p>
            <a:r>
              <a:rPr lang="pl-PL" dirty="0" smtClean="0"/>
              <a:t>w konkursie plastycznym</a:t>
            </a:r>
            <a:endParaRPr lang="pl-PL" dirty="0"/>
          </a:p>
        </p:txBody>
      </p:sp>
      <p:sp>
        <p:nvSpPr>
          <p:cNvPr id="5" name="Symbol zastępczy tekstu 4"/>
          <p:cNvSpPr>
            <a:spLocks noGrp="1"/>
          </p:cNvSpPr>
          <p:nvPr>
            <p:ph type="body" sz="quarter" idx="3"/>
          </p:nvPr>
        </p:nvSpPr>
        <p:spPr/>
        <p:txBody>
          <a:bodyPr>
            <a:normAutofit fontScale="92500" lnSpcReduction="20000"/>
          </a:bodyPr>
          <a:lstStyle/>
          <a:p>
            <a:r>
              <a:rPr lang="pl-PL" dirty="0" smtClean="0"/>
              <a:t>Prace konkursowe naszych uczniów</a:t>
            </a:r>
            <a:endParaRPr lang="pl-PL" dirty="0"/>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26214" y="3429000"/>
            <a:ext cx="1665666"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805732" y="3429000"/>
            <a:ext cx="3501286"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986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2432050"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487" y="620688"/>
            <a:ext cx="2359025"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620688"/>
            <a:ext cx="2359025"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5" y="3938226"/>
            <a:ext cx="2288033" cy="261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386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1229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71600" y="620688"/>
            <a:ext cx="4461589" cy="251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3131840" y="3573016"/>
            <a:ext cx="4949432" cy="278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92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Podziękowania</a:t>
            </a:r>
            <a:endParaRPr lang="pl-PL" dirty="0"/>
          </a:p>
        </p:txBody>
      </p:sp>
      <p:pic>
        <p:nvPicPr>
          <p:cNvPr id="1331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115616" y="1783390"/>
            <a:ext cx="2664295" cy="434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4932040" y="1719912"/>
            <a:ext cx="3193445" cy="430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5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circle(in)">
                                      <p:cBhvr>
                                        <p:cTn id="12"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„Mały gest, wielki cel” 2019r</a:t>
            </a:r>
            <a:endParaRPr lang="pl-PL" dirty="0"/>
          </a:p>
        </p:txBody>
      </p:sp>
      <p:pic>
        <p:nvPicPr>
          <p:cNvPr id="14338"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t="4439" b="11686"/>
          <a:stretch/>
        </p:blipFill>
        <p:spPr bwMode="auto">
          <a:xfrm>
            <a:off x="1203724" y="1801091"/>
            <a:ext cx="3008236" cy="379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ymbol zastępczy zawartości 3"/>
          <p:cNvSpPr>
            <a:spLocks noGrp="1"/>
          </p:cNvSpPr>
          <p:nvPr>
            <p:ph sz="quarter" idx="14"/>
          </p:nvPr>
        </p:nvSpPr>
        <p:spPr/>
        <p:txBody>
          <a:bodyPr/>
          <a:lstStyle/>
          <a:p>
            <a:endParaRPr lang="pl-PL" dirty="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530" y="1602905"/>
            <a:ext cx="1814814" cy="22062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005064"/>
            <a:ext cx="3931213" cy="20481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74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266700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ostokąt 1"/>
          <p:cNvSpPr/>
          <p:nvPr/>
        </p:nvSpPr>
        <p:spPr>
          <a:xfrm>
            <a:off x="3707904" y="620689"/>
            <a:ext cx="4392488" cy="4801314"/>
          </a:xfrm>
          <a:prstGeom prst="rect">
            <a:avLst/>
          </a:prstGeom>
        </p:spPr>
        <p:txBody>
          <a:bodyPr wrap="square">
            <a:spAutoFit/>
          </a:bodyPr>
          <a:lstStyle/>
          <a:p>
            <a:r>
              <a:rPr lang="pl-PL" dirty="0" smtClean="0"/>
              <a:t>„Madzia jest chora na ciężka przewlekłą </a:t>
            </a:r>
            <a:r>
              <a:rPr lang="pl-PL" dirty="0" err="1" smtClean="0"/>
              <a:t>borelizę</a:t>
            </a:r>
            <a:r>
              <a:rPr lang="pl-PL" dirty="0" smtClean="0"/>
              <a:t>, </a:t>
            </a:r>
            <a:r>
              <a:rPr lang="pl-PL" dirty="0" err="1" smtClean="0"/>
              <a:t>bartonellę</a:t>
            </a:r>
            <a:r>
              <a:rPr lang="pl-PL" dirty="0" smtClean="0"/>
              <a:t>, </a:t>
            </a:r>
            <a:r>
              <a:rPr lang="pl-PL" dirty="0" err="1" smtClean="0"/>
              <a:t>babesjozę</a:t>
            </a:r>
            <a:r>
              <a:rPr lang="pl-PL" dirty="0" smtClean="0"/>
              <a:t> i inne </a:t>
            </a:r>
            <a:r>
              <a:rPr lang="pl-PL" dirty="0" err="1" smtClean="0"/>
              <a:t>koinfekcje</a:t>
            </a:r>
            <a:r>
              <a:rPr lang="pl-PL" dirty="0" smtClean="0"/>
              <a:t>, które leczy od 3 roku </a:t>
            </a:r>
            <a:r>
              <a:rPr lang="pl-PL" dirty="0" err="1" smtClean="0"/>
              <a:t>życia.Wskutek</a:t>
            </a:r>
            <a:r>
              <a:rPr lang="pl-PL" dirty="0" smtClean="0"/>
              <a:t> choroby ma uszkodzone mięśnie, nerwy, przykurcz ścięgna Achillesa, niedowład lekki czterokończynowy, niedoczulicę prawostronną. Ma niestety podejrzenie polineuropatii. </a:t>
            </a:r>
          </a:p>
          <a:p>
            <a:r>
              <a:rPr lang="pl-PL" dirty="0" smtClean="0"/>
              <a:t>Magda uwielbia czytać książki, głównie </a:t>
            </a:r>
            <a:r>
              <a:rPr lang="pl-PL" dirty="0" err="1" smtClean="0"/>
              <a:t>fantasy</a:t>
            </a:r>
            <a:r>
              <a:rPr lang="pl-PL" dirty="0" smtClean="0"/>
              <a:t> - jej ulubione serie to "Zwiadowcy" i "Harry Potter". Uwielbia sprawy techniczne – szuka filmików, na podstawie których tworzy, buduje rzeczy z kartonu. Pasjonuje się matematyką, chętnie robi zadania. Projektuje domy w swojej ulubionej grze The </a:t>
            </a:r>
            <a:r>
              <a:rPr lang="pl-PL" dirty="0" err="1" smtClean="0"/>
              <a:t>Sims</a:t>
            </a:r>
            <a:r>
              <a:rPr lang="pl-PL" dirty="0" smtClean="0"/>
              <a:t>. Madzię interesuje temat rysunku  specjalne kredki, ołówki.</a:t>
            </a:r>
            <a:endParaRPr lang="pl-PL" dirty="0"/>
          </a:p>
        </p:txBody>
      </p:sp>
    </p:spTree>
    <p:extLst>
      <p:ext uri="{BB962C8B-B14F-4D97-AF65-F5344CB8AC3E}">
        <p14:creationId xmlns:p14="http://schemas.microsoft.com/office/powerpoint/2010/main" val="1796256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200" dirty="0" smtClean="0">
                <a:solidFill>
                  <a:srgbClr val="FF0066"/>
                </a:solidFill>
              </a:rPr>
              <a:t>Natalka lat 5 </a:t>
            </a:r>
            <a:r>
              <a:rPr lang="pl-PL" sz="3200" dirty="0" smtClean="0"/>
              <a:t/>
            </a:r>
            <a:br>
              <a:rPr lang="pl-PL" sz="3200" dirty="0" smtClean="0"/>
            </a:br>
            <a:r>
              <a:rPr lang="pl-PL" sz="3200" b="1" dirty="0" smtClean="0">
                <a:solidFill>
                  <a:schemeClr val="tx1"/>
                </a:solidFill>
              </a:rPr>
              <a:t>mama </a:t>
            </a:r>
            <a:r>
              <a:rPr lang="pl-PL" sz="3200" b="1" dirty="0">
                <a:solidFill>
                  <a:schemeClr val="tx1"/>
                </a:solidFill>
              </a:rPr>
              <a:t>przekłada święta i prosi </a:t>
            </a:r>
            <a:r>
              <a:rPr lang="pl-PL" sz="3200" b="1" dirty="0" err="1">
                <a:solidFill>
                  <a:schemeClr val="tx1"/>
                </a:solidFill>
              </a:rPr>
              <a:t>internet</a:t>
            </a:r>
            <a:r>
              <a:rPr lang="pl-PL" sz="3200" b="1" dirty="0">
                <a:solidFill>
                  <a:schemeClr val="tx1"/>
                </a:solidFill>
              </a:rPr>
              <a:t> o pomoc</a:t>
            </a:r>
            <a:r>
              <a:rPr lang="pl-PL" sz="3200" b="1" dirty="0" smtClean="0">
                <a:solidFill>
                  <a:schemeClr val="tx1"/>
                </a:solidFill>
              </a:rPr>
              <a:t>  </a:t>
            </a:r>
            <a:endParaRPr lang="pl-PL" sz="3200" b="1" dirty="0">
              <a:solidFill>
                <a:schemeClr val="tx1"/>
              </a:solidFill>
            </a:endParaRPr>
          </a:p>
        </p:txBody>
      </p:sp>
      <p:sp>
        <p:nvSpPr>
          <p:cNvPr id="3" name="Symbol zastępczy zawartości 2"/>
          <p:cNvSpPr>
            <a:spLocks noGrp="1"/>
          </p:cNvSpPr>
          <p:nvPr>
            <p:ph sz="quarter" idx="13"/>
          </p:nvPr>
        </p:nvSpPr>
        <p:spPr/>
        <p:txBody>
          <a:bodyPr/>
          <a:lstStyle/>
          <a:p>
            <a:r>
              <a:rPr lang="pl-PL" dirty="0"/>
              <a:t>p</a:t>
            </a:r>
            <a:r>
              <a:rPr lang="pl-PL" dirty="0" smtClean="0"/>
              <a:t>rzed </a:t>
            </a:r>
            <a:endParaRPr lang="pl-PL" dirty="0"/>
          </a:p>
        </p:txBody>
      </p:sp>
      <p:sp>
        <p:nvSpPr>
          <p:cNvPr id="4" name="Symbol zastępczy zawartości 3"/>
          <p:cNvSpPr>
            <a:spLocks noGrp="1"/>
          </p:cNvSpPr>
          <p:nvPr>
            <p:ph sz="quarter" idx="14"/>
          </p:nvPr>
        </p:nvSpPr>
        <p:spPr/>
        <p:txBody>
          <a:bodyPr/>
          <a:lstStyle/>
          <a:p>
            <a:r>
              <a:rPr lang="pl-PL" dirty="0" smtClean="0"/>
              <a:t>aktualnie</a:t>
            </a:r>
            <a:endParaRPr lang="pl-PL"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757639"/>
            <a:ext cx="3672408" cy="22612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305616"/>
            <a:ext cx="3096344" cy="29643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841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r>
              <a:rPr lang="pl-PL" dirty="0" smtClean="0"/>
              <a:t>Natalka została zdiagnozowana dokładnie 10 stycznia 2018 roku. Ma guza mózgu, to jest glejak IV stopnia, nieoperacyjny. Ostatnie 22 miesiące to tak naprawdę walka. Statystyki są dramatyczne, długość życia po takiej diagnozie w Polsce to 3-4 miesiące, na świecie 6-9. Czas działa na naszą niekorzyść.</a:t>
            </a:r>
            <a:endParaRPr lang="pl-PL" dirty="0"/>
          </a:p>
        </p:txBody>
      </p:sp>
      <p:sp>
        <p:nvSpPr>
          <p:cNvPr id="2" name="Tytuł 1"/>
          <p:cNvSpPr>
            <a:spLocks noGrp="1"/>
          </p:cNvSpPr>
          <p:nvPr>
            <p:ph type="title"/>
          </p:nvPr>
        </p:nvSpPr>
        <p:spPr/>
        <p:txBody>
          <a:bodyPr/>
          <a:lstStyle/>
          <a:p>
            <a:r>
              <a:rPr lang="pl-PL" dirty="0" smtClean="0"/>
              <a:t>Na co choruje Natalka?</a:t>
            </a:r>
            <a:endParaRPr lang="pl-PL" dirty="0"/>
          </a:p>
        </p:txBody>
      </p:sp>
    </p:spTree>
    <p:extLst>
      <p:ext uri="{BB962C8B-B14F-4D97-AF65-F5344CB8AC3E}">
        <p14:creationId xmlns:p14="http://schemas.microsoft.com/office/powerpoint/2010/main" val="2003419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r>
              <a:rPr lang="pl-PL" dirty="0" smtClean="0"/>
              <a:t>Zdecydowaliśmy się na to, ponieważ choroba postępuje, a my chcemy, aby Natalka była jeszcze na tyle świadoma, aby mogła cieszyć się ze świąt. Ona może obchodzić Boże Narodzenie i 100 dni w roku, ale niech już zacznie.</a:t>
            </a:r>
            <a:endParaRPr lang="pl-PL" dirty="0"/>
          </a:p>
        </p:txBody>
      </p:sp>
      <p:sp>
        <p:nvSpPr>
          <p:cNvPr id="2" name="Tytuł 1"/>
          <p:cNvSpPr>
            <a:spLocks noGrp="1"/>
          </p:cNvSpPr>
          <p:nvPr>
            <p:ph type="title"/>
          </p:nvPr>
        </p:nvSpPr>
        <p:spPr/>
        <p:txBody>
          <a:bodyPr/>
          <a:lstStyle/>
          <a:p>
            <a:endParaRPr lang="pl-PL"/>
          </a:p>
        </p:txBody>
      </p:sp>
    </p:spTree>
    <p:extLst>
      <p:ext uri="{BB962C8B-B14F-4D97-AF65-F5344CB8AC3E}">
        <p14:creationId xmlns:p14="http://schemas.microsoft.com/office/powerpoint/2010/main" val="3666938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698560"/>
            <a:ext cx="3024336" cy="374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4067944" y="2625874"/>
            <a:ext cx="4572000" cy="1200329"/>
          </a:xfrm>
          <a:prstGeom prst="rect">
            <a:avLst/>
          </a:prstGeom>
        </p:spPr>
        <p:txBody>
          <a:bodyPr>
            <a:spAutoFit/>
          </a:bodyPr>
          <a:lstStyle/>
          <a:p>
            <a:r>
              <a:rPr lang="pl-PL" dirty="0"/>
              <a:t>Celem obchodów jest uznanie pracy wolontariuszy na całym świecie za ich trud, czas i umiejętności na rzecz rozwoju gospodarczego i społecznego</a:t>
            </a:r>
          </a:p>
        </p:txBody>
      </p:sp>
    </p:spTree>
    <p:extLst>
      <p:ext uri="{BB962C8B-B14F-4D97-AF65-F5344CB8AC3E}">
        <p14:creationId xmlns:p14="http://schemas.microsoft.com/office/powerpoint/2010/main" val="4063890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dirty="0"/>
          </a:p>
        </p:txBody>
      </p:sp>
      <p:sp>
        <p:nvSpPr>
          <p:cNvPr id="2" name="Tytuł 1"/>
          <p:cNvSpPr>
            <a:spLocks noGrp="1"/>
          </p:cNvSpPr>
          <p:nvPr>
            <p:ph type="title"/>
          </p:nvPr>
        </p:nvSpPr>
        <p:spPr/>
        <p:txBody>
          <a:bodyPr/>
          <a:lstStyle/>
          <a:p>
            <a:endParaRPr lang="pl-PL"/>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6518299" cy="434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526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Przygotowywanie kartek </a:t>
            </a:r>
            <a:br>
              <a:rPr lang="pl-PL" dirty="0" smtClean="0"/>
            </a:br>
            <a:r>
              <a:rPr lang="pl-PL" dirty="0" smtClean="0"/>
              <a:t>dla Natalki</a:t>
            </a:r>
            <a:endParaRPr lang="pl-PL" dirty="0"/>
          </a:p>
        </p:txBody>
      </p:sp>
      <p:pic>
        <p:nvPicPr>
          <p:cNvPr id="1331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619239" y="2679700"/>
            <a:ext cx="2016658"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183146" y="3068960"/>
            <a:ext cx="4284579"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0716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58123"/>
            <a:ext cx="2130780" cy="379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238343"/>
            <a:ext cx="2160240" cy="384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258123"/>
            <a:ext cx="2160240" cy="384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42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652096"/>
            <a:ext cx="254014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p:txBody>
          <a:bodyPr/>
          <a:lstStyle/>
          <a:p>
            <a:endParaRPr lang="pl-PL"/>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7" y="1585512"/>
            <a:ext cx="2584173" cy="459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501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606789" y="2674938"/>
            <a:ext cx="1938359"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p:txBody>
          <a:bodyPr/>
          <a:lstStyle/>
          <a:p>
            <a:endParaRPr lang="pl-PL"/>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556792"/>
            <a:ext cx="2520280" cy="44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556792"/>
            <a:ext cx="2542754" cy="45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020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67544" y="2132856"/>
            <a:ext cx="2532217"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3275856" y="2276872"/>
            <a:ext cx="2525909"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276872"/>
            <a:ext cx="2510411" cy="34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796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43608" y="2348880"/>
            <a:ext cx="2808312" cy="383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716016" y="2316446"/>
            <a:ext cx="2836079" cy="386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997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379124"/>
            <a:ext cx="3168352" cy="56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p:txBody>
          <a:bodyPr/>
          <a:lstStyle/>
          <a:p>
            <a:endParaRPr lang="pl-PL"/>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04664"/>
            <a:ext cx="3452937"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93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635896" y="1412776"/>
            <a:ext cx="2057846" cy="365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p:txBody>
          <a:bodyPr/>
          <a:lstStyle/>
          <a:p>
            <a:endParaRPr lang="pl-PL"/>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75470"/>
            <a:ext cx="2599616" cy="462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412776"/>
            <a:ext cx="2553362" cy="415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221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Zostań Aniołem</a:t>
            </a:r>
            <a:br>
              <a:rPr lang="pl-PL" dirty="0" smtClean="0"/>
            </a:br>
            <a:r>
              <a:rPr lang="pl-PL" sz="3100" dirty="0" smtClean="0">
                <a:solidFill>
                  <a:schemeClr val="tx1"/>
                </a:solidFill>
              </a:rPr>
              <a:t>- zbiórka prezentów dla  dzieci chorych onkologicznie</a:t>
            </a:r>
            <a:endParaRPr lang="pl-PL" dirty="0">
              <a:solidFill>
                <a:schemeClr val="tx1"/>
              </a:solidFill>
            </a:endParaRPr>
          </a:p>
        </p:txBody>
      </p:sp>
      <p:pic>
        <p:nvPicPr>
          <p:cNvPr id="3074" name="Picture 2" descr="C:\Users\User\Pictures\WOLONTARIAT\20191125_09383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2852936"/>
            <a:ext cx="410343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026379" y="2348880"/>
            <a:ext cx="2813576" cy="377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123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000" b="1" dirty="0" smtClean="0"/>
              <a:t>Międzynarodowy Dzień Wolontariusza</a:t>
            </a:r>
            <a:r>
              <a:rPr lang="pl-PL" sz="2000" dirty="0" smtClean="0"/>
              <a:t> </a:t>
            </a:r>
            <a:br>
              <a:rPr lang="pl-PL" sz="2000" dirty="0" smtClean="0"/>
            </a:br>
            <a:r>
              <a:rPr lang="pl-PL" sz="2000" dirty="0" smtClean="0"/>
              <a:t>– święto obchodzone corocznie 5 grudnia ustanowione przez Zgromadzenie Ogólne Organizacji Narodów Zjednoczonych </a:t>
            </a:r>
            <a:endParaRPr lang="pl-PL" sz="2000" dirty="0"/>
          </a:p>
        </p:txBody>
      </p:sp>
      <p:sp>
        <p:nvSpPr>
          <p:cNvPr id="3" name="Symbol zastępczy zawartości 2"/>
          <p:cNvSpPr>
            <a:spLocks noGrp="1"/>
          </p:cNvSpPr>
          <p:nvPr>
            <p:ph sz="quarter" idx="13"/>
          </p:nvPr>
        </p:nvSpPr>
        <p:spPr/>
        <p:txBody>
          <a:bodyPr>
            <a:normAutofit/>
          </a:bodyPr>
          <a:lstStyle/>
          <a:p>
            <a:endParaRPr lang="pl-PL" dirty="0" smtClean="0"/>
          </a:p>
          <a:p>
            <a:endParaRPr lang="pl-PL" dirty="0"/>
          </a:p>
          <a:p>
            <a:endParaRPr lang="pl-PL" dirty="0"/>
          </a:p>
        </p:txBody>
      </p:sp>
      <p:sp>
        <p:nvSpPr>
          <p:cNvPr id="4" name="Symbol zastępczy zawartości 3"/>
          <p:cNvSpPr>
            <a:spLocks noGrp="1"/>
          </p:cNvSpPr>
          <p:nvPr>
            <p:ph sz="quarter" idx="14"/>
          </p:nvPr>
        </p:nvSpPr>
        <p:spPr/>
        <p:txBody>
          <a:bodyPr>
            <a:normAutofit fontScale="70000" lnSpcReduction="20000"/>
          </a:bodyPr>
          <a:lstStyle/>
          <a:p>
            <a:r>
              <a:rPr lang="pl-PL" dirty="0" smtClean="0"/>
              <a:t>Praca, którą wykonuje się za darmo, z potrzeby serca, jest istotnie bezcenna. W celu wyrażenia uznania dla trudu wolontariuszy na całym świecie z inicjatywy ONZ obchodzony jest od 1986 roku Międzynarodowy Dzień Wolontariusza. To doskonała okazja, by uświadomić społeczeństwu wysiłek, jaki wkładają rozmaite organizacje pożytku publicznego w niesienie pomocy innym, zarówno na poziomie lokalnym, krajowym, jak i globalnym. </a:t>
            </a:r>
            <a:endParaRPr lang="pl-P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650" y="2636912"/>
            <a:ext cx="295232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16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4" name="Symbol zastępczy zawartości 3" descr="C:\Users\Admin\AppData\Local\Microsoft\Windows\Temporary Internet Files\Content.Word\20200108_085807.jpg"/>
          <p:cNvPicPr>
            <a:picLocks noGrp="1"/>
          </p:cNvPicPr>
          <p:nvPr>
            <p:ph idx="1"/>
          </p:nvPr>
        </p:nvPicPr>
        <p:blipFill rotWithShape="1">
          <a:blip r:embed="rId2" cstate="print">
            <a:extLst>
              <a:ext uri="{28A0092B-C50C-407E-A947-70E740481C1C}">
                <a14:useLocalDpi xmlns:a14="http://schemas.microsoft.com/office/drawing/2010/main" val="0"/>
              </a:ext>
            </a:extLst>
          </a:blip>
          <a:srcRect l="14966" t="8206" r="13276"/>
          <a:stretch/>
        </p:blipFill>
        <p:spPr bwMode="auto">
          <a:xfrm>
            <a:off x="611560" y="548680"/>
            <a:ext cx="4621440" cy="3201219"/>
          </a:xfrm>
          <a:prstGeom prst="rect">
            <a:avLst/>
          </a:prstGeom>
          <a:noFill/>
          <a:ln>
            <a:noFill/>
          </a:ln>
          <a:extLst>
            <a:ext uri="{53640926-AAD7-44D8-BBD7-CCE9431645EC}">
              <a14:shadowObscured xmlns:a14="http://schemas.microsoft.com/office/drawing/2010/main"/>
            </a:ext>
          </a:extLst>
        </p:spPr>
      </p:pic>
      <p:pic>
        <p:nvPicPr>
          <p:cNvPr id="5" name="Obraz 4" descr="C:\Users\Admin\AppData\Local\Microsoft\Windows\Temporary Internet Files\Content.Word\20200108_0859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948711"/>
            <a:ext cx="4824536" cy="2673613"/>
          </a:xfrm>
          <a:prstGeom prst="rect">
            <a:avLst/>
          </a:prstGeom>
          <a:noFill/>
          <a:ln>
            <a:noFill/>
          </a:ln>
        </p:spPr>
      </p:pic>
    </p:spTree>
    <p:extLst>
      <p:ext uri="{BB962C8B-B14F-4D97-AF65-F5344CB8AC3E}">
        <p14:creationId xmlns:p14="http://schemas.microsoft.com/office/powerpoint/2010/main" val="20055575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4" name="Symbol zastępczy zawartości 3" descr="C:\Users\Admin\AppData\Local\Microsoft\Windows\Temporary Internet Files\Content.Word\20200108_08551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96" y="2170698"/>
            <a:ext cx="4750519" cy="3528392"/>
          </a:xfrm>
          <a:prstGeom prst="rect">
            <a:avLst/>
          </a:prstGeom>
          <a:noFill/>
          <a:ln>
            <a:noFill/>
          </a:ln>
        </p:spPr>
      </p:pic>
      <p:pic>
        <p:nvPicPr>
          <p:cNvPr id="6" name="Obraz 5"/>
          <p:cNvPicPr>
            <a:picLocks noChangeAspect="1"/>
          </p:cNvPicPr>
          <p:nvPr/>
        </p:nvPicPr>
        <p:blipFill rotWithShape="1">
          <a:blip r:embed="rId3"/>
          <a:srcRect l="13685" r="14335"/>
          <a:stretch/>
        </p:blipFill>
        <p:spPr>
          <a:xfrm>
            <a:off x="4294311" y="2795611"/>
            <a:ext cx="4454386" cy="3479870"/>
          </a:xfrm>
          <a:prstGeom prst="rect">
            <a:avLst/>
          </a:prstGeom>
        </p:spPr>
      </p:pic>
    </p:spTree>
    <p:extLst>
      <p:ext uri="{BB962C8B-B14F-4D97-AF65-F5344CB8AC3E}">
        <p14:creationId xmlns:p14="http://schemas.microsoft.com/office/powerpoint/2010/main" val="2598857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solidFill>
                  <a:schemeClr val="tx1"/>
                </a:solidFill>
              </a:rPr>
              <a:t>Paczka dla Magdy</a:t>
            </a:r>
            <a:endParaRPr lang="pl-PL" b="1" dirty="0">
              <a:solidFill>
                <a:schemeClr val="tx1"/>
              </a:solidFill>
            </a:endParaRPr>
          </a:p>
        </p:txBody>
      </p:sp>
      <p:sp>
        <p:nvSpPr>
          <p:cNvPr id="3" name="Symbol zastępczy tekstu 2"/>
          <p:cNvSpPr>
            <a:spLocks noGrp="1"/>
          </p:cNvSpPr>
          <p:nvPr>
            <p:ph type="body" sz="half" idx="2"/>
          </p:nvPr>
        </p:nvSpPr>
        <p:spPr/>
        <p:txBody>
          <a:bodyPr/>
          <a:lstStyle/>
          <a:p>
            <a:endParaRPr lang="pl-P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780928"/>
            <a:ext cx="3888432"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9246" b="19246"/>
          <a:stretch>
            <a:fillRect/>
          </a:stretch>
        </p:blipFill>
        <p:spPr bwMode="auto">
          <a:xfrm>
            <a:off x="838200" y="1556792"/>
            <a:ext cx="3566160" cy="2520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2515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dirty="0" smtClean="0">
                <a:solidFill>
                  <a:schemeClr val="tx1"/>
                </a:solidFill>
              </a:rPr>
              <a:t>Pakowanie paczki dla Magdy</a:t>
            </a:r>
            <a:endParaRPr lang="pl-PL" b="1" dirty="0">
              <a:solidFill>
                <a:schemeClr val="tx1"/>
              </a:solidFill>
            </a:endParaRPr>
          </a:p>
        </p:txBody>
      </p:sp>
      <p:pic>
        <p:nvPicPr>
          <p:cNvPr id="6146" name="Picture 2" descr="C:\Users\User\Pictures\WOLONTARIAT\20191125_1209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775768"/>
            <a:ext cx="1944216" cy="345638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780928"/>
            <a:ext cx="2298700"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780927"/>
            <a:ext cx="2305050"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442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7170" name="Picture 2" descr="C:\Users\User\Pictures\WOLONTARIAT\20191125_120940.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331641" y="2679700"/>
            <a:ext cx="2225302" cy="34464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er\Pictures\WOLONTARIAT\20191125_120929.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5364089" y="2679700"/>
            <a:ext cx="2161604" cy="344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588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Magda szczęśliwa z prezentów </a:t>
            </a:r>
            <a:br>
              <a:rPr lang="pl-PL" dirty="0" smtClean="0"/>
            </a:br>
            <a:r>
              <a:rPr lang="pl-PL" dirty="0" smtClean="0"/>
              <a:t>od Mikołajów z Rębkowa</a:t>
            </a:r>
            <a:endParaRPr lang="pl-PL" dirty="0"/>
          </a:p>
        </p:txBody>
      </p:sp>
      <p:sp>
        <p:nvSpPr>
          <p:cNvPr id="4" name="Symbol zastępczy zawartości 3"/>
          <p:cNvSpPr>
            <a:spLocks noGrp="1"/>
          </p:cNvSpPr>
          <p:nvPr>
            <p:ph sz="quarter" idx="14"/>
          </p:nvPr>
        </p:nvSpPr>
        <p:spPr/>
        <p:txBody>
          <a:bodyPr/>
          <a:lstStyle/>
          <a:p>
            <a:endParaRPr lang="pl-PL"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932039" y="2214772"/>
            <a:ext cx="2789239" cy="372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214772"/>
            <a:ext cx="2592288" cy="356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4771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endParaRPr lang="pl-PL" dirty="0"/>
          </a:p>
        </p:txBody>
      </p:sp>
      <p:sp>
        <p:nvSpPr>
          <p:cNvPr id="3" name="Tytuł 2"/>
          <p:cNvSpPr>
            <a:spLocks noGrp="1"/>
          </p:cNvSpPr>
          <p:nvPr>
            <p:ph type="title"/>
          </p:nvPr>
        </p:nvSpPr>
        <p:spPr/>
        <p:txBody>
          <a:bodyPr/>
          <a:lstStyle/>
          <a:p>
            <a:endParaRPr lang="pl-P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10611"/>
            <a:ext cx="2736304" cy="36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10611"/>
            <a:ext cx="27003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1435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4401060" cy="247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p:txBody>
          <a:bodyPr/>
          <a:lstStyle/>
          <a:p>
            <a:endParaRPr lang="pl-PL" dirty="0"/>
          </a:p>
        </p:txBody>
      </p:sp>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07" t="35562" b="28875"/>
          <a:stretch/>
        </p:blipFill>
        <p:spPr bwMode="auto">
          <a:xfrm>
            <a:off x="2123728" y="357599"/>
            <a:ext cx="4968554" cy="989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541304"/>
            <a:ext cx="2520280" cy="447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4149080"/>
            <a:ext cx="3940632" cy="221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95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circle(in)">
                                      <p:cBhvr>
                                        <p:cTn id="7"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Kiermasz pierniczków ciąg dalszy…</a:t>
            </a:r>
            <a:endParaRPr lang="pl-PL" dirty="0"/>
          </a:p>
        </p:txBody>
      </p:sp>
      <p:pic>
        <p:nvPicPr>
          <p:cNvPr id="1028"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39552" y="2754362"/>
            <a:ext cx="3600400" cy="227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004048" y="2708920"/>
            <a:ext cx="3367195" cy="2322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773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dirty="0" smtClean="0">
                <a:solidFill>
                  <a:schemeClr val="tx1"/>
                </a:solidFill>
              </a:rPr>
              <a:t>Zbiórka żywności dla zwierząt </a:t>
            </a:r>
            <a:br>
              <a:rPr lang="pl-PL" dirty="0" smtClean="0">
                <a:solidFill>
                  <a:schemeClr val="tx1"/>
                </a:solidFill>
              </a:rPr>
            </a:br>
            <a:r>
              <a:rPr lang="pl-PL" dirty="0" smtClean="0">
                <a:solidFill>
                  <a:schemeClr val="tx1"/>
                </a:solidFill>
              </a:rPr>
              <a:t>z Celestynowa</a:t>
            </a:r>
            <a:endParaRPr lang="pl-PL" dirty="0">
              <a:solidFill>
                <a:schemeClr val="tx1"/>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1621370"/>
            <a:ext cx="3816424" cy="491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475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sz="quarter" idx="13"/>
          </p:nvPr>
        </p:nvSpPr>
        <p:spPr/>
        <p:txBody>
          <a:bodyPr>
            <a:normAutofit/>
          </a:bodyPr>
          <a:lstStyle/>
          <a:p>
            <a:r>
              <a:rPr lang="pl-PL" sz="2000" dirty="0" smtClean="0"/>
              <a:t>Jest to doskonała okazja, aby uświadomić społeczeństwu wysiłek, jaki wkładają różne organizacje pożytku publicznego w niesienie pomocy innym, dotyczy to zarówno społeczności lokalnej , krajowej , jak i globalnej. </a:t>
            </a:r>
          </a:p>
          <a:p>
            <a:endParaRPr lang="pl-PL" dirty="0"/>
          </a:p>
        </p:txBody>
      </p:sp>
      <p:sp>
        <p:nvSpPr>
          <p:cNvPr id="4" name="Symbol zastępczy zawartości 3"/>
          <p:cNvSpPr>
            <a:spLocks noGrp="1"/>
          </p:cNvSpPr>
          <p:nvPr>
            <p:ph sz="quarter" idx="14"/>
          </p:nvPr>
        </p:nvSpPr>
        <p:spPr/>
        <p:txBody>
          <a:bodyPr>
            <a:normAutofit/>
          </a:bodyPr>
          <a:lstStyle/>
          <a:p>
            <a:r>
              <a:rPr lang="pl-PL" dirty="0" smtClean="0"/>
              <a:t> </a:t>
            </a:r>
            <a:r>
              <a:rPr lang="pl-PL" sz="2000" dirty="0" smtClean="0"/>
              <a:t>słowo </a:t>
            </a:r>
            <a:r>
              <a:rPr lang="pl-PL" sz="2000" b="1" dirty="0" smtClean="0"/>
              <a:t>wolontariusz</a:t>
            </a:r>
            <a:r>
              <a:rPr lang="pl-PL" sz="2000" dirty="0" smtClean="0"/>
              <a:t> oznaczało osobę, która poświęca się służbie wojskowej. </a:t>
            </a:r>
          </a:p>
          <a:p>
            <a:endParaRPr lang="pl-PL" sz="2000" dirty="0"/>
          </a:p>
          <a:p>
            <a:r>
              <a:rPr lang="pl-PL" sz="2000" dirty="0" smtClean="0"/>
              <a:t>nie oznacza to, że ludzie wcześniej sobie nie pomagali.</a:t>
            </a:r>
          </a:p>
          <a:p>
            <a:endParaRPr lang="pl-PL" dirty="0"/>
          </a:p>
          <a:p>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76672"/>
            <a:ext cx="5184576" cy="93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3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709228" y="116632"/>
            <a:ext cx="8229600" cy="1252728"/>
          </a:xfrm>
        </p:spPr>
        <p:txBody>
          <a:bodyPr/>
          <a:lstStyle/>
          <a:p>
            <a:endParaRPr lang="pl-PL"/>
          </a:p>
        </p:txBody>
      </p:sp>
      <p:pic>
        <p:nvPicPr>
          <p:cNvPr id="4" name="Symbol zastępczy zawartości 3" descr="C:\Users\Admin\AppData\Local\Microsoft\Windows\Temporary Internet Files\Content.Word\20200203_164933.jpg"/>
          <p:cNvPicPr>
            <a:picLocks noGrp="1"/>
          </p:cNvPicPr>
          <p:nvPr>
            <p:ph idx="1"/>
          </p:nvPr>
        </p:nvPicPr>
        <p:blipFill rotWithShape="1">
          <a:blip r:embed="rId2" cstate="print">
            <a:extLst>
              <a:ext uri="{28A0092B-C50C-407E-A947-70E740481C1C}">
                <a14:useLocalDpi xmlns:a14="http://schemas.microsoft.com/office/drawing/2010/main" val="0"/>
              </a:ext>
            </a:extLst>
          </a:blip>
          <a:srcRect l="2797" t="1147" r="831"/>
          <a:stretch/>
        </p:blipFill>
        <p:spPr bwMode="auto">
          <a:xfrm>
            <a:off x="971600" y="1196752"/>
            <a:ext cx="7128792" cy="49294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6613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pPr marL="0" indent="0" algn="ctr">
              <a:buNone/>
            </a:pPr>
            <a:endParaRPr lang="pl-PL" b="1" dirty="0" smtClean="0">
              <a:solidFill>
                <a:schemeClr val="tx1"/>
              </a:solidFill>
            </a:endParaRPr>
          </a:p>
          <a:p>
            <a:pPr marL="0" indent="0" algn="ctr">
              <a:buNone/>
            </a:pPr>
            <a:r>
              <a:rPr lang="pl-PL" b="1" dirty="0" smtClean="0">
                <a:solidFill>
                  <a:schemeClr val="tx1"/>
                </a:solidFill>
              </a:rPr>
              <a:t>Konkurs </a:t>
            </a:r>
            <a:r>
              <a:rPr lang="pl-PL" b="1" dirty="0">
                <a:solidFill>
                  <a:schemeClr val="tx1"/>
                </a:solidFill>
              </a:rPr>
              <a:t>organizowany dla klas IV– VIII szkół podstawowych oraz szkół ponadpodstawowych</a:t>
            </a:r>
          </a:p>
          <a:p>
            <a:pPr marL="0" indent="0" algn="ctr">
              <a:buNone/>
            </a:pPr>
            <a:r>
              <a:rPr lang="pl-PL" b="1" dirty="0">
                <a:solidFill>
                  <a:schemeClr val="tx1"/>
                </a:solidFill>
              </a:rPr>
              <a:t>w ramach Kampanii „Pola Nadziei 2019/2020”</a:t>
            </a:r>
          </a:p>
        </p:txBody>
      </p:sp>
      <p:sp>
        <p:nvSpPr>
          <p:cNvPr id="3" name="Tytuł 2"/>
          <p:cNvSpPr>
            <a:spLocks noGrp="1"/>
          </p:cNvSpPr>
          <p:nvPr>
            <p:ph type="title"/>
          </p:nvPr>
        </p:nvSpPr>
        <p:spPr>
          <a:xfrm>
            <a:off x="461433" y="620688"/>
            <a:ext cx="8229600" cy="1252728"/>
          </a:xfrm>
        </p:spPr>
        <p:txBody>
          <a:bodyPr>
            <a:normAutofit fontScale="90000"/>
          </a:bodyPr>
          <a:lstStyle/>
          <a:p>
            <a:r>
              <a:rPr lang="pl-PL" dirty="0" smtClean="0">
                <a:solidFill>
                  <a:schemeClr val="tx1"/>
                </a:solidFill>
              </a:rPr>
              <a:t> </a:t>
            </a:r>
            <a:r>
              <a:rPr lang="pl-PL" dirty="0">
                <a:solidFill>
                  <a:schemeClr val="tx1"/>
                </a:solidFill>
              </a:rPr>
              <a:t>Konkurs Plastyczny </a:t>
            </a:r>
            <a:r>
              <a:rPr lang="pl-PL" dirty="0" smtClean="0">
                <a:solidFill>
                  <a:schemeClr val="tx1"/>
                </a:solidFill>
              </a:rPr>
              <a:t/>
            </a:r>
            <a:br>
              <a:rPr lang="pl-PL" dirty="0" smtClean="0">
                <a:solidFill>
                  <a:schemeClr val="tx1"/>
                </a:solidFill>
              </a:rPr>
            </a:br>
            <a:r>
              <a:rPr lang="pl-PL" dirty="0" smtClean="0">
                <a:solidFill>
                  <a:schemeClr val="tx1"/>
                </a:solidFill>
              </a:rPr>
              <a:t>„ </a:t>
            </a:r>
            <a:r>
              <a:rPr lang="pl-PL" dirty="0">
                <a:solidFill>
                  <a:schemeClr val="tx1"/>
                </a:solidFill>
              </a:rPr>
              <a:t>Własny mały ogródek ” </a:t>
            </a:r>
          </a:p>
        </p:txBody>
      </p:sp>
    </p:spTree>
    <p:extLst>
      <p:ext uri="{BB962C8B-B14F-4D97-AF65-F5344CB8AC3E}">
        <p14:creationId xmlns:p14="http://schemas.microsoft.com/office/powerpoint/2010/main" val="4256040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1043608" y="1772816"/>
            <a:ext cx="2664296" cy="4171305"/>
          </a:xfrm>
          <a:prstGeom prst="rect">
            <a:avLst/>
          </a:prstGeom>
        </p:spPr>
      </p:pic>
      <p:sp>
        <p:nvSpPr>
          <p:cNvPr id="3" name="Tytuł 2"/>
          <p:cNvSpPr>
            <a:spLocks noGrp="1"/>
          </p:cNvSpPr>
          <p:nvPr>
            <p:ph type="title"/>
          </p:nvPr>
        </p:nvSpPr>
        <p:spPr/>
        <p:txBody>
          <a:bodyPr/>
          <a:lstStyle/>
          <a:p>
            <a:r>
              <a:rPr lang="pl-PL" dirty="0" smtClean="0"/>
              <a:t>    </a:t>
            </a:r>
            <a:endParaRPr lang="pl-PL" dirty="0"/>
          </a:p>
        </p:txBody>
      </p:sp>
      <p:pic>
        <p:nvPicPr>
          <p:cNvPr id="5" name="Obraz 4"/>
          <p:cNvPicPr>
            <a:picLocks noChangeAspect="1"/>
          </p:cNvPicPr>
          <p:nvPr/>
        </p:nvPicPr>
        <p:blipFill>
          <a:blip r:embed="rId3"/>
          <a:stretch>
            <a:fillRect/>
          </a:stretch>
        </p:blipFill>
        <p:spPr>
          <a:xfrm>
            <a:off x="4860032" y="1681197"/>
            <a:ext cx="2611020" cy="4262924"/>
          </a:xfrm>
          <a:prstGeom prst="rect">
            <a:avLst/>
          </a:prstGeom>
        </p:spPr>
      </p:pic>
    </p:spTree>
    <p:extLst>
      <p:ext uri="{BB962C8B-B14F-4D97-AF65-F5344CB8AC3E}">
        <p14:creationId xmlns:p14="http://schemas.microsoft.com/office/powerpoint/2010/main" val="92659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p:cNvPicPr>
            <a:picLocks noGrp="1" noChangeAspect="1"/>
          </p:cNvPicPr>
          <p:nvPr>
            <p:ph sz="quarter" idx="13"/>
          </p:nvPr>
        </p:nvPicPr>
        <p:blipFill>
          <a:blip r:embed="rId2"/>
          <a:stretch>
            <a:fillRect/>
          </a:stretch>
        </p:blipFill>
        <p:spPr>
          <a:xfrm>
            <a:off x="899592" y="1404880"/>
            <a:ext cx="2808312" cy="4721283"/>
          </a:xfrm>
          <a:prstGeom prst="rect">
            <a:avLst/>
          </a:prstGeom>
        </p:spPr>
      </p:pic>
      <p:pic>
        <p:nvPicPr>
          <p:cNvPr id="6" name="Symbol zastępczy zawartości 5"/>
          <p:cNvPicPr>
            <a:picLocks noGrp="1" noChangeAspect="1"/>
          </p:cNvPicPr>
          <p:nvPr>
            <p:ph sz="quarter" idx="14"/>
          </p:nvPr>
        </p:nvPicPr>
        <p:blipFill>
          <a:blip r:embed="rId3"/>
          <a:stretch>
            <a:fillRect/>
          </a:stretch>
        </p:blipFill>
        <p:spPr>
          <a:xfrm>
            <a:off x="4860032" y="1390226"/>
            <a:ext cx="2880319" cy="4735937"/>
          </a:xfrm>
          <a:prstGeom prst="rect">
            <a:avLst/>
          </a:prstGeom>
        </p:spPr>
      </p:pic>
    </p:spTree>
    <p:extLst>
      <p:ext uri="{BB962C8B-B14F-4D97-AF65-F5344CB8AC3E}">
        <p14:creationId xmlns:p14="http://schemas.microsoft.com/office/powerpoint/2010/main" val="316029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6" name="Symbol zastępczy zawartości 5"/>
          <p:cNvPicPr>
            <a:picLocks noGrp="1" noChangeAspect="1"/>
          </p:cNvPicPr>
          <p:nvPr>
            <p:ph idx="1"/>
          </p:nvPr>
        </p:nvPicPr>
        <p:blipFill>
          <a:blip r:embed="rId2"/>
          <a:stretch>
            <a:fillRect/>
          </a:stretch>
        </p:blipFill>
        <p:spPr>
          <a:xfrm>
            <a:off x="1043608" y="1700808"/>
            <a:ext cx="3024336" cy="4489736"/>
          </a:xfrm>
          <a:prstGeom prst="rect">
            <a:avLst/>
          </a:prstGeom>
        </p:spPr>
      </p:pic>
      <p:pic>
        <p:nvPicPr>
          <p:cNvPr id="7" name="Obraz 6"/>
          <p:cNvPicPr>
            <a:picLocks noChangeAspect="1"/>
          </p:cNvPicPr>
          <p:nvPr/>
        </p:nvPicPr>
        <p:blipFill>
          <a:blip r:embed="rId3"/>
          <a:stretch>
            <a:fillRect/>
          </a:stretch>
        </p:blipFill>
        <p:spPr>
          <a:xfrm>
            <a:off x="5004048" y="1716957"/>
            <a:ext cx="2834886" cy="4535817"/>
          </a:xfrm>
          <a:prstGeom prst="rect">
            <a:avLst/>
          </a:prstGeom>
        </p:spPr>
      </p:pic>
    </p:spTree>
    <p:extLst>
      <p:ext uri="{BB962C8B-B14F-4D97-AF65-F5344CB8AC3E}">
        <p14:creationId xmlns:p14="http://schemas.microsoft.com/office/powerpoint/2010/main" val="6840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743609" y="1591056"/>
            <a:ext cx="7656781" cy="4450740"/>
          </a:xfrm>
          <a:prstGeom prst="rect">
            <a:avLst/>
          </a:prstGeom>
        </p:spPr>
      </p:pic>
      <p:sp>
        <p:nvSpPr>
          <p:cNvPr id="3" name="Tytuł 2"/>
          <p:cNvSpPr>
            <a:spLocks noGrp="1"/>
          </p:cNvSpPr>
          <p:nvPr>
            <p:ph type="title"/>
          </p:nvPr>
        </p:nvSpPr>
        <p:spPr/>
        <p:txBody>
          <a:bodyPr/>
          <a:lstStyle/>
          <a:p>
            <a:endParaRPr lang="pl-PL"/>
          </a:p>
        </p:txBody>
      </p:sp>
    </p:spTree>
    <p:extLst>
      <p:ext uri="{BB962C8B-B14F-4D97-AF65-F5344CB8AC3E}">
        <p14:creationId xmlns:p14="http://schemas.microsoft.com/office/powerpoint/2010/main" val="29952862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rotWithShape="1">
          <a:blip r:embed="rId2"/>
          <a:srcRect t="23390"/>
          <a:stretch/>
        </p:blipFill>
        <p:spPr>
          <a:xfrm>
            <a:off x="2495214" y="964692"/>
            <a:ext cx="4153572" cy="5652315"/>
          </a:xfrm>
          <a:prstGeom prst="rect">
            <a:avLst/>
          </a:prstGeom>
        </p:spPr>
      </p:pic>
      <p:sp>
        <p:nvSpPr>
          <p:cNvPr id="3" name="Tytuł 2"/>
          <p:cNvSpPr>
            <a:spLocks noGrp="1"/>
          </p:cNvSpPr>
          <p:nvPr>
            <p:ph type="title"/>
          </p:nvPr>
        </p:nvSpPr>
        <p:spPr/>
        <p:txBody>
          <a:bodyPr/>
          <a:lstStyle/>
          <a:p>
            <a:endParaRPr lang="pl-PL"/>
          </a:p>
        </p:txBody>
      </p:sp>
    </p:spTree>
    <p:extLst>
      <p:ext uri="{BB962C8B-B14F-4D97-AF65-F5344CB8AC3E}">
        <p14:creationId xmlns:p14="http://schemas.microsoft.com/office/powerpoint/2010/main" val="36897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solidFill>
                  <a:schemeClr val="tx1"/>
                </a:solidFill>
              </a:rPr>
              <a:t>III miejsce</a:t>
            </a:r>
            <a:br>
              <a:rPr lang="pl-PL" dirty="0" smtClean="0">
                <a:solidFill>
                  <a:schemeClr val="tx1"/>
                </a:solidFill>
              </a:rPr>
            </a:br>
            <a:r>
              <a:rPr lang="pl-PL" dirty="0" smtClean="0">
                <a:solidFill>
                  <a:schemeClr val="tx1"/>
                </a:solidFill>
              </a:rPr>
              <a:t> zajęła Zofia Ostolska</a:t>
            </a:r>
            <a:endParaRPr lang="pl-PL" dirty="0">
              <a:solidFill>
                <a:schemeClr val="tx1"/>
              </a:solidFill>
            </a:endParaRPr>
          </a:p>
        </p:txBody>
      </p:sp>
      <p:pic>
        <p:nvPicPr>
          <p:cNvPr id="3" name="Obraz 2"/>
          <p:cNvPicPr>
            <a:picLocks noChangeAspect="1"/>
          </p:cNvPicPr>
          <p:nvPr/>
        </p:nvPicPr>
        <p:blipFill rotWithShape="1">
          <a:blip r:embed="rId2"/>
          <a:srcRect t="31889" b="12921"/>
          <a:stretch/>
        </p:blipFill>
        <p:spPr>
          <a:xfrm>
            <a:off x="2627784" y="2204865"/>
            <a:ext cx="3961232" cy="3888966"/>
          </a:xfrm>
          <a:prstGeom prst="rect">
            <a:avLst/>
          </a:prstGeom>
        </p:spPr>
      </p:pic>
    </p:spTree>
    <p:extLst>
      <p:ext uri="{BB962C8B-B14F-4D97-AF65-F5344CB8AC3E}">
        <p14:creationId xmlns:p14="http://schemas.microsoft.com/office/powerpoint/2010/main" val="79572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4" name="Symbol zastępczy zawartości 3" descr="C:\Users\Admin\AppData\Local\Microsoft\Windows\Temporary Internet Files\Content.Word\20200110_094420.jpg"/>
          <p:cNvPicPr>
            <a:picLocks noGrp="1"/>
          </p:cNvPicPr>
          <p:nvPr>
            <p:ph idx="1"/>
          </p:nvPr>
        </p:nvPicPr>
        <p:blipFill rotWithShape="1">
          <a:blip r:embed="rId2" cstate="print">
            <a:extLst>
              <a:ext uri="{28A0092B-C50C-407E-A947-70E740481C1C}">
                <a14:useLocalDpi xmlns:a14="http://schemas.microsoft.com/office/drawing/2010/main" val="0"/>
              </a:ext>
            </a:extLst>
          </a:blip>
          <a:srcRect l="15211" r="8737"/>
          <a:stretch/>
        </p:blipFill>
        <p:spPr bwMode="auto">
          <a:xfrm>
            <a:off x="1979712" y="1700808"/>
            <a:ext cx="5544616" cy="46805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86484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b="1" dirty="0" smtClean="0">
                <a:solidFill>
                  <a:schemeClr val="tx1"/>
                </a:solidFill>
              </a:rPr>
              <a:t>Konkurs przeznaczony jest dla klas I-VIII </a:t>
            </a:r>
          </a:p>
          <a:p>
            <a:r>
              <a:rPr lang="pl-PL" b="1" dirty="0" smtClean="0">
                <a:solidFill>
                  <a:schemeClr val="tx1"/>
                </a:solidFill>
              </a:rPr>
              <a:t>szkół podstawowych</a:t>
            </a:r>
          </a:p>
          <a:p>
            <a:endParaRPr lang="pl-PL" b="1" dirty="0">
              <a:solidFill>
                <a:schemeClr val="tx1"/>
              </a:solidFill>
            </a:endParaRPr>
          </a:p>
          <a:p>
            <a:r>
              <a:rPr lang="pl-PL" b="1" dirty="0" smtClean="0">
                <a:solidFill>
                  <a:schemeClr val="tx1"/>
                </a:solidFill>
              </a:rPr>
              <a:t>Celem konkursu jest zebranie pieniędzy,  aby wesprzeć podopiecznych Hospicjum Domowego „EMPATIA”</a:t>
            </a:r>
            <a:endParaRPr lang="pl-PL" b="1" dirty="0">
              <a:solidFill>
                <a:schemeClr val="tx1"/>
              </a:solidFill>
            </a:endParaRPr>
          </a:p>
        </p:txBody>
      </p:sp>
      <p:sp>
        <p:nvSpPr>
          <p:cNvPr id="3" name="Tytuł 2"/>
          <p:cNvSpPr>
            <a:spLocks noGrp="1"/>
          </p:cNvSpPr>
          <p:nvPr>
            <p:ph type="title"/>
          </p:nvPr>
        </p:nvSpPr>
        <p:spPr/>
        <p:txBody>
          <a:bodyPr>
            <a:normAutofit fontScale="90000"/>
          </a:bodyPr>
          <a:lstStyle/>
          <a:p>
            <a:r>
              <a:rPr lang="pl-PL" dirty="0">
                <a:solidFill>
                  <a:schemeClr val="tx1"/>
                </a:solidFill>
              </a:rPr>
              <a:t>Konkurs</a:t>
            </a:r>
            <a:br>
              <a:rPr lang="pl-PL" dirty="0">
                <a:solidFill>
                  <a:schemeClr val="tx1"/>
                </a:solidFill>
              </a:rPr>
            </a:br>
            <a:r>
              <a:rPr lang="pl-PL" dirty="0">
                <a:solidFill>
                  <a:schemeClr val="tx1"/>
                </a:solidFill>
              </a:rPr>
              <a:t>„SŁOIK NADZIEI” </a:t>
            </a:r>
          </a:p>
        </p:txBody>
      </p:sp>
    </p:spTree>
    <p:extLst>
      <p:ext uri="{BB962C8B-B14F-4D97-AF65-F5344CB8AC3E}">
        <p14:creationId xmlns:p14="http://schemas.microsoft.com/office/powerpoint/2010/main" val="3394372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3"/>
          </p:nvPr>
        </p:nvSpPr>
        <p:spPr/>
        <p:txBody>
          <a:bodyPr>
            <a:normAutofit fontScale="92500"/>
          </a:bodyPr>
          <a:lstStyle/>
          <a:p>
            <a:r>
              <a:rPr lang="pl-PL" dirty="0" smtClean="0"/>
              <a:t>Dziś miliony ludzi dobrej woli aktywnie  uczestniczą w działaniach humanitarnych, pokojowych i charytatywnych, prowadzonych m.in. przez Czerwony Krzyż, Korpus Pokoju czy </a:t>
            </a:r>
            <a:r>
              <a:rPr lang="pl-PL" dirty="0"/>
              <a:t>UNICEF(Fundusz Narodów Zjednoczonych na rzecz </a:t>
            </a:r>
            <a:r>
              <a:rPr lang="pl-PL" dirty="0" smtClean="0"/>
              <a:t>Dzieci)</a:t>
            </a:r>
            <a:endParaRPr lang="pl-PL" dirty="0"/>
          </a:p>
        </p:txBody>
      </p:sp>
      <p:sp>
        <p:nvSpPr>
          <p:cNvPr id="4" name="Symbol zastępczy zawartości 3"/>
          <p:cNvSpPr>
            <a:spLocks noGrp="1"/>
          </p:cNvSpPr>
          <p:nvPr>
            <p:ph sz="quarter" idx="14"/>
          </p:nvPr>
        </p:nvSpPr>
        <p:spPr/>
        <p:txBody>
          <a:bodyPr>
            <a:normAutofit fontScale="92500"/>
          </a:bodyPr>
          <a:lstStyle/>
          <a:p>
            <a:r>
              <a:rPr lang="pl-PL" dirty="0" smtClean="0"/>
              <a:t>W Polsce wolontariat jest mniej powszechny  niż na zachodzie</a:t>
            </a:r>
          </a:p>
          <a:p>
            <a:endParaRPr lang="pl-PL" dirty="0"/>
          </a:p>
          <a:p>
            <a:r>
              <a:rPr lang="pl-PL" dirty="0" smtClean="0"/>
              <a:t>od lat 90., kiedy zaczęły powstawać liczne organizacje pozarządowe sytuacja dotycząca wolontariatu się poprawiła </a:t>
            </a:r>
            <a:endParaRPr lang="pl-PL" dirty="0"/>
          </a:p>
        </p:txBody>
      </p:sp>
    </p:spTree>
    <p:extLst>
      <p:ext uri="{BB962C8B-B14F-4D97-AF65-F5344CB8AC3E}">
        <p14:creationId xmlns:p14="http://schemas.microsoft.com/office/powerpoint/2010/main" val="26229543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646079" y="1591056"/>
            <a:ext cx="7806679" cy="4574248"/>
          </a:xfrm>
          <a:prstGeom prst="rect">
            <a:avLst/>
          </a:prstGeom>
        </p:spPr>
      </p:pic>
      <p:sp>
        <p:nvSpPr>
          <p:cNvPr id="3" name="Tytuł 2"/>
          <p:cNvSpPr>
            <a:spLocks noGrp="1"/>
          </p:cNvSpPr>
          <p:nvPr>
            <p:ph type="title"/>
          </p:nvPr>
        </p:nvSpPr>
        <p:spPr/>
        <p:txBody>
          <a:bodyPr/>
          <a:lstStyle/>
          <a:p>
            <a:endParaRPr lang="pl-PL"/>
          </a:p>
        </p:txBody>
      </p:sp>
    </p:spTree>
    <p:extLst>
      <p:ext uri="{BB962C8B-B14F-4D97-AF65-F5344CB8AC3E}">
        <p14:creationId xmlns:p14="http://schemas.microsoft.com/office/powerpoint/2010/main" val="14094618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2591341" y="1268760"/>
            <a:ext cx="3804986" cy="4857403"/>
          </a:xfrm>
          <a:prstGeom prst="rect">
            <a:avLst/>
          </a:prstGeom>
        </p:spPr>
      </p:pic>
      <p:sp>
        <p:nvSpPr>
          <p:cNvPr id="3" name="Tytuł 2"/>
          <p:cNvSpPr>
            <a:spLocks noGrp="1"/>
          </p:cNvSpPr>
          <p:nvPr>
            <p:ph type="title"/>
          </p:nvPr>
        </p:nvSpPr>
        <p:spPr/>
        <p:txBody>
          <a:bodyPr/>
          <a:lstStyle/>
          <a:p>
            <a:endParaRPr lang="pl-PL"/>
          </a:p>
        </p:txBody>
      </p:sp>
    </p:spTree>
    <p:extLst>
      <p:ext uri="{BB962C8B-B14F-4D97-AF65-F5344CB8AC3E}">
        <p14:creationId xmlns:p14="http://schemas.microsoft.com/office/powerpoint/2010/main" val="352222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lnSpcReduction="10000"/>
          </a:bodyPr>
          <a:lstStyle/>
          <a:p>
            <a:r>
              <a:rPr lang="pl-PL" b="1" dirty="0" err="1" smtClean="0">
                <a:solidFill>
                  <a:schemeClr val="tx1"/>
                </a:solidFill>
              </a:rPr>
              <a:t>Kl</a:t>
            </a:r>
            <a:r>
              <a:rPr lang="pl-PL" b="1" dirty="0" smtClean="0">
                <a:solidFill>
                  <a:schemeClr val="tx1"/>
                </a:solidFill>
              </a:rPr>
              <a:t> I </a:t>
            </a:r>
            <a:r>
              <a:rPr lang="pl-PL" b="1" dirty="0" smtClean="0">
                <a:solidFill>
                  <a:schemeClr val="tx1"/>
                </a:solidFill>
              </a:rPr>
              <a:t>– 33,18 zł</a:t>
            </a:r>
            <a:endParaRPr lang="pl-PL" b="1" dirty="0" smtClean="0">
              <a:solidFill>
                <a:schemeClr val="tx1"/>
              </a:solidFill>
            </a:endParaRPr>
          </a:p>
          <a:p>
            <a:r>
              <a:rPr lang="pl-PL" b="1" dirty="0" err="1" smtClean="0">
                <a:solidFill>
                  <a:schemeClr val="tx1"/>
                </a:solidFill>
              </a:rPr>
              <a:t>Kl</a:t>
            </a:r>
            <a:r>
              <a:rPr lang="pl-PL" b="1" dirty="0" smtClean="0">
                <a:solidFill>
                  <a:schemeClr val="tx1"/>
                </a:solidFill>
              </a:rPr>
              <a:t> II - 50,95 zł</a:t>
            </a:r>
          </a:p>
          <a:p>
            <a:r>
              <a:rPr lang="pl-PL" b="1" dirty="0" err="1" smtClean="0">
                <a:solidFill>
                  <a:schemeClr val="tx1"/>
                </a:solidFill>
              </a:rPr>
              <a:t>Kl</a:t>
            </a:r>
            <a:r>
              <a:rPr lang="pl-PL" b="1" dirty="0" smtClean="0">
                <a:solidFill>
                  <a:schemeClr val="tx1"/>
                </a:solidFill>
              </a:rPr>
              <a:t> III - 122,62zł</a:t>
            </a:r>
          </a:p>
          <a:p>
            <a:r>
              <a:rPr lang="pl-PL" b="1" dirty="0" err="1" smtClean="0">
                <a:solidFill>
                  <a:schemeClr val="tx1"/>
                </a:solidFill>
              </a:rPr>
              <a:t>Kl</a:t>
            </a:r>
            <a:r>
              <a:rPr lang="pl-PL" b="1" dirty="0" smtClean="0">
                <a:solidFill>
                  <a:schemeClr val="tx1"/>
                </a:solidFill>
              </a:rPr>
              <a:t> V -  443,60 zł</a:t>
            </a:r>
          </a:p>
          <a:p>
            <a:r>
              <a:rPr lang="pl-PL" b="1" u="sng" dirty="0" err="1" smtClean="0">
                <a:solidFill>
                  <a:schemeClr val="tx1"/>
                </a:solidFill>
              </a:rPr>
              <a:t>Kl</a:t>
            </a:r>
            <a:r>
              <a:rPr lang="pl-PL" b="1" u="sng" dirty="0" smtClean="0">
                <a:solidFill>
                  <a:schemeClr val="tx1"/>
                </a:solidFill>
              </a:rPr>
              <a:t> VI – 827,94 zł</a:t>
            </a:r>
          </a:p>
          <a:p>
            <a:r>
              <a:rPr lang="pl-PL" b="1" dirty="0" err="1" smtClean="0">
                <a:solidFill>
                  <a:schemeClr val="tx1"/>
                </a:solidFill>
              </a:rPr>
              <a:t>Kl</a:t>
            </a:r>
            <a:r>
              <a:rPr lang="pl-PL" b="1" dirty="0" smtClean="0">
                <a:solidFill>
                  <a:schemeClr val="tx1"/>
                </a:solidFill>
              </a:rPr>
              <a:t> VII – 70, 82 zł</a:t>
            </a:r>
          </a:p>
          <a:p>
            <a:r>
              <a:rPr lang="pl-PL" b="1" dirty="0" err="1" smtClean="0">
                <a:solidFill>
                  <a:schemeClr val="tx1"/>
                </a:solidFill>
              </a:rPr>
              <a:t>Kl</a:t>
            </a:r>
            <a:r>
              <a:rPr lang="pl-PL" b="1" dirty="0" smtClean="0">
                <a:solidFill>
                  <a:schemeClr val="tx1"/>
                </a:solidFill>
              </a:rPr>
              <a:t> VIII – 427,50 zł</a:t>
            </a:r>
          </a:p>
          <a:p>
            <a:pPr algn="ctr"/>
            <a:r>
              <a:rPr lang="pl-PL" sz="2800" b="1" dirty="0" smtClean="0">
                <a:solidFill>
                  <a:schemeClr val="tx1"/>
                </a:solidFill>
              </a:rPr>
              <a:t>Gratulacje !</a:t>
            </a:r>
            <a:endParaRPr lang="pl-PL" sz="2800" b="1" dirty="0">
              <a:solidFill>
                <a:schemeClr val="tx1"/>
              </a:solidFill>
            </a:endParaRPr>
          </a:p>
        </p:txBody>
      </p:sp>
      <p:sp>
        <p:nvSpPr>
          <p:cNvPr id="3" name="Tytuł 2"/>
          <p:cNvSpPr>
            <a:spLocks noGrp="1"/>
          </p:cNvSpPr>
          <p:nvPr>
            <p:ph type="title"/>
          </p:nvPr>
        </p:nvSpPr>
        <p:spPr/>
        <p:txBody>
          <a:bodyPr>
            <a:normAutofit fontScale="90000"/>
          </a:bodyPr>
          <a:lstStyle/>
          <a:p>
            <a:r>
              <a:rPr lang="pl-PL" dirty="0" smtClean="0">
                <a:solidFill>
                  <a:schemeClr val="tx1"/>
                </a:solidFill>
              </a:rPr>
              <a:t>Wyniki zbiórki na</a:t>
            </a:r>
            <a:br>
              <a:rPr lang="pl-PL" dirty="0" smtClean="0">
                <a:solidFill>
                  <a:schemeClr val="tx1"/>
                </a:solidFill>
              </a:rPr>
            </a:br>
            <a:r>
              <a:rPr lang="pl-PL" dirty="0" smtClean="0">
                <a:solidFill>
                  <a:schemeClr val="tx1"/>
                </a:solidFill>
              </a:rPr>
              <a:t> „Słoik Nadziei”</a:t>
            </a:r>
            <a:endParaRPr lang="pl-PL" dirty="0">
              <a:solidFill>
                <a:schemeClr val="tx1"/>
              </a:solidFill>
            </a:endParaRPr>
          </a:p>
        </p:txBody>
      </p:sp>
    </p:spTree>
    <p:extLst>
      <p:ext uri="{BB962C8B-B14F-4D97-AF65-F5344CB8AC3E}">
        <p14:creationId xmlns:p14="http://schemas.microsoft.com/office/powerpoint/2010/main" val="3015949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1026" name="Picture 2" descr="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0372" y="1772816"/>
            <a:ext cx="7483255" cy="442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982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tx1"/>
                </a:solidFill>
              </a:rPr>
              <a:t>Dziękuję za uwagę</a:t>
            </a:r>
            <a:endParaRPr lang="pl-PL" dirty="0">
              <a:solidFill>
                <a:schemeClr val="tx1"/>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63" r="14587" b="1967"/>
          <a:stretch/>
        </p:blipFill>
        <p:spPr bwMode="auto">
          <a:xfrm>
            <a:off x="2771800" y="1826146"/>
            <a:ext cx="3714750" cy="36785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641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56792"/>
            <a:ext cx="6887384" cy="481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081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dirty="0" smtClean="0"/>
              <a:t/>
            </a:r>
            <a:br>
              <a:rPr lang="pl-PL" sz="3600" dirty="0" smtClean="0"/>
            </a:br>
            <a:r>
              <a:rPr lang="pl-PL" sz="3600" dirty="0" smtClean="0"/>
              <a:t>Konkurs plastyczny  2018/2019</a:t>
            </a:r>
            <a:br>
              <a:rPr lang="pl-PL" sz="3600" dirty="0" smtClean="0"/>
            </a:br>
            <a:r>
              <a:rPr lang="pl-PL" sz="3600" dirty="0" smtClean="0"/>
              <a:t> „Poduszeczka dla chorego”</a:t>
            </a:r>
            <a:br>
              <a:rPr lang="pl-PL" sz="3600" dirty="0" smtClean="0"/>
            </a:br>
            <a:endParaRPr lang="pl-PL" dirty="0"/>
          </a:p>
        </p:txBody>
      </p:sp>
      <p:sp>
        <p:nvSpPr>
          <p:cNvPr id="3" name="Symbol zastępczy tekstu 2"/>
          <p:cNvSpPr>
            <a:spLocks noGrp="1"/>
          </p:cNvSpPr>
          <p:nvPr>
            <p:ph type="body" idx="1"/>
          </p:nvPr>
        </p:nvSpPr>
        <p:spPr/>
        <p:txBody>
          <a:bodyPr>
            <a:normAutofit/>
          </a:bodyPr>
          <a:lstStyle/>
          <a:p>
            <a:endParaRPr lang="pl-PL"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1484785"/>
            <a:ext cx="4040188" cy="422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ymbol zastępczy tekstu 4"/>
          <p:cNvSpPr>
            <a:spLocks noGrp="1"/>
          </p:cNvSpPr>
          <p:nvPr>
            <p:ph type="body" sz="quarter" idx="3"/>
          </p:nvPr>
        </p:nvSpPr>
        <p:spPr>
          <a:xfrm>
            <a:off x="4572000" y="1772816"/>
            <a:ext cx="3822192" cy="639762"/>
          </a:xfrm>
        </p:spPr>
        <p:txBody>
          <a:bodyPr>
            <a:normAutofit fontScale="92500" lnSpcReduction="20000"/>
          </a:bodyPr>
          <a:lstStyle/>
          <a:p>
            <a:r>
              <a:rPr lang="pl-PL" dirty="0" smtClean="0">
                <a:solidFill>
                  <a:schemeClr val="tx1"/>
                </a:solidFill>
              </a:rPr>
              <a:t>Prace konkursowe naszych uczniów</a:t>
            </a:r>
            <a:endParaRPr lang="pl-PL" dirty="0">
              <a:solidFill>
                <a:schemeClr val="tx1"/>
              </a:solidFill>
            </a:endParaRPr>
          </a:p>
        </p:txBody>
      </p:sp>
      <p:pic>
        <p:nvPicPr>
          <p:cNvPr id="614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499992" y="2420888"/>
            <a:ext cx="2448272" cy="2693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3068960"/>
            <a:ext cx="2249882" cy="237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80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Kiermasz pierniczkowy</a:t>
            </a:r>
            <a:br>
              <a:rPr lang="pl-PL" dirty="0" smtClean="0"/>
            </a:br>
            <a:r>
              <a:rPr lang="pl-PL" dirty="0" smtClean="0"/>
              <a:t>2018/2019 rok</a:t>
            </a:r>
            <a:endParaRPr lang="pl-PL" dirty="0"/>
          </a:p>
        </p:txBody>
      </p:sp>
      <p:pic>
        <p:nvPicPr>
          <p:cNvPr id="5" name="Symbol zastępczy zawartości 4" descr="C:\Users\User\AppData\Local\Temp\7zO861AF6CB\20181203_111136.jpg"/>
          <p:cNvPicPr>
            <a:picLocks noGrp="1"/>
          </p:cNvPicPr>
          <p:nvPr>
            <p:ph sz="quarter" idx="13"/>
          </p:nvPr>
        </p:nvPicPr>
        <p:blipFill rotWithShape="1">
          <a:blip r:embed="rId2" cstate="print">
            <a:extLst>
              <a:ext uri="{28A0092B-C50C-407E-A947-70E740481C1C}">
                <a14:useLocalDpi xmlns:a14="http://schemas.microsoft.com/office/drawing/2010/main" val="0"/>
              </a:ext>
            </a:extLst>
          </a:blip>
          <a:stretch/>
        </p:blipFill>
        <p:spPr bwMode="auto">
          <a:xfrm>
            <a:off x="1115616" y="1772816"/>
            <a:ext cx="2736304" cy="4199981"/>
          </a:xfrm>
          <a:prstGeom prst="rect">
            <a:avLst/>
          </a:prstGeom>
          <a:ln>
            <a:noFill/>
          </a:ln>
          <a:effectLst>
            <a:softEdge rad="112500"/>
          </a:effectLst>
          <a:extLst>
            <a:ext uri="{53640926-AAD7-44D8-BBD7-CCE9431645EC}">
              <a14:shadowObscured xmlns:a14="http://schemas.microsoft.com/office/drawing/2010/main"/>
            </a:ext>
          </a:extLst>
        </p:spPr>
      </p:pic>
      <p:pic>
        <p:nvPicPr>
          <p:cNvPr id="7170"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320487" y="1934522"/>
            <a:ext cx="226773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3" y="1628800"/>
            <a:ext cx="243342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7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circle(in)">
                                      <p:cBhvr>
                                        <p:cTn id="17"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2560539" cy="45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6313915" y="1772816"/>
            <a:ext cx="2350511" cy="418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472125"/>
            <a:ext cx="2617953" cy="465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1266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ształt fali">
  <a:themeElements>
    <a:clrScheme name="Kształt fal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Kształt fal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ształt fal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265</TotalTime>
  <Words>567</Words>
  <Application>Microsoft Office PowerPoint</Application>
  <PresentationFormat>Pokaz na ekranie (4:3)</PresentationFormat>
  <Paragraphs>57</Paragraphs>
  <Slides>54</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54</vt:i4>
      </vt:variant>
    </vt:vector>
  </HeadingPairs>
  <TitlesOfParts>
    <vt:vector size="58" baseType="lpstr">
      <vt:lpstr>Calibri</vt:lpstr>
      <vt:lpstr>Candara</vt:lpstr>
      <vt:lpstr>Symbol</vt:lpstr>
      <vt:lpstr>Kształt fali</vt:lpstr>
      <vt:lpstr>Prezentacja programu PowerPoint</vt:lpstr>
      <vt:lpstr>Prezentacja programu PowerPoint</vt:lpstr>
      <vt:lpstr>Międzynarodowy Dzień Wolontariusza  – święto obchodzone corocznie 5 grudnia ustanowione przez Zgromadzenie Ogólne Organizacji Narodów Zjednoczonych </vt:lpstr>
      <vt:lpstr>Prezentacja programu PowerPoint</vt:lpstr>
      <vt:lpstr>Prezentacja programu PowerPoint</vt:lpstr>
      <vt:lpstr>Prezentacja programu PowerPoint</vt:lpstr>
      <vt:lpstr> Konkurs plastyczny  2018/2019  „Poduszeczka dla chorego” </vt:lpstr>
      <vt:lpstr>Kiermasz pierniczkowy 2018/2019 rok</vt:lpstr>
      <vt:lpstr>Prezentacja programu PowerPoint</vt:lpstr>
      <vt:lpstr>Prezentacja programu PowerPoint</vt:lpstr>
      <vt:lpstr>Konkurs plastyczny  „Narysuj coś miłego dla chorego”</vt:lpstr>
      <vt:lpstr>Prezentacja programu PowerPoint</vt:lpstr>
      <vt:lpstr>Prezentacja programu PowerPoint</vt:lpstr>
      <vt:lpstr>Podziękowania</vt:lpstr>
      <vt:lpstr>„Mały gest, wielki cel” 2019r</vt:lpstr>
      <vt:lpstr>Prezentacja programu PowerPoint</vt:lpstr>
      <vt:lpstr>Natalka lat 5  mama przekłada święta i prosi internet o pomoc  </vt:lpstr>
      <vt:lpstr>Na co choruje Natalka?</vt:lpstr>
      <vt:lpstr>Prezentacja programu PowerPoint</vt:lpstr>
      <vt:lpstr>Prezentacja programu PowerPoint</vt:lpstr>
      <vt:lpstr>Przygotowywanie kartek  dla Natalki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Zostań Aniołem - zbiórka prezentów dla  dzieci chorych onkologicznie</vt:lpstr>
      <vt:lpstr>Prezentacja programu PowerPoint</vt:lpstr>
      <vt:lpstr>Prezentacja programu PowerPoint</vt:lpstr>
      <vt:lpstr>Paczka dla Magdy</vt:lpstr>
      <vt:lpstr>Pakowanie paczki dla Magdy</vt:lpstr>
      <vt:lpstr>Prezentacja programu PowerPoint</vt:lpstr>
      <vt:lpstr>Magda szczęśliwa z prezentów  od Mikołajów z Rębkowa</vt:lpstr>
      <vt:lpstr>Prezentacja programu PowerPoint</vt:lpstr>
      <vt:lpstr>Prezentacja programu PowerPoint</vt:lpstr>
      <vt:lpstr>Kiermasz pierniczków ciąg dalszy…</vt:lpstr>
      <vt:lpstr>Zbiórka żywności dla zwierząt  z Celestynowa</vt:lpstr>
      <vt:lpstr>Prezentacja programu PowerPoint</vt:lpstr>
      <vt:lpstr> Konkurs Plastyczny  „ Własny mały ogródek ” </vt:lpstr>
      <vt:lpstr>    </vt:lpstr>
      <vt:lpstr>Prezentacja programu PowerPoint</vt:lpstr>
      <vt:lpstr>Prezentacja programu PowerPoint</vt:lpstr>
      <vt:lpstr>Prezentacja programu PowerPoint</vt:lpstr>
      <vt:lpstr>Prezentacja programu PowerPoint</vt:lpstr>
      <vt:lpstr>III miejsce  zajęła Zofia Ostolska</vt:lpstr>
      <vt:lpstr>Prezentacja programu PowerPoint</vt:lpstr>
      <vt:lpstr>Konkurs „SŁOIK NADZIEI” </vt:lpstr>
      <vt:lpstr>Prezentacja programu PowerPoint</vt:lpstr>
      <vt:lpstr>Prezentacja programu PowerPoint</vt:lpstr>
      <vt:lpstr>Wyniki zbiórki na  „Słoik Nadziei”</vt:lpstr>
      <vt:lpstr>Prezentacja programu PowerPoint</vt:lpstr>
      <vt:lpstr>Dziękuję za uwagę</vt:lpstr>
    </vt:vector>
  </TitlesOfParts>
  <Company>Rycho444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Rycho Rych</dc:creator>
  <cp:lastModifiedBy>srebniccy@tlen.pl</cp:lastModifiedBy>
  <cp:revision>30</cp:revision>
  <dcterms:created xsi:type="dcterms:W3CDTF">2019-11-22T15:36:25Z</dcterms:created>
  <dcterms:modified xsi:type="dcterms:W3CDTF">2020-02-04T14:50:02Z</dcterms:modified>
</cp:coreProperties>
</file>