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5" r:id="rId8"/>
    <p:sldId id="261" r:id="rId9"/>
    <p:sldId id="263" r:id="rId1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05.11.2018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1757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05.11.2018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4508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05.11.2018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0386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05.11.2018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7380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05.11.2018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34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05.11.2018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3036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05.11.2018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1808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05.11.2018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4797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05.11.2018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0839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05.11.2018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5530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05.11.2018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4906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AA868-8872-43E4-8C98-D34DABD1FD38}" type="datetimeFigureOut">
              <a:rPr lang="pl-PL" smtClean="0"/>
              <a:t>05.11.2018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663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6">
            <a:extLst>
              <a:ext uri="{FF2B5EF4-FFF2-40B4-BE49-F238E27FC236}">
                <a16:creationId xmlns:a16="http://schemas.microsoft.com/office/drawing/2014/main" id="{E96D5075-A42B-432A-8CD7-BFA98FAA0B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296" b="270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117271" y="2279431"/>
            <a:ext cx="3852041" cy="1834056"/>
          </a:xfrm>
        </p:spPr>
        <p:txBody>
          <a:bodyPr>
            <a:normAutofit/>
          </a:bodyPr>
          <a:lstStyle/>
          <a:p>
            <a:r>
              <a:rPr lang="pl-PL" sz="4000" dirty="0">
                <a:cs typeface="Calibri Light"/>
              </a:rPr>
              <a:t>Wizyta </a:t>
            </a:r>
            <a:r>
              <a:rPr lang="pl-PL" sz="4000" dirty="0" err="1">
                <a:cs typeface="Calibri Light"/>
              </a:rPr>
              <a:t>surykatki</a:t>
            </a:r>
            <a:r>
              <a:rPr lang="pl-PL" sz="4000" dirty="0">
                <a:cs typeface="Calibri Light"/>
              </a:rPr>
              <a:t> </a:t>
            </a:r>
            <a:endParaRPr lang="pl-PL" sz="40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7913879" y="4373519"/>
            <a:ext cx="4330262" cy="68328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3200" dirty="0">
                <a:cs typeface="Calibri"/>
              </a:rPr>
              <a:t>w grupie Delfinków</a:t>
            </a:r>
          </a:p>
          <a:p>
            <a:endParaRPr lang="pl-PL" sz="2000" dirty="0">
              <a:cs typeface="Calibri"/>
            </a:endParaRPr>
          </a:p>
        </p:txBody>
      </p:sp>
      <p:cxnSp>
        <p:nvCxnSpPr>
          <p:cNvPr id="10" name="Straight Connector 12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0317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D3FED46-A427-4E2C-BF73-BB88BCF47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cs typeface="Calibri Light"/>
              </a:rPr>
              <a:t>Spotkanie z </a:t>
            </a:r>
            <a:r>
              <a:rPr lang="pl-PL" dirty="0" err="1">
                <a:cs typeface="Calibri Light"/>
              </a:rPr>
              <a:t>surykatką</a:t>
            </a:r>
            <a:endParaRPr lang="pl-PL" dirty="0" err="1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B175BBB-081F-4E6B-A772-A36378252D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pl-PL" dirty="0">
                <a:cs typeface="Calibri"/>
              </a:rPr>
              <a:t>Przedszkolaki z grupy Delfinków miały okazję spotkać się "na żywo" z </a:t>
            </a:r>
            <a:r>
              <a:rPr lang="pl-PL" dirty="0" err="1">
                <a:cs typeface="Calibri"/>
              </a:rPr>
              <a:t>surykatką</a:t>
            </a:r>
            <a:r>
              <a:rPr lang="pl-PL" dirty="0">
                <a:cs typeface="Calibri"/>
              </a:rPr>
              <a:t> i jej opiekunem. </a:t>
            </a:r>
          </a:p>
          <a:p>
            <a:r>
              <a:rPr lang="pl-PL">
                <a:cs typeface="Calibri"/>
              </a:rPr>
              <a:t>Podczas wizyty dzieci mogły dowiedzieć się wielu interesujących rzeczy z życia tego małego ssaka, podziwiały jego piękne futerko, </a:t>
            </a:r>
            <a:r>
              <a:rPr lang="pl-PL" dirty="0">
                <a:cs typeface="Calibri"/>
              </a:rPr>
              <a:t>zwinność oraz bystre spojrzenie.</a:t>
            </a:r>
          </a:p>
          <a:p>
            <a:r>
              <a:rPr lang="pl-PL" dirty="0">
                <a:cs typeface="Calibri"/>
              </a:rPr>
              <a:t>Obserwowały zwierzątko podczas posiłku, spaceru na smyczy oraz zabawy w "kotka i myszkę".</a:t>
            </a:r>
          </a:p>
          <a:p>
            <a:r>
              <a:rPr lang="pl-PL">
                <a:cs typeface="Calibri"/>
              </a:rPr>
              <a:t>Na koniec przedszkolaki otrzymały rysunki z postacią surykatki, które starannie pokolorowały i zabrały na pamiątkę do domu.</a:t>
            </a:r>
            <a:endParaRPr lang="pl-PL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03481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2C18085-C6EC-4151-B83B-8CCF18616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632" y="5423388"/>
            <a:ext cx="11139854" cy="93044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400">
                <a:solidFill>
                  <a:srgbClr val="FFFFFF"/>
                </a:solidFill>
                <a:cs typeface="Calibri Light"/>
              </a:rPr>
              <a:t>Poznajemy wygląd oraz zwyczaje bytowe surykatek</a:t>
            </a:r>
            <a:endParaRPr lang="en-US" sz="5400">
              <a:solidFill>
                <a:srgbClr val="FFFFFF"/>
              </a:solidFill>
            </a:endParaRPr>
          </a:p>
        </p:txBody>
      </p:sp>
      <p:pic>
        <p:nvPicPr>
          <p:cNvPr id="4" name="Obraz 4" descr="Obraz zawierający osoba, wewnątrz, ściana&#10;&#10;Opis wygenerowany przy bardzo wysokim poziomie pewności">
            <a:extLst>
              <a:ext uri="{FF2B5EF4-FFF2-40B4-BE49-F238E27FC236}">
                <a16:creationId xmlns:a16="http://schemas.microsoft.com/office/drawing/2014/main" id="{9914E262-1091-4DFB-84BE-A798FADF90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 flipV="1">
            <a:off x="1049180" y="807436"/>
            <a:ext cx="3997637" cy="2998227"/>
          </a:xfrm>
          <a:prstGeom prst="rect">
            <a:avLst/>
          </a:prstGeom>
        </p:spPr>
      </p:pic>
      <p:pic>
        <p:nvPicPr>
          <p:cNvPr id="6" name="Obraz 6" descr="Obraz zawierający osoba, wewnątrz&#10;&#10;Opis wygenerowany przy wysokim poziomie pewności">
            <a:extLst>
              <a:ext uri="{FF2B5EF4-FFF2-40B4-BE49-F238E27FC236}">
                <a16:creationId xmlns:a16="http://schemas.microsoft.com/office/drawing/2014/main" id="{D62ACEFB-478F-4CE4-A576-A19241EEC5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145183" y="807436"/>
            <a:ext cx="3997637" cy="2998227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831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4CD77DB-9FEA-4366-87C7-F5161E406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  <a:cs typeface="Calibri Light"/>
              </a:rPr>
              <a:t>Delikatnie głaskamy futerko zwierzątka</a:t>
            </a:r>
            <a:endParaRPr lang="en-US" sz="5400">
              <a:solidFill>
                <a:srgbClr val="FFFFFF"/>
              </a:solidFill>
            </a:endParaRPr>
          </a:p>
        </p:txBody>
      </p:sp>
      <p:pic>
        <p:nvPicPr>
          <p:cNvPr id="4" name="Obraz 4" descr="Obraz zawierający osoba, dziecko, wewnątrz, dziewczynka&#10;&#10;Opis wygenerowany przy bardzo wysokim poziomie pewności">
            <a:extLst>
              <a:ext uri="{FF2B5EF4-FFF2-40B4-BE49-F238E27FC236}">
                <a16:creationId xmlns:a16="http://schemas.microsoft.com/office/drawing/2014/main" id="{F1DA8DBD-8694-433D-B8AF-664AB13EA8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721" r="14876" b="-2"/>
          <a:stretch/>
        </p:blipFill>
        <p:spPr>
          <a:xfrm>
            <a:off x="320040" y="532274"/>
            <a:ext cx="3425609" cy="3548551"/>
          </a:xfrm>
          <a:prstGeom prst="rect">
            <a:avLst/>
          </a:prstGeom>
        </p:spPr>
      </p:pic>
      <p:pic>
        <p:nvPicPr>
          <p:cNvPr id="7" name="Obraz 8" descr="Obraz zawierający dziecko, osoba, wewnątrz, podłoże&#10;&#10;Opis wygenerowany przy bardzo wysokim poziomie pewności">
            <a:extLst>
              <a:ext uri="{FF2B5EF4-FFF2-40B4-BE49-F238E27FC236}">
                <a16:creationId xmlns:a16="http://schemas.microsoft.com/office/drawing/2014/main" id="{BC6E42AC-7EBC-400D-B022-E6F0338DE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5729" y="1019053"/>
            <a:ext cx="3433324" cy="2574993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az 4" descr="Obraz zawierający osoba, wewnątrz, podłoże, stół&#10;&#10;Opis wygenerowany przy bardzo wysokim poziomie pewności">
            <a:extLst>
              <a:ext uri="{FF2B5EF4-FFF2-40B4-BE49-F238E27FC236}">
                <a16:creationId xmlns:a16="http://schemas.microsoft.com/office/drawing/2014/main" id="{20C96562-1AB6-4824-8D13-14C6F64A4A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192" r="9406" b="-2"/>
          <a:stretch/>
        </p:blipFill>
        <p:spPr>
          <a:xfrm>
            <a:off x="8449725" y="555440"/>
            <a:ext cx="3423916" cy="3546846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5943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3">
            <a:extLst>
              <a:ext uri="{FF2B5EF4-FFF2-40B4-BE49-F238E27FC236}">
                <a16:creationId xmlns:a16="http://schemas.microsoft.com/office/drawing/2014/main" id="{DFDA47BC-3069-47F5-8257-24B3B1F76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2927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az 6" descr="Obraz zawierający osoba, wewnątrz, dziecko, młode&#10;&#10;Opis wygenerowany przy bardzo wysokim poziomie pewności">
            <a:extLst>
              <a:ext uri="{FF2B5EF4-FFF2-40B4-BE49-F238E27FC236}">
                <a16:creationId xmlns:a16="http://schemas.microsoft.com/office/drawing/2014/main" id="{685C8BB5-3139-459F-B7D6-7650DB3881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46" r="22414" b="-3"/>
          <a:stretch/>
        </p:blipFill>
        <p:spPr>
          <a:xfrm rot="5400000">
            <a:off x="6462759" y="982364"/>
            <a:ext cx="2236570" cy="2648371"/>
          </a:xfrm>
          <a:prstGeom prst="rect">
            <a:avLst/>
          </a:prstGeom>
        </p:spPr>
      </p:pic>
      <p:sp>
        <p:nvSpPr>
          <p:cNvPr id="23" name="Rectangle 25">
            <a:extLst>
              <a:ext uri="{FF2B5EF4-FFF2-40B4-BE49-F238E27FC236}">
                <a16:creationId xmlns:a16="http://schemas.microsoft.com/office/drawing/2014/main" id="{7AE95D8F-9825-4222-8846-E3461598C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AD232D5-D370-49B7-954F-6179529BC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400">
                <a:solidFill>
                  <a:srgbClr val="FFFFFF"/>
                </a:solidFill>
                <a:cs typeface="Calibri Light"/>
              </a:rPr>
              <a:t>Możemy je również potrzymać na kolaach</a:t>
            </a:r>
            <a:endParaRPr lang="en-US" sz="5400">
              <a:solidFill>
                <a:srgbClr val="FFFFFF"/>
              </a:solidFill>
            </a:endParaRPr>
          </a:p>
        </p:txBody>
      </p:sp>
      <p:pic>
        <p:nvPicPr>
          <p:cNvPr id="8" name="Obraz 8" descr="Obraz zawierający wewnątrz, osoba&#10;&#10;Opis wygenerowany przy bardzo wysokim poziomie pewności">
            <a:extLst>
              <a:ext uri="{FF2B5EF4-FFF2-40B4-BE49-F238E27FC236}">
                <a16:creationId xmlns:a16="http://schemas.microsoft.com/office/drawing/2014/main" id="{D6770178-4EA9-4A61-AD84-67235CFA47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71" r="21870" b="1"/>
          <a:stretch/>
        </p:blipFill>
        <p:spPr>
          <a:xfrm rot="5400000">
            <a:off x="528196" y="976813"/>
            <a:ext cx="2243164" cy="2659472"/>
          </a:xfrm>
          <a:prstGeom prst="rect">
            <a:avLst/>
          </a:prstGeom>
        </p:spPr>
      </p:pic>
      <p:pic>
        <p:nvPicPr>
          <p:cNvPr id="7" name="Obraz 8" descr="Obraz zawierający osoba, wewnątrz, chłopiec, dziecko&#10;&#10;Opis wygenerowany przy bardzo wysokim poziomie pewności">
            <a:extLst>
              <a:ext uri="{FF2B5EF4-FFF2-40B4-BE49-F238E27FC236}">
                <a16:creationId xmlns:a16="http://schemas.microsoft.com/office/drawing/2014/main" id="{FEE0BFF5-D035-4984-86EE-D32B3F06D2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2792" r="-2" b="-2"/>
          <a:stretch/>
        </p:blipFill>
        <p:spPr>
          <a:xfrm rot="5400000">
            <a:off x="2798353" y="983211"/>
            <a:ext cx="3630256" cy="2646677"/>
          </a:xfrm>
          <a:prstGeom prst="rect">
            <a:avLst/>
          </a:prstGeom>
        </p:spPr>
      </p:pic>
      <p:cxnSp>
        <p:nvCxnSpPr>
          <p:cNvPr id="25" name="Straight Connector 27">
            <a:extLst>
              <a:ext uri="{FF2B5EF4-FFF2-40B4-BE49-F238E27FC236}">
                <a16:creationId xmlns:a16="http://schemas.microsoft.com/office/drawing/2014/main" id="{942B920A-73AD-402A-8EEF-B88E1A939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768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9">
            <a:extLst>
              <a:ext uri="{FF2B5EF4-FFF2-40B4-BE49-F238E27FC236}">
                <a16:creationId xmlns:a16="http://schemas.microsoft.com/office/drawing/2014/main" id="{00C9EB70-BC82-414A-BF8D-AD7FC6727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6609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Obraz 10" descr="Obraz zawierający osoba, dziecko, wewnątrz, siedzi&#10;&#10;Opis wygenerowany przy bardzo wysokim poziomie pewności">
            <a:extLst>
              <a:ext uri="{FF2B5EF4-FFF2-40B4-BE49-F238E27FC236}">
                <a16:creationId xmlns:a16="http://schemas.microsoft.com/office/drawing/2014/main" id="{602E7C1C-110B-4275-A444-D054539FF1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428" r="13007" b="-1"/>
          <a:stretch/>
        </p:blipFill>
        <p:spPr>
          <a:xfrm rot="5400000">
            <a:off x="9586075" y="1004677"/>
            <a:ext cx="1926759" cy="2648372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217665F-0036-444A-8D4A-33AF36A36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2101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403A66C-A5B5-4155-B574-0840D64D2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982" y="5476305"/>
            <a:ext cx="11139854" cy="93044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400">
                <a:solidFill>
                  <a:srgbClr val="FFFFFF"/>
                </a:solidFill>
                <a:cs typeface="Calibri Light"/>
              </a:rPr>
              <a:t>Drewnojady to ulubiony przysmak surykatek</a:t>
            </a:r>
            <a:endParaRPr lang="en-US" sz="5400">
              <a:solidFill>
                <a:srgbClr val="FFFFFF"/>
              </a:solidFill>
            </a:endParaRPr>
          </a:p>
        </p:txBody>
      </p:sp>
      <p:pic>
        <p:nvPicPr>
          <p:cNvPr id="4" name="Obraz 4" descr="Obraz zawierający osoba, wewnątrz, trawa, dziecko&#10;&#10;Opis wygenerowany przy bardzo wysokim poziomie pewności">
            <a:extLst>
              <a:ext uri="{FF2B5EF4-FFF2-40B4-BE49-F238E27FC236}">
                <a16:creationId xmlns:a16="http://schemas.microsoft.com/office/drawing/2014/main" id="{8E7C7A40-AFF0-4919-BAA9-E00A4E6AF7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179" r="9419" b="-2"/>
          <a:stretch/>
        </p:blipFill>
        <p:spPr>
          <a:xfrm rot="5400000">
            <a:off x="379405" y="593745"/>
            <a:ext cx="3306879" cy="3425609"/>
          </a:xfrm>
          <a:prstGeom prst="rect">
            <a:avLst/>
          </a:prstGeom>
        </p:spPr>
      </p:pic>
      <p:pic>
        <p:nvPicPr>
          <p:cNvPr id="8" name="Obraz 8" descr="Obraz zawierający dziecko, osoba, wewnątrz, chłopiec&#10;&#10;Opis wygenerowany przy bardzo wysokim poziomie pewności">
            <a:extLst>
              <a:ext uri="{FF2B5EF4-FFF2-40B4-BE49-F238E27FC236}">
                <a16:creationId xmlns:a16="http://schemas.microsoft.com/office/drawing/2014/main" id="{C0DB3418-A394-48B3-B551-C2A2C0387F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7597" b="-2"/>
          <a:stretch/>
        </p:blipFill>
        <p:spPr>
          <a:xfrm>
            <a:off x="4385729" y="528277"/>
            <a:ext cx="3433324" cy="3556544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az 6" descr="Obraz zawierający wewnątrz, dziecko, osoba, mały&#10;&#10;Opis wygenerowany przy bardzo wysokim poziomie pewności">
            <a:extLst>
              <a:ext uri="{FF2B5EF4-FFF2-40B4-BE49-F238E27FC236}">
                <a16:creationId xmlns:a16="http://schemas.microsoft.com/office/drawing/2014/main" id="{F74676CB-49E3-416B-823F-4BE022B82B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84" r="4014" b="-2"/>
          <a:stretch/>
        </p:blipFill>
        <p:spPr>
          <a:xfrm rot="5400000">
            <a:off x="8509060" y="616905"/>
            <a:ext cx="3305245" cy="3423916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4494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9A69166-45A9-453B-938B-73BA9AB6B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  <a:cs typeface="Calibri Light"/>
              </a:rPr>
              <a:t>Bawimy się w "kotka I myszkę"</a:t>
            </a:r>
            <a:endParaRPr lang="en-US" sz="5400">
              <a:solidFill>
                <a:srgbClr val="FFFFFF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az 6" descr="Obraz zawierający osoba, wewnątrz, trawa, grupa&#10;&#10;Opis wygenerowany przy bardzo wysokim poziomie pewności">
            <a:extLst>
              <a:ext uri="{FF2B5EF4-FFF2-40B4-BE49-F238E27FC236}">
                <a16:creationId xmlns:a16="http://schemas.microsoft.com/office/drawing/2014/main" id="{B1769B70-3AA8-44BE-BC69-3309F35BFC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434" y="2426818"/>
            <a:ext cx="5330182" cy="3997637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az 4">
            <a:extLst>
              <a:ext uri="{FF2B5EF4-FFF2-40B4-BE49-F238E27FC236}">
                <a16:creationId xmlns:a16="http://schemas.microsoft.com/office/drawing/2014/main" id="{57FE6839-33B1-446D-9252-A45A0CCED7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507940" y="2426818"/>
            <a:ext cx="5330182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4311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5501C5E-DEBE-4CF0-9836-395DA1834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427" y="5476305"/>
            <a:ext cx="11139854" cy="93044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400">
                <a:solidFill>
                  <a:srgbClr val="FFFFFF"/>
                </a:solidFill>
                <a:cs typeface="Calibri Light"/>
              </a:rPr>
              <a:t>Żegnamy się z surykatką, a na pamiątkę zabieramy rysunek jej postaci.</a:t>
            </a:r>
            <a:endParaRPr lang="en-US" sz="5400">
              <a:solidFill>
                <a:srgbClr val="FFFFFF"/>
              </a:solidFill>
            </a:endParaRPr>
          </a:p>
        </p:txBody>
      </p:sp>
      <p:pic>
        <p:nvPicPr>
          <p:cNvPr id="7" name="Obraz 8" descr="Obraz zawierający ściana, wewnątrz, osoba&#10;&#10;Opis wygenerowany przy bardzo wysokim poziomie pewności">
            <a:extLst>
              <a:ext uri="{FF2B5EF4-FFF2-40B4-BE49-F238E27FC236}">
                <a16:creationId xmlns:a16="http://schemas.microsoft.com/office/drawing/2014/main" id="{448C488C-5EE6-42C3-A2DB-A73EA599F1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7242162" y="876709"/>
            <a:ext cx="3997637" cy="2998227"/>
          </a:xfrm>
          <a:prstGeom prst="rect">
            <a:avLst/>
          </a:prstGeom>
        </p:spPr>
      </p:pic>
      <p:pic>
        <p:nvPicPr>
          <p:cNvPr id="10" name="Obraz 10" descr="Obraz zawierający osoba, dziecko, wewnątrz, młode&#10;&#10;Opis wygenerowany przy bardzo wysokim poziomie pewności">
            <a:extLst>
              <a:ext uri="{FF2B5EF4-FFF2-40B4-BE49-F238E27FC236}">
                <a16:creationId xmlns:a16="http://schemas.microsoft.com/office/drawing/2014/main" id="{8A9858C4-C0E3-4673-AF46-D4A04B6761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083" b="3"/>
          <a:stretch/>
        </p:blipFill>
        <p:spPr>
          <a:xfrm>
            <a:off x="664356" y="307731"/>
            <a:ext cx="4739580" cy="3997637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79558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C1EA3B-181E-4A26-B3E9-1066CDAD9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97DB436E-E4A6-43C9-8408-EC3D39519A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62591649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Motyw pakietu Office</vt:lpstr>
      <vt:lpstr>Wizyta surykatki </vt:lpstr>
      <vt:lpstr>Spotkanie z surykatką</vt:lpstr>
      <vt:lpstr>Poznajemy wygląd oraz zwyczaje bytowe surykatek</vt:lpstr>
      <vt:lpstr>Delikatnie głaskamy futerko zwierzątka</vt:lpstr>
      <vt:lpstr>Możemy je również potrzymać na kolaach</vt:lpstr>
      <vt:lpstr>Drewnojady to ulubiony przysmak surykatek</vt:lpstr>
      <vt:lpstr>Bawimy się w "kotka I myszkę"</vt:lpstr>
      <vt:lpstr>Żegnamy się z surykatką, a na pamiątkę zabieramy rysunek jej postaci.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/>
  <cp:lastModifiedBy/>
  <cp:revision>394</cp:revision>
  <dcterms:created xsi:type="dcterms:W3CDTF">2012-08-15T16:54:36Z</dcterms:created>
  <dcterms:modified xsi:type="dcterms:W3CDTF">2018-11-05T13:37:15Z</dcterms:modified>
</cp:coreProperties>
</file>