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68"/>
  </p:notesMasterIdLst>
  <p:handoutMasterIdLst>
    <p:handoutMasterId r:id="rId69"/>
  </p:handoutMasterIdLst>
  <p:sldIdLst>
    <p:sldId id="435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358" r:id="rId15"/>
    <p:sldId id="363" r:id="rId16"/>
    <p:sldId id="360" r:id="rId17"/>
    <p:sldId id="364" r:id="rId18"/>
    <p:sldId id="365" r:id="rId19"/>
    <p:sldId id="368" r:id="rId20"/>
    <p:sldId id="369" r:id="rId21"/>
    <p:sldId id="370" r:id="rId22"/>
    <p:sldId id="371" r:id="rId23"/>
    <p:sldId id="410" r:id="rId24"/>
    <p:sldId id="397" r:id="rId25"/>
    <p:sldId id="372" r:id="rId26"/>
    <p:sldId id="367" r:id="rId27"/>
    <p:sldId id="379" r:id="rId28"/>
    <p:sldId id="373" r:id="rId29"/>
    <p:sldId id="362" r:id="rId30"/>
    <p:sldId id="374" r:id="rId31"/>
    <p:sldId id="375" r:id="rId32"/>
    <p:sldId id="376" r:id="rId33"/>
    <p:sldId id="380" r:id="rId34"/>
    <p:sldId id="409" r:id="rId35"/>
    <p:sldId id="381" r:id="rId36"/>
    <p:sldId id="382" r:id="rId37"/>
    <p:sldId id="383" r:id="rId38"/>
    <p:sldId id="384" r:id="rId39"/>
    <p:sldId id="411" r:id="rId40"/>
    <p:sldId id="412" r:id="rId41"/>
    <p:sldId id="403" r:id="rId42"/>
    <p:sldId id="359" r:id="rId43"/>
    <p:sldId id="341" r:id="rId44"/>
    <p:sldId id="344" r:id="rId45"/>
    <p:sldId id="345" r:id="rId46"/>
    <p:sldId id="346" r:id="rId47"/>
    <p:sldId id="423" r:id="rId48"/>
    <p:sldId id="421" r:id="rId49"/>
    <p:sldId id="422" r:id="rId50"/>
    <p:sldId id="347" r:id="rId51"/>
    <p:sldId id="348" r:id="rId52"/>
    <p:sldId id="419" r:id="rId53"/>
    <p:sldId id="420" r:id="rId54"/>
    <p:sldId id="424" r:id="rId55"/>
    <p:sldId id="414" r:id="rId56"/>
    <p:sldId id="349" r:id="rId57"/>
    <p:sldId id="350" r:id="rId58"/>
    <p:sldId id="406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415" r:id="rId6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lackletter686 BT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FF66"/>
    <a:srgbClr val="0000CC"/>
    <a:srgbClr val="6600FF"/>
    <a:srgbClr val="FF0066"/>
    <a:srgbClr val="6699FF"/>
    <a:srgbClr val="FF00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3" autoAdjust="0"/>
    <p:restoredTop sz="94660"/>
  </p:normalViewPr>
  <p:slideViewPr>
    <p:cSldViewPr>
      <p:cViewPr varScale="1">
        <p:scale>
          <a:sx n="70" d="100"/>
          <a:sy n="70" d="100"/>
        </p:scale>
        <p:origin x="4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84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88EA7-3614-4926-9419-4504B406B3EB}" type="datetimeFigureOut">
              <a:rPr lang="sk-SK" smtClean="0"/>
              <a:t>23. 10. 2018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AAB5C-194B-49F1-8453-6298B56171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2704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sk-SK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štýly predlohy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Tretia úroveň</a:t>
            </a:r>
          </a:p>
          <a:p>
            <a:pPr lvl="3"/>
            <a:r>
              <a:rPr lang="cs-CZ" altLang="sk-SK" smtClean="0"/>
              <a:t>Štvrtá úroveň</a:t>
            </a:r>
          </a:p>
          <a:p>
            <a:pPr lvl="4"/>
            <a:r>
              <a:rPr lang="cs-CZ" altLang="sk-SK" smtClean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942A7B-DAE3-41C6-8424-16DF418A3497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458744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F6036C-F241-4664-8149-6C3B9109E448}" type="slidenum">
              <a:rPr lang="cs-CZ" altLang="sk-SK"/>
              <a:pPr/>
              <a:t>11</a:t>
            </a:fld>
            <a:endParaRPr lang="cs-CZ" altLang="sk-SK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3761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46CA12-2188-4DDA-91E3-8908848683B8}" type="slidenum">
              <a:rPr lang="cs-CZ" altLang="sk-SK"/>
              <a:pPr/>
              <a:t>21</a:t>
            </a:fld>
            <a:endParaRPr lang="cs-CZ" altLang="sk-SK"/>
          </a:p>
        </p:txBody>
      </p:sp>
      <p:sp>
        <p:nvSpPr>
          <p:cNvPr id="85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43281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C75060-9C83-4FCD-B5D9-BE31A65430AA}" type="slidenum">
              <a:rPr lang="cs-CZ" altLang="sk-SK"/>
              <a:pPr/>
              <a:t>22</a:t>
            </a:fld>
            <a:endParaRPr lang="cs-CZ" altLang="sk-SK"/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7592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CB987F-FD58-4CB9-9D63-A5D7759D746F}" type="slidenum">
              <a:rPr lang="cs-CZ" altLang="sk-SK"/>
              <a:pPr/>
              <a:t>23</a:t>
            </a:fld>
            <a:endParaRPr lang="cs-CZ" altLang="sk-SK"/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44237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E35F4-F4B4-4C7D-BAE6-35B571020451}" type="slidenum">
              <a:rPr lang="cs-CZ" altLang="sk-SK"/>
              <a:pPr/>
              <a:t>24</a:t>
            </a:fld>
            <a:endParaRPr lang="cs-CZ" altLang="sk-SK"/>
          </a:p>
        </p:txBody>
      </p:sp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04568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0EFC1-EAD0-4496-965C-F39AD11ADA82}" type="slidenum">
              <a:rPr lang="cs-CZ" altLang="sk-SK"/>
              <a:pPr/>
              <a:t>25</a:t>
            </a:fld>
            <a:endParaRPr lang="cs-CZ" altLang="sk-SK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95142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41358-86D4-43DA-9B99-02F1A45EC01F}" type="slidenum">
              <a:rPr lang="cs-CZ" altLang="sk-SK"/>
              <a:pPr/>
              <a:t>26</a:t>
            </a:fld>
            <a:endParaRPr lang="cs-CZ" altLang="sk-SK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7588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E3A53-B822-48A4-B335-5D56E63C2EC9}" type="slidenum">
              <a:rPr lang="cs-CZ" altLang="sk-SK"/>
              <a:pPr/>
              <a:t>27</a:t>
            </a:fld>
            <a:endParaRPr lang="cs-CZ" altLang="sk-SK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93909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60F195-0199-434F-B995-2CA1B38EA70C}" type="slidenum">
              <a:rPr lang="cs-CZ" altLang="sk-SK"/>
              <a:pPr/>
              <a:t>28</a:t>
            </a:fld>
            <a:endParaRPr lang="cs-CZ" altLang="sk-SK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4400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39028-941C-422E-8AA0-F1CB463EB442}" type="slidenum">
              <a:rPr lang="cs-CZ" altLang="sk-SK"/>
              <a:pPr/>
              <a:t>29</a:t>
            </a:fld>
            <a:endParaRPr lang="cs-CZ" altLang="sk-SK"/>
          </a:p>
        </p:txBody>
      </p:sp>
      <p:sp>
        <p:nvSpPr>
          <p:cNvPr id="81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94367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568A15-6EF2-4F51-99D0-AA8AA3E22186}" type="slidenum">
              <a:rPr lang="cs-CZ" altLang="sk-SK"/>
              <a:pPr/>
              <a:t>30</a:t>
            </a:fld>
            <a:endParaRPr lang="cs-CZ" altLang="sk-SK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8617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23ED97-9A06-42CB-AE75-A5900FAE64D6}" type="slidenum">
              <a:rPr lang="cs-CZ" altLang="sk-SK"/>
              <a:pPr/>
              <a:t>12</a:t>
            </a:fld>
            <a:endParaRPr lang="cs-CZ" altLang="sk-SK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70931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A02F1-F22E-4D37-9035-47D5469F9B99}" type="slidenum">
              <a:rPr lang="cs-CZ" altLang="sk-SK"/>
              <a:pPr/>
              <a:t>32</a:t>
            </a:fld>
            <a:endParaRPr lang="cs-CZ" altLang="sk-SK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59105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76702-20A2-47BD-A4D6-FEC630BEF667}" type="slidenum">
              <a:rPr lang="cs-CZ" altLang="sk-SK"/>
              <a:pPr/>
              <a:t>33</a:t>
            </a:fld>
            <a:endParaRPr lang="cs-CZ" altLang="sk-SK"/>
          </a:p>
        </p:txBody>
      </p:sp>
      <p:sp>
        <p:nvSpPr>
          <p:cNvPr id="82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92716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8F5A-408E-422C-92D1-BEEF5E4B035F}" type="slidenum">
              <a:rPr lang="cs-CZ" altLang="sk-SK"/>
              <a:pPr/>
              <a:t>34</a:t>
            </a:fld>
            <a:endParaRPr lang="cs-CZ" altLang="sk-SK"/>
          </a:p>
        </p:txBody>
      </p:sp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58391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33656-56B8-41C8-ACE3-5B4E2FBE938E}" type="slidenum">
              <a:rPr lang="cs-CZ" altLang="sk-SK"/>
              <a:pPr/>
              <a:t>35</a:t>
            </a:fld>
            <a:endParaRPr lang="cs-CZ" altLang="sk-SK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10203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405868-72B3-4994-9CCB-A7EB185244D3}" type="slidenum">
              <a:rPr lang="cs-CZ" altLang="sk-SK"/>
              <a:pPr/>
              <a:t>38</a:t>
            </a:fld>
            <a:endParaRPr lang="cs-CZ" altLang="sk-SK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92962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314C0-F745-4A1C-B6C6-DC8D8F3594DC}" type="slidenum">
              <a:rPr lang="cs-CZ" altLang="sk-SK"/>
              <a:pPr/>
              <a:t>39</a:t>
            </a:fld>
            <a:endParaRPr lang="cs-CZ" altLang="sk-SK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71608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1D855C-95FD-4799-94C6-22BA0004EC69}" type="slidenum">
              <a:rPr lang="cs-CZ" altLang="sk-SK"/>
              <a:pPr/>
              <a:t>40</a:t>
            </a:fld>
            <a:endParaRPr lang="cs-CZ" altLang="sk-SK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10483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BF6D4-3102-4E62-AEAB-180216CAE514}" type="slidenum">
              <a:rPr lang="cs-CZ" altLang="sk-SK"/>
              <a:pPr/>
              <a:t>41</a:t>
            </a:fld>
            <a:endParaRPr lang="cs-CZ" altLang="sk-SK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39216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C7312-A9ED-4405-A938-8F488D3AE403}" type="slidenum">
              <a:rPr lang="cs-CZ" altLang="sk-SK"/>
              <a:pPr/>
              <a:t>42</a:t>
            </a:fld>
            <a:endParaRPr lang="cs-CZ" altLang="sk-SK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318443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8E263-2DB4-46B6-BA84-9988136EF1D2}" type="slidenum">
              <a:rPr lang="cs-CZ" altLang="sk-SK"/>
              <a:pPr/>
              <a:t>43</a:t>
            </a:fld>
            <a:endParaRPr lang="cs-CZ" altLang="sk-SK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599796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911ACB-0FD6-466A-A495-A79F1DDB9CDF}" type="slidenum">
              <a:rPr lang="cs-CZ" altLang="sk-SK"/>
              <a:pPr/>
              <a:t>13</a:t>
            </a:fld>
            <a:endParaRPr lang="cs-CZ" altLang="sk-SK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08086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3EF79-BC64-4E8D-8C4A-C74DFE618B57}" type="slidenum">
              <a:rPr lang="cs-CZ" altLang="sk-SK"/>
              <a:pPr/>
              <a:t>47</a:t>
            </a:fld>
            <a:endParaRPr lang="cs-CZ" altLang="sk-SK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099285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7E2DA-8651-47EA-ABE3-C5414D25BBA7}" type="slidenum">
              <a:rPr lang="cs-CZ" altLang="sk-SK"/>
              <a:pPr/>
              <a:t>48</a:t>
            </a:fld>
            <a:endParaRPr lang="cs-CZ" altLang="sk-SK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83286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7E2DA-8651-47EA-ABE3-C5414D25BBA7}" type="slidenum">
              <a:rPr lang="cs-CZ" altLang="sk-SK"/>
              <a:pPr/>
              <a:t>52</a:t>
            </a:fld>
            <a:endParaRPr lang="cs-CZ" altLang="sk-SK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18281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2E0A55-A04B-4EFD-B4CB-0F9219AE2BA5}" type="slidenum">
              <a:rPr lang="cs-CZ" altLang="sk-SK"/>
              <a:pPr/>
              <a:t>53</a:t>
            </a:fld>
            <a:endParaRPr lang="cs-CZ" altLang="sk-SK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30917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CEBE5-CD89-4663-93D3-693B956D2036}" type="slidenum">
              <a:rPr lang="cs-CZ" altLang="sk-SK"/>
              <a:pPr/>
              <a:t>54</a:t>
            </a:fld>
            <a:endParaRPr lang="cs-CZ" altLang="sk-SK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34095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4A9B8-ADF1-48E5-A2E1-64A754A107BA}" type="slidenum">
              <a:rPr lang="cs-CZ" altLang="sk-SK"/>
              <a:pPr/>
              <a:t>56</a:t>
            </a:fld>
            <a:endParaRPr lang="cs-CZ" altLang="sk-SK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94928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121305-03BC-42E1-B584-A634AD5413F4}" type="slidenum">
              <a:rPr lang="cs-CZ" altLang="sk-SK"/>
              <a:pPr/>
              <a:t>57</a:t>
            </a:fld>
            <a:endParaRPr lang="cs-CZ" altLang="sk-SK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38682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C7CC9-4443-48F0-96C5-CEFD94B0201A}" type="slidenum">
              <a:rPr lang="cs-CZ" altLang="sk-SK"/>
              <a:pPr/>
              <a:t>58</a:t>
            </a:fld>
            <a:endParaRPr lang="cs-CZ" altLang="sk-SK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27978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A87B8D-0B78-4FBF-A0D9-AFB09B7258DC}" type="slidenum">
              <a:rPr lang="cs-CZ" altLang="sk-SK"/>
              <a:pPr/>
              <a:t>59</a:t>
            </a:fld>
            <a:endParaRPr lang="cs-CZ" altLang="sk-SK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523333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AE708-5CFE-4A76-B1D8-05ED5BDF8DC9}" type="slidenum">
              <a:rPr lang="cs-CZ" altLang="sk-SK"/>
              <a:pPr/>
              <a:t>60</a:t>
            </a:fld>
            <a:endParaRPr lang="cs-CZ" altLang="sk-SK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4453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63CBEB-177D-404B-B368-946B6BBE20F6}" type="slidenum">
              <a:rPr lang="cs-CZ" altLang="sk-SK"/>
              <a:pPr/>
              <a:t>14</a:t>
            </a:fld>
            <a:endParaRPr lang="cs-CZ" altLang="sk-SK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239423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10427-D350-4F69-981A-5ABA5BA4B2A7}" type="slidenum">
              <a:rPr lang="cs-CZ" altLang="sk-SK"/>
              <a:pPr/>
              <a:t>61</a:t>
            </a:fld>
            <a:endParaRPr lang="cs-CZ" altLang="sk-SK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2314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F0B3A-E8BE-46EC-89CD-61022F4979B6}" type="slidenum">
              <a:rPr lang="cs-CZ" altLang="sk-SK"/>
              <a:pPr/>
              <a:t>62</a:t>
            </a:fld>
            <a:endParaRPr lang="cs-CZ" altLang="sk-SK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2625"/>
            <a:ext cx="4545012" cy="3408363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16413"/>
            <a:ext cx="5037137" cy="4092575"/>
          </a:xfrm>
        </p:spPr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2731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00C7BB-DB2F-4C2A-96CE-0CEDBB03AC49}" type="slidenum">
              <a:rPr lang="cs-CZ" altLang="sk-SK"/>
              <a:pPr/>
              <a:t>15</a:t>
            </a:fld>
            <a:endParaRPr lang="cs-CZ" altLang="sk-SK"/>
          </a:p>
        </p:txBody>
      </p:sp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85655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6AC29F-C948-4DCD-A80B-446DC22E6432}" type="slidenum">
              <a:rPr lang="cs-CZ" altLang="sk-SK"/>
              <a:pPr/>
              <a:t>16</a:t>
            </a:fld>
            <a:endParaRPr lang="cs-CZ" altLang="sk-SK"/>
          </a:p>
        </p:txBody>
      </p:sp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4485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CA1D7-9F96-4859-B1A7-11B5E5629E97}" type="slidenum">
              <a:rPr lang="cs-CZ" altLang="sk-SK"/>
              <a:pPr/>
              <a:t>17</a:t>
            </a:fld>
            <a:endParaRPr lang="cs-CZ" altLang="sk-SK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99149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BE69FC-A021-4448-B86C-693BFFD49699}" type="slidenum">
              <a:rPr lang="cs-CZ" altLang="sk-SK"/>
              <a:pPr/>
              <a:t>18</a:t>
            </a:fld>
            <a:endParaRPr lang="cs-CZ" altLang="sk-SK"/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1122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1760BA-BC2A-4D4A-A9B3-718B37B32BD6}" type="slidenum">
              <a:rPr lang="cs-CZ" altLang="sk-SK"/>
              <a:pPr/>
              <a:t>19</a:t>
            </a:fld>
            <a:endParaRPr lang="cs-CZ" altLang="sk-SK"/>
          </a:p>
        </p:txBody>
      </p:sp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3591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7DEE5-835A-40CC-BCB4-C0A1A3EE080A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73219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E6E49-4976-472A-B9BA-949477A11D98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13750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2E211-C980-4C80-89E8-C66ABCFF1B7D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891600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DEE5-835A-40CC-BCB4-C0A1A3EE080A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8A70-43C1-4F36-8B81-8CC591589242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098B-9C5C-4913-8692-089D1E4CF75C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81FF-1B67-40D5-BB7A-63A3123EE29F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46B4-FB75-4179-8B7C-EB0FD5862285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C127-48C7-4741-80F0-B3CE1DFB9B1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9BC-DCDE-45D8-BCAF-446121A7EBEF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4DAB-A3AE-4E5A-970B-DFE1BEA5003C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D8A70-43C1-4F36-8B81-8CC591589242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8875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DB42-7E67-43CA-AAA0-AA5290666838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E49-4976-472A-B9BA-949477A11D98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E211-C980-4C80-89E8-C66ABCFF1B7D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endParaRPr lang="cs-CZ" altLang="sk-SK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A27DEE5-835A-40CC-BCB4-C0A1A3EE080A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8A70-43C1-4F36-8B81-8CC591589242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098B-9C5C-4913-8692-089D1E4CF75C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81FF-1B67-40D5-BB7A-63A3123EE29F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46B4-FB75-4179-8B7C-EB0FD5862285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C127-48C7-4741-80F0-B3CE1DFB9B1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9BC-DCDE-45D8-BCAF-446121A7EBEF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098B-9C5C-4913-8692-089D1E4CF75C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487644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4DAB-A3AE-4E5A-970B-DFE1BEA5003C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alt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DB42-7E67-43CA-AAA0-AA5290666838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E49-4976-472A-B9BA-949477A11D98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E211-C980-4C80-89E8-C66ABCFF1B7D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7DEE5-835A-40CC-BCB4-C0A1A3EE080A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D8A70-43C1-4F36-8B81-8CC591589242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E098B-9C5C-4913-8692-089D1E4CF75C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81FF-1B67-40D5-BB7A-63A3123EE29F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46B4-FB75-4179-8B7C-EB0FD5862285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C127-48C7-4741-80F0-B3CE1DFB9B1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181FF-1B67-40D5-BB7A-63A3123EE29F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573225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99BC-DCDE-45D8-BCAF-446121A7EBEF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4DAB-A3AE-4E5A-970B-DFE1BEA5003C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DB42-7E67-43CA-AAA0-AA5290666838}" type="slidenum">
              <a:rPr lang="cs-CZ" altLang="sk-SK" smtClean="0"/>
              <a:pPr/>
              <a:t>‹#›</a:t>
            </a:fld>
            <a:endParaRPr lang="cs-CZ" alt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6E49-4976-472A-B9BA-949477A11D98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2E211-C980-4C80-89E8-C66ABCFF1B7D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E46B4-FB75-4179-8B7C-EB0FD5862285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06756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0C127-48C7-4741-80F0-B3CE1DFB9B1A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21108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E99BC-DCDE-45D8-BCAF-446121A7EBEF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1695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24DAB-A3AE-4E5A-970B-DFE1BEA5003C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88049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8DB42-7E67-43CA-AAA0-AA5290666838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17430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Kliknite sem a upravte štýly predlohy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Tretia úroveň</a:t>
            </a:r>
          </a:p>
          <a:p>
            <a:pPr lvl="3"/>
            <a:r>
              <a:rPr lang="cs-CZ" altLang="sk-SK" smtClean="0"/>
              <a:t>Štvrtá úroveň</a:t>
            </a:r>
          </a:p>
          <a:p>
            <a:pPr lvl="4"/>
            <a:r>
              <a:rPr lang="cs-CZ" alt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cs-CZ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cs-CZ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3BDEFE0-2E05-4E87-9561-4F1574A3A94B}" type="slidenum">
              <a:rPr lang="cs-CZ" altLang="sk-SK"/>
              <a:pPr/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BDEFE0-2E05-4E87-9561-4F1574A3A94B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3BDEFE0-2E05-4E87-9561-4F1574A3A94B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 alt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 alt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BDEFE0-2E05-4E87-9561-4F1574A3A94B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-kraj.sk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hyperlink" Target="http://www.facebook.com/PresovskyKraj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eg"/><Relationship Id="rId7" Type="http://schemas.openxmlformats.org/officeDocument/2006/relationships/hyperlink" Target="http://images.google.sk/imgres?imgurl=http://fotky.sme.sk/foto/52927/kvety-a?type=v&amp;x=650&amp;y=487&amp;imgrefurl=http://fotky.sme.sk/fotka/52927/kvety-a&amp;usg=__SHwfRwAJsNxjcpd9EpOH8kqs9bI=&amp;h=487&amp;w=649&amp;sz=63&amp;hl=sk&amp;start=17&amp;um=1&amp;tbnid=3Cs0BUuHHw-9pM:&amp;tbnh=103&amp;tbnw=137&amp;prev=/images?q=kvety&amp;hl=sk&amp;rlz=1T4TSEA_csSK301SK303&amp;sa=N&amp;um=1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79.jpeg"/><Relationship Id="rId5" Type="http://schemas.openxmlformats.org/officeDocument/2006/relationships/image" Target="../media/image75.jpeg"/><Relationship Id="rId10" Type="http://schemas.openxmlformats.org/officeDocument/2006/relationships/image" Target="../media/image78.jpeg"/><Relationship Id="rId4" Type="http://schemas.openxmlformats.org/officeDocument/2006/relationships/image" Target="../media/image74.jpeg"/><Relationship Id="rId9" Type="http://schemas.openxmlformats.org/officeDocument/2006/relationships/hyperlink" Target="http://images.google.sk/imgres?imgurl=http://www.obrazy-dekorace-interier.cz/images/big/421YB52133-obraz-obchod.jpeg&amp;imgrefurl=http://www.obrazy-dekorace-interier.cz/produkt.php?p=421YB52133&amp;usg=__PBJLzaLSvOOwVUjSmiHZr87f4Qg=&amp;h=452&amp;w=450&amp;sz=150&amp;hl=sk&amp;start=5&amp;um=1&amp;tbnid=Tk-Zs2_v7K5VvM:&amp;tbnh=127&amp;tbnw=126&amp;prev=/images?q=obchod&amp;hl=sk&amp;rlz=1T4TSEA_csSK301SK303&amp;sa=N&amp;um=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sk/imgres?imgurl=http://fotky.sme.sk/foto/52927/kvety-a?type=v&amp;x=650&amp;y=487&amp;imgrefurl=http://fotky.sme.sk/fotka/52927/kvety-a&amp;usg=__SHwfRwAJsNxjcpd9EpOH8kqs9bI=&amp;h=487&amp;w=649&amp;sz=63&amp;hl=sk&amp;start=17&amp;um=1&amp;tbnid=3Cs0BUuHHw-9pM:&amp;tbnh=103&amp;tbnw=137&amp;prev=/images?q=kvety&amp;hl=sk&amp;rlz=1T4TSEA_csSK301SK303&amp;sa=N&amp;um=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>
          <a:xfrm>
            <a:off x="1" y="857250"/>
            <a:ext cx="9143999" cy="51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3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15000">
        <p14:honeycomb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00" y="841050"/>
            <a:ext cx="7708500" cy="5159700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0227" y="2327672"/>
            <a:ext cx="3404561" cy="1907757"/>
          </a:xfrm>
        </p:spPr>
        <p:txBody>
          <a:bodyPr>
            <a:normAutofit/>
          </a:bodyPr>
          <a:lstStyle/>
          <a:p>
            <a:pPr marL="0" indent="0">
              <a:spcBef>
                <a:spcPts val="150"/>
              </a:spcBef>
              <a:buNone/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Prešovský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samosprávny kraj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Námestie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mieru 2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080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01 Prešov</a:t>
            </a:r>
          </a:p>
          <a:p>
            <a:pPr marL="0" indent="0">
              <a:spcBef>
                <a:spcPts val="15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Telefón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: 051/70 81 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</a:p>
          <a:p>
            <a:pPr marL="0" indent="0">
              <a:spcBef>
                <a:spcPts val="150"/>
              </a:spcBef>
              <a:buNone/>
            </a:pPr>
            <a:endParaRPr lang="sk-SK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50"/>
              </a:spcBef>
              <a:buNone/>
            </a:pPr>
            <a:r>
              <a:rPr lang="sk-SK" sz="135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www.po-kraj.sk</a:t>
            </a:r>
            <a:endParaRPr lang="sk-SK" sz="13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50"/>
              </a:spcBef>
              <a:buNone/>
            </a:pPr>
            <a:r>
              <a:rPr lang="sk-SK" sz="135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www.facebook.com/PresovskyKraj</a:t>
            </a:r>
            <a:r>
              <a:rPr lang="sk-SK" sz="1350" b="1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sk-SK" sz="1350" b="1" u="sng" dirty="0"/>
          </a:p>
          <a:p>
            <a:pPr>
              <a:spcBef>
                <a:spcPts val="150"/>
              </a:spcBef>
            </a:pPr>
            <a:endParaRPr lang="sk-SK" sz="1350" b="1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half" idx="4294967295"/>
          </p:nvPr>
        </p:nvSpPr>
        <p:spPr>
          <a:xfrm flipH="1">
            <a:off x="9144000" y="2399110"/>
            <a:ext cx="628650" cy="3090863"/>
          </a:xfrm>
        </p:spPr>
        <p:txBody>
          <a:bodyPr>
            <a:normAutofit/>
          </a:bodyPr>
          <a:lstStyle/>
          <a:p>
            <a:endParaRPr lang="sk-SK" b="1" u="sng" dirty="0" smtClean="0">
              <a:hlinkClick r:id=""/>
            </a:endParaRPr>
          </a:p>
          <a:p>
            <a:endParaRPr lang="sk-SK" b="1" u="sng" dirty="0" smtClean="0">
              <a:hlinkClick r:id=""/>
            </a:endParaRPr>
          </a:p>
          <a:p>
            <a:endParaRPr lang="sk-SK" b="1" u="sng" dirty="0" smtClean="0">
              <a:hlinkClick r:id=""/>
            </a:endParaRPr>
          </a:p>
          <a:p>
            <a:pPr marL="0" indent="0">
              <a:buNone/>
            </a:pPr>
            <a:endParaRPr lang="sk-SK" b="1" u="sng" dirty="0" smtClean="0">
              <a:hlinkClick r:id=""/>
            </a:endParaRPr>
          </a:p>
          <a:p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466" y="4972051"/>
            <a:ext cx="7704542" cy="771284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598096" y="1183683"/>
            <a:ext cx="4695002" cy="8236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sk-SK" sz="3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ĎAKUJEME</a:t>
            </a:r>
            <a:r>
              <a:rPr lang="sk-SK" sz="3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k-SK" sz="3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VAŠU POZORNOSŤ</a:t>
            </a:r>
            <a:endParaRPr lang="sk-SK" sz="33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8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0">
        <p14:flip dir="r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4" name="Rectangle 6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8147050" cy="993775"/>
          </a:xfrm>
          <a:noFill/>
          <a:ln/>
        </p:spPr>
        <p:txBody>
          <a:bodyPr/>
          <a:lstStyle/>
          <a:p>
            <a:pPr algn="l"/>
            <a:r>
              <a:rPr lang="sk-SK" altLang="sk-SK" sz="6600" b="1" dirty="0">
                <a:solidFill>
                  <a:srgbClr val="000099"/>
                </a:solidFill>
                <a:latin typeface="Cataneo BT" pitchFamily="66" charset="0"/>
              </a:rPr>
              <a:t>Stredná odborná škola</a:t>
            </a:r>
            <a:r>
              <a:rPr lang="sk-SK" altLang="sk-SK" sz="4000" b="1" dirty="0">
                <a:solidFill>
                  <a:srgbClr val="000099"/>
                </a:solidFill>
                <a:latin typeface="Cataneo BT" pitchFamily="66" charset="0"/>
              </a:rPr>
              <a:t/>
            </a:r>
            <a:br>
              <a:rPr lang="sk-SK" altLang="sk-SK" sz="4000" b="1" dirty="0">
                <a:solidFill>
                  <a:srgbClr val="000099"/>
                </a:solidFill>
                <a:latin typeface="Cataneo BT" pitchFamily="66" charset="0"/>
              </a:rPr>
            </a:br>
            <a:r>
              <a:rPr lang="sk-SK" altLang="sk-SK" sz="2000" dirty="0">
                <a:solidFill>
                  <a:srgbClr val="000099"/>
                </a:solidFill>
                <a:latin typeface="Book Antiqua" pitchFamily="18" charset="0"/>
              </a:rPr>
              <a:t>Hlavná 6, 091 01 Stropkov</a:t>
            </a:r>
            <a:r>
              <a:rPr lang="sk-SK" altLang="sk-SK" sz="4000" dirty="0"/>
              <a:t> </a:t>
            </a:r>
            <a:endParaRPr lang="cs-CZ" altLang="sk-SK" sz="40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3" name="Obdĺžnik 2"/>
          <p:cNvSpPr/>
          <p:nvPr/>
        </p:nvSpPr>
        <p:spPr>
          <a:xfrm>
            <a:off x="121110" y="2967335"/>
            <a:ext cx="890179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Stredná odborná škola </a:t>
            </a:r>
          </a:p>
          <a:p>
            <a:pPr algn="ctr"/>
            <a:r>
              <a:rPr lang="sk-SK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služieb</a:t>
            </a:r>
            <a:endParaRPr lang="sk-SK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sk-SK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Hlavná 6,</a:t>
            </a:r>
          </a:p>
          <a:p>
            <a:pPr algn="ctr"/>
            <a:r>
              <a:rPr lang="sk-SK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Stropkov</a:t>
            </a:r>
            <a:endParaRPr lang="sk-SK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ChangeArrowheads="1"/>
          </p:cNvSpPr>
          <p:nvPr/>
        </p:nvSpPr>
        <p:spPr bwMode="auto">
          <a:xfrm>
            <a:off x="209178" y="44624"/>
            <a:ext cx="525651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b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altLang="sk-SK" sz="9600" dirty="0">
                <a:solidFill>
                  <a:srgbClr val="7DFC6C"/>
                </a:solidFill>
              </a:rPr>
              <a:t>      Vitajte!</a:t>
            </a:r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5796136" y="2707635"/>
            <a:ext cx="3492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sk-SK" altLang="sk-SK" sz="3400" dirty="0">
              <a:solidFill>
                <a:srgbClr val="0000CC"/>
              </a:solidFill>
            </a:endParaRPr>
          </a:p>
        </p:txBody>
      </p:sp>
      <p:sp>
        <p:nvSpPr>
          <p:cNvPr id="787460" name="Rectangle 4"/>
          <p:cNvSpPr>
            <a:spLocks noChangeArrowheads="1"/>
          </p:cNvSpPr>
          <p:nvPr/>
        </p:nvSpPr>
        <p:spPr bwMode="auto">
          <a:xfrm>
            <a:off x="4283968" y="1532112"/>
            <a:ext cx="443459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sk-SK" altLang="sk-SK" sz="4000" dirty="0" smtClean="0">
                <a:solidFill>
                  <a:srgbClr val="0000CC"/>
                </a:solidFill>
              </a:rPr>
              <a:t>Stredná odborná škola služieb </a:t>
            </a:r>
          </a:p>
          <a:p>
            <a:r>
              <a:rPr lang="sk-SK" altLang="sk-SK" sz="4000" dirty="0" smtClean="0">
                <a:solidFill>
                  <a:srgbClr val="0000CC"/>
                </a:solidFill>
              </a:rPr>
              <a:t>Hlavná </a:t>
            </a:r>
            <a:r>
              <a:rPr lang="sk-SK" altLang="sk-SK" sz="4000" dirty="0">
                <a:solidFill>
                  <a:srgbClr val="0000CC"/>
                </a:solidFill>
              </a:rPr>
              <a:t>6</a:t>
            </a:r>
          </a:p>
          <a:p>
            <a:r>
              <a:rPr lang="sk-SK" altLang="sk-SK" sz="4000" dirty="0">
                <a:solidFill>
                  <a:srgbClr val="0000CC"/>
                </a:solidFill>
              </a:rPr>
              <a:t>091 01 Stropkov</a:t>
            </a:r>
          </a:p>
          <a:p>
            <a:endParaRPr lang="sk-SK" altLang="sk-SK" sz="4000" dirty="0">
              <a:solidFill>
                <a:srgbClr val="0000CC"/>
              </a:solidFill>
              <a:latin typeface="Arial" charset="0"/>
            </a:endParaRPr>
          </a:p>
          <a:p>
            <a:endParaRPr lang="cs-CZ" altLang="sk-SK" sz="4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87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87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8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8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8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8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8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8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8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58" grpId="0"/>
      <p:bldP spid="7874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4140200" cy="685800"/>
          </a:xfrm>
          <a:noFill/>
          <a:ln/>
        </p:spPr>
        <p:txBody>
          <a:bodyPr lIns="92075" tIns="46037" rIns="92075" bIns="46037"/>
          <a:lstStyle/>
          <a:p>
            <a:r>
              <a:rPr lang="sk-SK" altLang="sk-SK" sz="4000">
                <a:solidFill>
                  <a:srgbClr val="0000CC"/>
                </a:solidFill>
              </a:rPr>
              <a:t>Kontakt:</a:t>
            </a:r>
            <a:r>
              <a:rPr lang="sk-SK" altLang="sk-SK" sz="4000"/>
              <a:t> </a:t>
            </a:r>
          </a:p>
        </p:txBody>
      </p:sp>
      <p:sp>
        <p:nvSpPr>
          <p:cNvPr id="782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419475" y="549275"/>
            <a:ext cx="5484813" cy="1943621"/>
          </a:xfrm>
          <a:noFill/>
          <a:ln/>
        </p:spPr>
        <p:txBody>
          <a:bodyPr lIns="92075" tIns="46037" rIns="92075" bIns="46037"/>
          <a:lstStyle/>
          <a:p>
            <a:r>
              <a:rPr lang="sk-SK" altLang="sk-SK" sz="2500" dirty="0"/>
              <a:t>Stredná odborná </a:t>
            </a:r>
            <a:r>
              <a:rPr lang="sk-SK" altLang="sk-SK" sz="2500" dirty="0" smtClean="0"/>
              <a:t>škola služieb</a:t>
            </a:r>
            <a:endParaRPr lang="sk-SK" altLang="sk-SK" sz="2500" dirty="0"/>
          </a:p>
          <a:p>
            <a:r>
              <a:rPr lang="sk-SK" altLang="sk-SK" sz="2500" dirty="0"/>
              <a:t>Riaditeľ: Ing. Daniel Soóš</a:t>
            </a:r>
          </a:p>
          <a:p>
            <a:r>
              <a:rPr lang="sk-SK" altLang="sk-SK" sz="2500" dirty="0"/>
              <a:t>Telefón:</a:t>
            </a:r>
            <a:r>
              <a:rPr lang="sk-SK" altLang="sk-SK" sz="2500" dirty="0">
                <a:solidFill>
                  <a:srgbClr val="6600FF"/>
                </a:solidFill>
              </a:rPr>
              <a:t> +421 054 7181 </a:t>
            </a:r>
            <a:r>
              <a:rPr lang="sk-SK" altLang="sk-SK" sz="2500" dirty="0" smtClean="0">
                <a:solidFill>
                  <a:srgbClr val="6600FF"/>
                </a:solidFill>
              </a:rPr>
              <a:t>500</a:t>
            </a:r>
          </a:p>
          <a:p>
            <a:endParaRPr lang="sk-SK" altLang="sk-SK" sz="2500" dirty="0">
              <a:solidFill>
                <a:srgbClr val="6600FF"/>
              </a:solidFill>
            </a:endParaRPr>
          </a:p>
          <a:p>
            <a:endParaRPr lang="sk-SK" altLang="sk-SK" sz="2500" dirty="0" smtClean="0">
              <a:solidFill>
                <a:srgbClr val="6600FF"/>
              </a:solidFill>
            </a:endParaRPr>
          </a:p>
          <a:p>
            <a:pPr marL="0" indent="0">
              <a:buNone/>
            </a:pPr>
            <a:r>
              <a:rPr lang="sk-SK" altLang="sk-SK" sz="2500" dirty="0" smtClean="0"/>
              <a:t>     </a:t>
            </a:r>
            <a:r>
              <a:rPr lang="sk-SK" altLang="sk-SK" sz="2400" dirty="0" smtClean="0"/>
              <a:t>       </a:t>
            </a:r>
            <a:endParaRPr lang="sk-SK" altLang="sk-SK" sz="2400" dirty="0"/>
          </a:p>
          <a:p>
            <a:pPr>
              <a:buFontTx/>
              <a:buNone/>
            </a:pPr>
            <a:r>
              <a:rPr lang="sk-SK" altLang="sk-SK" dirty="0"/>
              <a:t>   </a:t>
            </a:r>
          </a:p>
        </p:txBody>
      </p:sp>
      <p:sp>
        <p:nvSpPr>
          <p:cNvPr id="2" name="AutoShape 2" descr="Výsledok vyhľadávania obrázkov pre dopyt webová strán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3129414"/>
            <a:ext cx="2828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ĺžnik 2"/>
          <p:cNvSpPr/>
          <p:nvPr/>
        </p:nvSpPr>
        <p:spPr>
          <a:xfrm>
            <a:off x="3707904" y="3117448"/>
            <a:ext cx="5040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sk-SK" sz="2500" dirty="0">
                <a:latin typeface="+mj-lt"/>
              </a:rPr>
              <a:t>E-mail:</a:t>
            </a:r>
          </a:p>
          <a:p>
            <a:pPr marL="0" indent="0">
              <a:buNone/>
            </a:pPr>
            <a:r>
              <a:rPr lang="sk-SK" sz="2500" dirty="0" err="1" smtClean="0">
                <a:solidFill>
                  <a:srgbClr val="6600FF"/>
                </a:solidFill>
                <a:latin typeface="+mj-lt"/>
              </a:rPr>
              <a:t>soshlavnasp@sosstropkov.edu.sk</a:t>
            </a:r>
            <a:endParaRPr lang="sk-SK" sz="2500" dirty="0">
              <a:solidFill>
                <a:srgbClr val="6600FF"/>
              </a:solidFill>
              <a:latin typeface="+mj-lt"/>
            </a:endParaRPr>
          </a:p>
          <a:p>
            <a:r>
              <a:rPr lang="sk-SK" altLang="sk-SK" sz="2500" dirty="0" err="1" smtClean="0">
                <a:latin typeface="+mj-lt"/>
              </a:rPr>
              <a:t>www</a:t>
            </a:r>
            <a:r>
              <a:rPr lang="sk-SK" altLang="sk-SK" sz="2500" dirty="0" smtClean="0">
                <a:latin typeface="+mj-lt"/>
              </a:rPr>
              <a:t> stránka:</a:t>
            </a:r>
          </a:p>
          <a:p>
            <a:pPr marL="0" indent="0">
              <a:buNone/>
            </a:pPr>
            <a:r>
              <a:rPr lang="sk-SK" altLang="sk-SK" sz="2500" dirty="0" smtClean="0">
                <a:solidFill>
                  <a:srgbClr val="6600FF"/>
                </a:solidFill>
                <a:latin typeface="+mj-lt"/>
              </a:rPr>
              <a:t>https</a:t>
            </a:r>
            <a:r>
              <a:rPr lang="sk-SK" altLang="sk-SK" sz="2500" dirty="0">
                <a:solidFill>
                  <a:srgbClr val="6600FF"/>
                </a:solidFill>
                <a:latin typeface="+mj-lt"/>
              </a:rPr>
              <a:t>://soshlavnasp.edupage.org</a:t>
            </a:r>
            <a:endParaRPr lang="sk-SK" sz="25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>
        <p14:prism isContent="1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8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8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8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8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8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8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8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8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8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82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782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82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782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82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82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340" grpId="0"/>
      <p:bldP spid="78234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C9FCB">
                <a:alpha val="40000"/>
                <a:lumMod val="78000"/>
              </a:srgbClr>
            </a:gs>
            <a:gs pos="13000">
              <a:srgbClr val="F8B049"/>
            </a:gs>
            <a:gs pos="12000">
              <a:srgbClr val="F8B049"/>
            </a:gs>
            <a:gs pos="59000">
              <a:srgbClr val="FEE7F2"/>
            </a:gs>
            <a:gs pos="71000">
              <a:srgbClr val="F952A0"/>
            </a:gs>
            <a:gs pos="69000">
              <a:srgbClr val="C50849"/>
            </a:gs>
            <a:gs pos="71000">
              <a:srgbClr val="B43E85"/>
            </a:gs>
            <a:gs pos="85000">
              <a:srgbClr val="F8B04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6324600" cy="685800"/>
          </a:xfrm>
          <a:noFill/>
          <a:ln/>
        </p:spPr>
        <p:txBody>
          <a:bodyPr lIns="92075" tIns="46037" rIns="92075" bIns="46037"/>
          <a:lstStyle/>
          <a:p>
            <a:r>
              <a:rPr lang="sk-SK" altLang="sk-SK">
                <a:solidFill>
                  <a:srgbClr val="6600FF"/>
                </a:solidFill>
              </a:rPr>
              <a:t>Naše poslanie a ciele</a:t>
            </a:r>
          </a:p>
        </p:txBody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38" y="981075"/>
            <a:ext cx="5484812" cy="4186238"/>
          </a:xfrm>
          <a:noFill/>
          <a:ln/>
        </p:spPr>
        <p:txBody>
          <a:bodyPr lIns="92075" tIns="46037" rIns="92075" bIns="46037"/>
          <a:lstStyle/>
          <a:p>
            <a:r>
              <a:rPr lang="sk-SK" altLang="sk-SK" dirty="0"/>
              <a:t>odovzdávať vedomosti </a:t>
            </a:r>
          </a:p>
          <a:p>
            <a:r>
              <a:rPr lang="sk-SK" altLang="sk-SK" dirty="0"/>
              <a:t>pripravovať našich žiakov na povolanie </a:t>
            </a:r>
          </a:p>
          <a:p>
            <a:r>
              <a:rPr lang="sk-SK" altLang="sk-SK" dirty="0"/>
              <a:t>získanie prvej kvalifikácie </a:t>
            </a:r>
          </a:p>
          <a:p>
            <a:r>
              <a:rPr lang="sk-SK" altLang="sk-SK" dirty="0"/>
              <a:t>formovať u mladých ľudí  ich postoje, viesť ich k dodržiavaniu etických a ľudských princípov </a:t>
            </a:r>
          </a:p>
          <a:p>
            <a:pPr>
              <a:buFontTx/>
              <a:buNone/>
            </a:pPr>
            <a:endParaRPr lang="sk-SK" altLang="sk-SK" dirty="0"/>
          </a:p>
        </p:txBody>
      </p:sp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97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97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9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9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9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9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8" grpId="0"/>
      <p:bldP spid="79769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5CBF"/>
            </a:gs>
            <a:gs pos="3000">
              <a:srgbClr val="0087E6"/>
            </a:gs>
            <a:gs pos="53000">
              <a:srgbClr val="FFFF66"/>
            </a:gs>
            <a:gs pos="100000">
              <a:srgbClr val="03D4A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6324600" cy="685800"/>
          </a:xfrm>
          <a:noFill/>
          <a:ln/>
        </p:spPr>
        <p:txBody>
          <a:bodyPr lIns="92075" tIns="46037" rIns="92075" bIns="46037"/>
          <a:lstStyle/>
          <a:p>
            <a:r>
              <a:rPr lang="sk-SK" altLang="sk-SK">
                <a:solidFill>
                  <a:srgbClr val="FF0066"/>
                </a:solidFill>
              </a:rPr>
              <a:t>Čo Vám ponúkame</a:t>
            </a:r>
          </a:p>
        </p:txBody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6375" y="692150"/>
            <a:ext cx="5484813" cy="4186238"/>
          </a:xfrm>
          <a:noFill/>
          <a:ln/>
        </p:spPr>
        <p:txBody>
          <a:bodyPr lIns="92075" tIns="46037" rIns="92075" bIns="46037"/>
          <a:lstStyle/>
          <a:p>
            <a:r>
              <a:rPr lang="sk-SK" altLang="sk-SK" sz="2400" dirty="0"/>
              <a:t>Prístup do učební výpočtovej techniky s napojením na internet</a:t>
            </a:r>
          </a:p>
          <a:p>
            <a:r>
              <a:rPr lang="sk-SK" altLang="sk-SK" sz="2400" dirty="0"/>
              <a:t>Zapájať sa do záujmových krúžkov (šport, výpočtová technika, ...)</a:t>
            </a:r>
          </a:p>
          <a:p>
            <a:r>
              <a:rPr lang="sk-SK" altLang="sk-SK" sz="2400" dirty="0"/>
              <a:t>Využívať moderne zariadenú posilňovňu a športovú halu</a:t>
            </a:r>
          </a:p>
          <a:p>
            <a:r>
              <a:rPr lang="sk-SK" altLang="sk-SK" sz="2400" dirty="0"/>
              <a:t>Odborný výcvik v priestoroch slúžiacich na zdokonalenie praktickej zručnosti</a:t>
            </a:r>
          </a:p>
          <a:p>
            <a:r>
              <a:rPr lang="sk-SK" altLang="sk-SK" sz="2400" dirty="0"/>
              <a:t>Výučbu cudzieho jazyka pomocou internetu</a:t>
            </a:r>
            <a:r>
              <a:rPr lang="sk-SK" altLang="sk-SK" sz="2800" dirty="0"/>
              <a:t> </a:t>
            </a:r>
          </a:p>
          <a:p>
            <a:endParaRPr lang="sk-SK" altLang="sk-SK" sz="2800" dirty="0"/>
          </a:p>
        </p:txBody>
      </p:sp>
    </p:spTree>
  </p:cSld>
  <p:clrMapOvr>
    <a:masterClrMapping/>
  </p:clrMapOvr>
  <p:transition spd="slow" advTm="25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80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0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80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80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0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0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80318">
              <a:srgbClr val="FF9966"/>
            </a:gs>
            <a:gs pos="85635">
              <a:srgbClr val="FCEED2"/>
            </a:gs>
            <a:gs pos="0">
              <a:srgbClr val="FFFF00"/>
            </a:gs>
            <a:gs pos="64000">
              <a:srgbClr val="F0EBD5"/>
            </a:gs>
            <a:gs pos="100000">
              <a:srgbClr val="FFEFD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838200"/>
            <a:ext cx="6324600" cy="685800"/>
          </a:xfrm>
          <a:noFill/>
          <a:ln/>
        </p:spPr>
        <p:txBody>
          <a:bodyPr lIns="92075" tIns="46037" rIns="92075" bIns="46037"/>
          <a:lstStyle/>
          <a:p>
            <a:r>
              <a:rPr lang="sk-SK" altLang="sk-SK">
                <a:solidFill>
                  <a:srgbClr val="FF0000"/>
                </a:solidFill>
              </a:rPr>
              <a:t>A ešte k tomu na viac... </a:t>
            </a:r>
          </a:p>
        </p:txBody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1613" y="1752600"/>
            <a:ext cx="5484812" cy="4191000"/>
          </a:xfrm>
          <a:noFill/>
          <a:ln/>
        </p:spPr>
        <p:txBody>
          <a:bodyPr lIns="92075" tIns="46037" rIns="92075" bIns="46037"/>
          <a:lstStyle/>
          <a:p>
            <a:r>
              <a:rPr lang="sk-SK" altLang="sk-SK" sz="2400" dirty="0"/>
              <a:t>Zúčastňovať sa súťaží </a:t>
            </a:r>
            <a:r>
              <a:rPr lang="sk-SK" altLang="sk-SK" sz="2400" dirty="0" smtClean="0"/>
              <a:t>zručností  </a:t>
            </a:r>
            <a:r>
              <a:rPr lang="sk-SK" altLang="sk-SK" sz="2400" dirty="0"/>
              <a:t>a iných odborných študentských súťaží a výstav v odbore</a:t>
            </a:r>
          </a:p>
          <a:p>
            <a:r>
              <a:rPr lang="sk-SK" altLang="sk-SK" sz="2400" dirty="0" smtClean="0"/>
              <a:t>Zúčastňovať sa športových súťaží </a:t>
            </a:r>
            <a:endParaRPr lang="sk-SK" altLang="sk-SK" sz="2400" dirty="0"/>
          </a:p>
          <a:p>
            <a:r>
              <a:rPr lang="sk-SK" altLang="sk-SK" sz="2400" dirty="0"/>
              <a:t>Školská knižnica – prístup </a:t>
            </a:r>
            <a:r>
              <a:rPr lang="sk-SK" altLang="sk-SK" sz="2400" dirty="0" smtClean="0"/>
              <a:t>zdarma</a:t>
            </a:r>
          </a:p>
          <a:p>
            <a:r>
              <a:rPr lang="sk-SK" altLang="sk-SK" sz="2400" dirty="0" smtClean="0"/>
              <a:t>Zapájať sa do mimoškolskej činnosti ( záujmové krúžky)</a:t>
            </a:r>
            <a:endParaRPr lang="sk-SK" altLang="sk-SK" sz="2400" dirty="0"/>
          </a:p>
          <a:p>
            <a:pPr marL="0" indent="0">
              <a:buNone/>
            </a:pPr>
            <a:endParaRPr lang="sk-SK" altLang="sk-SK" sz="2400" dirty="0"/>
          </a:p>
        </p:txBody>
      </p:sp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0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0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80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3000"/>
                                        <p:tgtEl>
                                          <p:spTgt spid="80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80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3000"/>
                                        <p:tgtEl>
                                          <p:spTgt spid="80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866" grpId="0"/>
      <p:bldP spid="80486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620713"/>
            <a:ext cx="6324600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</a:extLst>
        </p:spPr>
        <p:txBody>
          <a:bodyPr lIns="92075" tIns="46037" rIns="92075" bIns="46037"/>
          <a:lstStyle/>
          <a:p>
            <a:r>
              <a:rPr lang="sk-SK" altLang="sk-SK">
                <a:solidFill>
                  <a:srgbClr val="6600FF"/>
                </a:solidFill>
              </a:rPr>
              <a:t/>
            </a:r>
            <a:br>
              <a:rPr lang="sk-SK" altLang="sk-SK">
                <a:solidFill>
                  <a:srgbClr val="6600FF"/>
                </a:solidFill>
              </a:rPr>
            </a:br>
            <a:r>
              <a:rPr lang="sk-SK" altLang="sk-SK">
                <a:solidFill>
                  <a:srgbClr val="6600FF"/>
                </a:solidFill>
              </a:rPr>
              <a:t>Prístup do učební výpočtovej techniky s napojením na internet</a:t>
            </a:r>
            <a:br>
              <a:rPr lang="sk-SK" altLang="sk-SK">
                <a:solidFill>
                  <a:srgbClr val="6600FF"/>
                </a:solidFill>
              </a:rPr>
            </a:br>
            <a:r>
              <a:rPr lang="sk-SK" altLang="sk-SK">
                <a:solidFill>
                  <a:srgbClr val="6600FF"/>
                </a:solidFill>
              </a:rPr>
              <a:t/>
            </a:r>
            <a:br>
              <a:rPr lang="sk-SK" altLang="sk-SK">
                <a:solidFill>
                  <a:srgbClr val="6600FF"/>
                </a:solidFill>
              </a:rPr>
            </a:br>
            <a:endParaRPr lang="sk-SK" altLang="sk-SK">
              <a:solidFill>
                <a:srgbClr val="6600FF"/>
              </a:solidFill>
            </a:endParaRPr>
          </a:p>
        </p:txBody>
      </p:sp>
      <p:pic>
        <p:nvPicPr>
          <p:cNvPr id="805891" name="Picture 3" descr="MCj043264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08275"/>
            <a:ext cx="3154362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5892" name="Picture 4" descr="MCj04316420000[1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213100"/>
            <a:ext cx="2292350" cy="2292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0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0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80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89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7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7000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900" cy="52839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3232" y="3506320"/>
            <a:ext cx="7388352" cy="188340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sk-SK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PREŠOVSKÝ </a:t>
            </a:r>
            <a:br>
              <a:rPr lang="sk-SK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SAMOSPRÁVNY </a:t>
            </a:r>
            <a:br>
              <a:rPr lang="sk-SK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</a:t>
            </a:r>
            <a:endParaRPr lang="sk-SK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2806"/>
      </p:ext>
    </p:extLst>
  </p:cSld>
  <p:clrMapOvr>
    <a:masterClrMapping/>
  </p:clrMapOvr>
  <p:transition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332656"/>
            <a:ext cx="4248472" cy="350837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79" y="0"/>
            <a:ext cx="4154072" cy="393305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80416"/>
            <a:ext cx="4112635" cy="303047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79" y="3429000"/>
            <a:ext cx="4154071" cy="31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0">
        <p:checker/>
      </p:transition>
    </mc:Choice>
    <mc:Fallback xmlns="">
      <p:transition spd="slow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CCFF"/>
            </a:gs>
            <a:gs pos="17999">
              <a:srgbClr val="99CCFF"/>
            </a:gs>
            <a:gs pos="39000">
              <a:srgbClr val="CC99FF"/>
            </a:gs>
            <a:gs pos="64000">
              <a:srgbClr val="9966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40" name="Rectangle 4"/>
          <p:cNvSpPr>
            <a:spLocks noGrp="1" noChangeArrowheads="1"/>
          </p:cNvSpPr>
          <p:nvPr>
            <p:ph type="title"/>
          </p:nvPr>
        </p:nvSpPr>
        <p:spPr>
          <a:xfrm>
            <a:off x="518864" y="836712"/>
            <a:ext cx="8229600" cy="2158628"/>
          </a:xfrm>
        </p:spPr>
        <p:txBody>
          <a:bodyPr/>
          <a:lstStyle/>
          <a:p>
            <a:r>
              <a:rPr lang="sk-SK" altLang="sk-SK" sz="3600" dirty="0" smtClean="0">
                <a:solidFill>
                  <a:srgbClr val="000099"/>
                </a:solidFill>
                <a:latin typeface="Meiryo" pitchFamily="34" charset="-128"/>
                <a:cs typeface="Tahoma" pitchFamily="34" charset="0"/>
              </a:rPr>
              <a:t>Vyučovanie </a:t>
            </a:r>
            <a:r>
              <a:rPr lang="sk-SK" altLang="sk-SK" sz="3600" dirty="0">
                <a:solidFill>
                  <a:srgbClr val="000099"/>
                </a:solidFill>
                <a:latin typeface="Meiryo" pitchFamily="34" charset="-128"/>
                <a:cs typeface="Tahoma" pitchFamily="34" charset="0"/>
              </a:rPr>
              <a:t>cudzieho jazyka aj prostredníctvom </a:t>
            </a:r>
            <a:r>
              <a:rPr lang="sk-SK" altLang="sk-SK" sz="3600" dirty="0" smtClean="0">
                <a:solidFill>
                  <a:srgbClr val="000099"/>
                </a:solidFill>
                <a:latin typeface="Meiryo" pitchFamily="34" charset="-128"/>
                <a:cs typeface="Tahoma" pitchFamily="34" charset="0"/>
              </a:rPr>
              <a:t>internetu. </a:t>
            </a:r>
            <a:endParaRPr lang="cs-CZ" altLang="sk-SK" dirty="0">
              <a:solidFill>
                <a:srgbClr val="000099"/>
              </a:solidFill>
              <a:latin typeface="Meiryo" pitchFamily="34" charset="-128"/>
            </a:endParaRPr>
          </a:p>
        </p:txBody>
      </p:sp>
      <p:sp>
        <p:nvSpPr>
          <p:cNvPr id="859141" name="Text Box 5"/>
          <p:cNvSpPr txBox="1">
            <a:spLocks noChangeArrowheads="1"/>
          </p:cNvSpPr>
          <p:nvPr/>
        </p:nvSpPr>
        <p:spPr bwMode="auto">
          <a:xfrm>
            <a:off x="179512" y="0"/>
            <a:ext cx="856895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k-SK" altLang="sk-SK" sz="80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Jazyková učebňa</a:t>
            </a:r>
            <a:r>
              <a:rPr lang="sk-SK" altLang="sk-SK" sz="48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altLang="sk-SK" sz="4800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78" y="3068960"/>
            <a:ext cx="5161619" cy="34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000">
        <p14:doors dir="vert"/>
      </p:transition>
    </mc:Choice>
    <mc:Fallback xmlns="">
      <p:transition spd="slow" advTm="1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/>
          <p:cNvSpPr>
            <a:spLocks noChangeArrowheads="1"/>
          </p:cNvSpPr>
          <p:nvPr/>
        </p:nvSpPr>
        <p:spPr bwMode="auto">
          <a:xfrm>
            <a:off x="911569" y="1052513"/>
            <a:ext cx="695575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sk-SK" altLang="sk-SK" sz="3600" dirty="0">
                <a:solidFill>
                  <a:srgbClr val="0000CC"/>
                </a:solidFill>
                <a:latin typeface="Arial" charset="0"/>
              </a:rPr>
              <a:t>Zapájať sa do </a:t>
            </a:r>
          </a:p>
          <a:p>
            <a:pPr algn="ctr" eaLnBrk="0" hangingPunct="0"/>
            <a:r>
              <a:rPr kumimoji="1" lang="sk-SK" altLang="sk-SK" sz="3600" dirty="0">
                <a:solidFill>
                  <a:srgbClr val="0000CC"/>
                </a:solidFill>
                <a:latin typeface="Arial" charset="0"/>
              </a:rPr>
              <a:t>záujmových krúžkov </a:t>
            </a:r>
          </a:p>
          <a:p>
            <a:pPr algn="ctr" eaLnBrk="0" hangingPunct="0"/>
            <a:r>
              <a:rPr kumimoji="1" lang="sk-SK" altLang="sk-SK" sz="3600" dirty="0" smtClean="0">
                <a:solidFill>
                  <a:srgbClr val="0000CC"/>
                </a:solidFill>
                <a:latin typeface="Arial" charset="0"/>
              </a:rPr>
              <a:t>(jazykovo-literárny,</a:t>
            </a:r>
            <a:endParaRPr kumimoji="1" lang="sk-SK" altLang="sk-SK" sz="3600" dirty="0">
              <a:solidFill>
                <a:srgbClr val="0000CC"/>
              </a:solidFill>
              <a:latin typeface="Arial" charset="0"/>
            </a:endParaRPr>
          </a:p>
          <a:p>
            <a:pPr algn="ctr" eaLnBrk="0" hangingPunct="0"/>
            <a:r>
              <a:rPr kumimoji="1" lang="sk-SK" altLang="sk-SK" sz="36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kumimoji="1" lang="sk-SK" altLang="sk-SK" sz="3600" dirty="0" smtClean="0">
                <a:solidFill>
                  <a:srgbClr val="0000CC"/>
                </a:solidFill>
                <a:latin typeface="Arial" charset="0"/>
              </a:rPr>
              <a:t>nemčina hrou, boxerský krúžok, </a:t>
            </a:r>
          </a:p>
          <a:p>
            <a:pPr algn="ctr" eaLnBrk="0" hangingPunct="0"/>
            <a:r>
              <a:rPr kumimoji="1" lang="sk-SK" altLang="sk-SK" sz="3600" dirty="0" smtClean="0">
                <a:solidFill>
                  <a:srgbClr val="0000CC"/>
                </a:solidFill>
                <a:latin typeface="Arial" charset="0"/>
              </a:rPr>
              <a:t>domáci kutil </a:t>
            </a:r>
            <a:r>
              <a:rPr kumimoji="1" lang="sk-SK" altLang="sk-SK" sz="3600" dirty="0" smtClean="0">
                <a:solidFill>
                  <a:srgbClr val="0000CC"/>
                </a:solidFill>
                <a:latin typeface="Times New Roman" pitchFamily="18" charset="0"/>
              </a:rPr>
              <a:t>...)</a:t>
            </a:r>
            <a:endParaRPr kumimoji="1" lang="sk-SK" altLang="sk-SK" sz="36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AutoShape 2" descr="Výsledok vyhľadávania obrázkov pre dopyt domáci kut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" name="AutoShape 4" descr="Výsledok vyhľadávania obrázkov pre dopyt domáci kut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690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352925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81525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0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0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0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0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0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0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0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0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0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66"/>
            </a:gs>
            <a:gs pos="100000">
              <a:srgbClr val="3366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ChangeArrowheads="1"/>
          </p:cNvSpPr>
          <p:nvPr/>
        </p:nvSpPr>
        <p:spPr bwMode="auto">
          <a:xfrm>
            <a:off x="981015" y="1152525"/>
            <a:ext cx="7366120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5C2305"/>
              </a:buClr>
            </a:pPr>
            <a:r>
              <a:rPr kumimoji="1" lang="sk-SK" altLang="sk-SK" sz="4500" dirty="0">
                <a:solidFill>
                  <a:srgbClr val="0000CC"/>
                </a:solidFill>
                <a:latin typeface="Arial" charset="0"/>
              </a:rPr>
              <a:t>Využívať </a:t>
            </a:r>
          </a:p>
          <a:p>
            <a:pPr algn="ctr" eaLnBrk="0" hangingPunct="0">
              <a:spcBef>
                <a:spcPct val="20000"/>
              </a:spcBef>
              <a:buClr>
                <a:srgbClr val="5C2305"/>
              </a:buClr>
            </a:pPr>
            <a:r>
              <a:rPr kumimoji="1" lang="sk-SK" altLang="sk-SK" sz="4500" dirty="0">
                <a:solidFill>
                  <a:srgbClr val="0000CC"/>
                </a:solidFill>
                <a:latin typeface="Arial" charset="0"/>
              </a:rPr>
              <a:t>moderne zariadenú </a:t>
            </a:r>
          </a:p>
          <a:p>
            <a:pPr algn="ctr" eaLnBrk="0" hangingPunct="0">
              <a:spcBef>
                <a:spcPct val="20000"/>
              </a:spcBef>
              <a:buClr>
                <a:srgbClr val="5C2305"/>
              </a:buClr>
            </a:pPr>
            <a:r>
              <a:rPr kumimoji="1" lang="sk-SK" altLang="sk-SK" sz="4500" dirty="0">
                <a:solidFill>
                  <a:srgbClr val="0000CC"/>
                </a:solidFill>
                <a:latin typeface="Arial" charset="0"/>
              </a:rPr>
              <a:t>p</a:t>
            </a:r>
            <a:r>
              <a:rPr kumimoji="1" lang="sk-SK" altLang="sk-SK" sz="4500" dirty="0" smtClean="0">
                <a:solidFill>
                  <a:srgbClr val="0000CC"/>
                </a:solidFill>
                <a:latin typeface="Arial" charset="0"/>
              </a:rPr>
              <a:t>osilňovňu a  </a:t>
            </a:r>
            <a:r>
              <a:rPr kumimoji="1" lang="sk-SK" altLang="sk-SK" sz="4500" dirty="0">
                <a:solidFill>
                  <a:srgbClr val="0000CC"/>
                </a:solidFill>
                <a:latin typeface="Arial" charset="0"/>
              </a:rPr>
              <a:t>športovú halu </a:t>
            </a:r>
          </a:p>
          <a:p>
            <a:pPr algn="ctr" eaLnBrk="0" hangingPunct="0">
              <a:spcBef>
                <a:spcPct val="20000"/>
              </a:spcBef>
              <a:buClr>
                <a:srgbClr val="5C2305"/>
              </a:buClr>
            </a:pPr>
            <a:endParaRPr kumimoji="1" lang="sk-SK" altLang="sk-SK" sz="450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811013" name="Picture 5" descr="MCj033287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20713"/>
            <a:ext cx="16287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1014" name="Picture 6" descr="MCj039826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437063"/>
            <a:ext cx="17621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1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1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 tmFilter="0, 0; .2, .5; .8, .5; 1, 0"/>
                                        <p:tgtEl>
                                          <p:spTgt spid="8110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0" autoRev="1" fill="hold"/>
                                        <p:tgtEl>
                                          <p:spTgt spid="8110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6" name="Picture 2" descr="DSC0132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563888" y="47667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Naša posilňovňa</a:t>
            </a:r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7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060" name="Picture 4" descr="DSC0133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81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5" name="Picture 3" descr="DSC01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12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12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2" descr="DSC01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2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8B049"/>
            </a:gs>
            <a:gs pos="17999">
              <a:srgbClr val="B43E85"/>
            </a:gs>
            <a:gs pos="31000">
              <a:srgbClr val="C50849"/>
            </a:gs>
            <a:gs pos="33000">
              <a:srgbClr val="F952A0"/>
            </a:gs>
            <a:gs pos="37000">
              <a:srgbClr val="FEE7F2"/>
            </a:gs>
            <a:gs pos="78999">
              <a:srgbClr val="F8B049"/>
            </a:gs>
            <a:gs pos="87000">
              <a:srgbClr val="F8B049"/>
            </a:gs>
            <a:gs pos="100000">
              <a:srgbClr val="FC9FCB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ChangeArrowheads="1"/>
          </p:cNvSpPr>
          <p:nvPr/>
        </p:nvSpPr>
        <p:spPr bwMode="auto">
          <a:xfrm>
            <a:off x="2484438" y="188913"/>
            <a:ext cx="64706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sk-SK" altLang="sk-SK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Odborný výcvik v</a:t>
            </a:r>
          </a:p>
          <a:p>
            <a:pPr algn="ctr" eaLnBrk="0" hangingPunct="0"/>
            <a:r>
              <a:rPr kumimoji="1" lang="sk-SK" altLang="sk-SK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priestoroch slúžiacich na</a:t>
            </a:r>
          </a:p>
          <a:p>
            <a:pPr algn="ctr" eaLnBrk="0" hangingPunct="0"/>
            <a:r>
              <a:rPr kumimoji="1" lang="sk-SK" altLang="sk-SK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zdokonalenie praktickej zručnosti</a:t>
            </a:r>
          </a:p>
        </p:txBody>
      </p:sp>
      <p:pic>
        <p:nvPicPr>
          <p:cNvPr id="823299" name="Picture 3" descr="j01498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18716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300" name="Picture 4" descr="j02333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198278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301" name="Picture 5" descr="j025234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133600"/>
            <a:ext cx="1827212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303" name="Picture 7" descr="j02406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97425"/>
            <a:ext cx="18288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14:flythrough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82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823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0"/>
                                        <p:tgtEl>
                                          <p:spTgt spid="823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23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2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2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0" fill="hold"/>
                                        <p:tgtEl>
                                          <p:spTgt spid="8233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82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370" name="Picture 2" descr="DSC013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63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000" y="857250"/>
            <a:ext cx="9099000" cy="5200200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94786" y="2703935"/>
            <a:ext cx="4916978" cy="2601516"/>
          </a:xfrm>
        </p:spPr>
        <p:txBody>
          <a:bodyPr>
            <a:noAutofit/>
          </a:bodyPr>
          <a:lstStyle/>
          <a:p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jeden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vyšších územných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celkov</a:t>
            </a:r>
          </a:p>
          <a:p>
            <a:r>
              <a:rPr lang="sk-SK" sz="1650" b="1" dirty="0">
                <a:latin typeface="Arial" panose="020B0604020202020204" pitchFamily="34" charset="0"/>
                <a:cs typeface="Arial" panose="020B0604020202020204" pitchFamily="34" charset="0"/>
              </a:rPr>
              <a:t>najľudnatejší kraj</a:t>
            </a:r>
          </a:p>
          <a:p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podľa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rozlohy </a:t>
            </a:r>
            <a:r>
              <a:rPr lang="sk-SK" sz="1650" b="1" dirty="0">
                <a:latin typeface="Arial" panose="020B0604020202020204" pitchFamily="34" charset="0"/>
                <a:cs typeface="Arial" panose="020B0604020202020204" pitchFamily="34" charset="0"/>
              </a:rPr>
              <a:t>2. najväčší kraj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na 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Slovensku</a:t>
            </a:r>
          </a:p>
          <a:p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jeho území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sk-SK" sz="1650" b="1" dirty="0">
                <a:latin typeface="Arial" panose="020B0604020202020204" pitchFamily="34" charset="0"/>
                <a:cs typeface="Arial" panose="020B0604020202020204" pitchFamily="34" charset="0"/>
              </a:rPr>
              <a:t>4000 </a:t>
            </a:r>
            <a:r>
              <a:rPr lang="sk-SK" sz="1650" b="1" dirty="0">
                <a:latin typeface="Arial" panose="020B0604020202020204" pitchFamily="34" charset="0"/>
                <a:cs typeface="Arial" panose="020B0604020202020204" pitchFamily="34" charset="0"/>
              </a:rPr>
              <a:t>kultúrnych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650" b="1" dirty="0">
                <a:latin typeface="Arial" panose="020B0604020202020204" pitchFamily="34" charset="0"/>
                <a:cs typeface="Arial" panose="020B0604020202020204" pitchFamily="34" charset="0"/>
              </a:rPr>
              <a:t>architektonických a prírodných pamiatok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čo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je najviac na celom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Slovensku</a:t>
            </a:r>
          </a:p>
          <a:p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 Zozname svetového dedičstva </a:t>
            </a:r>
            <a:r>
              <a:rPr lang="sk-SK" sz="1650" b="1" dirty="0">
                <a:latin typeface="Arial" panose="020B0604020202020204" pitchFamily="34" charset="0"/>
                <a:cs typeface="Arial" panose="020B0604020202020204" pitchFamily="34" charset="0"/>
              </a:rPr>
              <a:t>UNESCO zaradené 4 lokality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 na území PSK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(zo SR je ich celkovo 7)</a:t>
            </a:r>
          </a:p>
          <a:p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ídelným </a:t>
            </a:r>
            <a:r>
              <a:rPr lang="sk-SK" sz="1650" dirty="0">
                <a:latin typeface="Arial" panose="020B0604020202020204" pitchFamily="34" charset="0"/>
                <a:cs typeface="Arial" panose="020B0604020202020204" pitchFamily="34" charset="0"/>
              </a:rPr>
              <a:t>mestom kraja je </a:t>
            </a:r>
            <a:r>
              <a:rPr lang="sk-SK" sz="1650" b="1" dirty="0">
                <a:latin typeface="Arial" panose="020B0604020202020204" pitchFamily="34" charset="0"/>
                <a:cs typeface="Arial" panose="020B0604020202020204" pitchFamily="34" charset="0"/>
              </a:rPr>
              <a:t>Prešov</a:t>
            </a:r>
            <a:endParaRPr lang="sk-SK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004591" y="1765573"/>
            <a:ext cx="4695002" cy="8236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sk-SK" sz="3300" b="1" dirty="0">
                <a:latin typeface="Arial" panose="020B0604020202020204" pitchFamily="34" charset="0"/>
                <a:cs typeface="Arial" panose="020B0604020202020204" pitchFamily="34" charset="0"/>
              </a:rPr>
              <a:t>PREŠOVSKÝ </a:t>
            </a:r>
          </a:p>
          <a:p>
            <a:pPr>
              <a:lnSpc>
                <a:spcPct val="120000"/>
              </a:lnSpc>
            </a:pPr>
            <a:r>
              <a:rPr lang="sk-SK" sz="3300" b="1" dirty="0">
                <a:latin typeface="Arial" panose="020B0604020202020204" pitchFamily="34" charset="0"/>
                <a:cs typeface="Arial" panose="020B0604020202020204" pitchFamily="34" charset="0"/>
              </a:rPr>
              <a:t>SAMOSPRÁVNY KRAJ /PSK</a:t>
            </a:r>
            <a:r>
              <a:rPr lang="sk-SK" sz="33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344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5000">
        <p14:gallery dir="l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2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390972" y="76470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Športová činnosť na škole</a:t>
            </a:r>
            <a:endParaRPr lang="sk-SK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5019"/>
            <a:ext cx="2675273" cy="178438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65019"/>
            <a:ext cx="2675273" cy="178438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89455"/>
            <a:ext cx="2675273" cy="178438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21088"/>
            <a:ext cx="2675273" cy="178438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95" y="4208512"/>
            <a:ext cx="2675273" cy="1784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blinds dir="vert"/>
      </p:transition>
    </mc:Choice>
    <mc:Fallback xmlns="">
      <p:transition spd="slow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4633382" cy="34750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04" y="44624"/>
            <a:ext cx="4417296" cy="345638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" y="3645024"/>
            <a:ext cx="3763061" cy="320434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441729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000">
        <p14:gallery dir="l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63688" y="112474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Exkurzie</a:t>
            </a:r>
            <a:endParaRPr lang="sk-SK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1075"/>
            <a:ext cx="4020522" cy="302607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1075"/>
            <a:ext cx="4067944" cy="302607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80" y="4221088"/>
            <a:ext cx="4211960" cy="2636912"/>
          </a:xfrm>
          <a:prstGeom prst="rect">
            <a:avLst/>
          </a:prstGeom>
        </p:spPr>
      </p:pic>
    </p:spTree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66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ChangeArrowheads="1"/>
          </p:cNvSpPr>
          <p:nvPr/>
        </p:nvSpPr>
        <p:spPr bwMode="auto">
          <a:xfrm>
            <a:off x="3059113" y="981075"/>
            <a:ext cx="309721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sk-SK" altLang="sk-SK" sz="4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Školská</a:t>
            </a:r>
          </a:p>
          <a:p>
            <a:pPr algn="ctr" eaLnBrk="0" hangingPunct="0"/>
            <a:r>
              <a:rPr kumimoji="1" lang="sk-SK" altLang="sk-SK" sz="4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knižnica</a:t>
            </a:r>
          </a:p>
        </p:txBody>
      </p:sp>
      <p:pic>
        <p:nvPicPr>
          <p:cNvPr id="835587" name="Picture 3" descr="MCj042379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052513"/>
            <a:ext cx="1762125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5588" name="Picture 4" descr="MCj0398165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1395412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5589" name="Picture 5" descr="MCj0290502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652963"/>
            <a:ext cx="2017713" cy="1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5590" name="Picture 6" descr="MCBL00684_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500438"/>
            <a:ext cx="2128837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5591" name="Picture 7" descr="MCj0149641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2278062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35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5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35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35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5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355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35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35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35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5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5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3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3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5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5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35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6600FF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610" name="Picture 2" descr="DSC013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593013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6611" name="Picture 3" descr="MCj0423796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24400"/>
            <a:ext cx="1762125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3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6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6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6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6600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4" name="Picture 2" descr="DSC01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7808913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7635" name="Picture 3" descr="MCj0290502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13325"/>
            <a:ext cx="2017712" cy="17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37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/>
          <a:stretch/>
        </p:blipFill>
        <p:spPr>
          <a:xfrm>
            <a:off x="763904" y="1628800"/>
            <a:ext cx="3175316" cy="347503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05" b="21517"/>
          <a:stretch/>
        </p:blipFill>
        <p:spPr>
          <a:xfrm>
            <a:off x="5148064" y="332656"/>
            <a:ext cx="2737270" cy="280419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/>
          <a:stretch/>
        </p:blipFill>
        <p:spPr>
          <a:xfrm>
            <a:off x="4716016" y="3212976"/>
            <a:ext cx="3396469" cy="3284984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774215" y="11663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Projekt :  Odborná príprava absolventov pre nové technológie v oblasti služieb  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25754" r="16866" b="-561"/>
          <a:stretch/>
        </p:blipFill>
        <p:spPr>
          <a:xfrm>
            <a:off x="593304" y="613428"/>
            <a:ext cx="3726394" cy="259954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t="37232" r="21401"/>
          <a:stretch/>
        </p:blipFill>
        <p:spPr>
          <a:xfrm>
            <a:off x="4860032" y="764704"/>
            <a:ext cx="3019489" cy="219750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2" t="32199" r="17679"/>
          <a:stretch/>
        </p:blipFill>
        <p:spPr>
          <a:xfrm>
            <a:off x="611560" y="4077072"/>
            <a:ext cx="2752927" cy="232491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7"/>
          <a:stretch/>
        </p:blipFill>
        <p:spPr>
          <a:xfrm>
            <a:off x="4860032" y="3212976"/>
            <a:ext cx="3906605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0000">
        <p14:honeycomb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4000">
                <a:solidFill>
                  <a:srgbClr val="6600FF"/>
                </a:solidFill>
              </a:rPr>
              <a:t>Vyberte si z našej ponuky, čo je pre Vás najvhodnejšie.</a:t>
            </a:r>
            <a:r>
              <a:rPr lang="sk-SK" altLang="sk-SK" sz="4000"/>
              <a:t> </a:t>
            </a:r>
            <a:endParaRPr lang="cs-CZ" altLang="sk-SK" sz="4000"/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21188"/>
          </a:xfrm>
        </p:spPr>
        <p:txBody>
          <a:bodyPr/>
          <a:lstStyle/>
          <a:p>
            <a:pPr algn="ctr">
              <a:buFontTx/>
              <a:buNone/>
            </a:pPr>
            <a:r>
              <a:rPr lang="sk-SK" altLang="sk-SK">
                <a:solidFill>
                  <a:srgbClr val="FF0000"/>
                </a:solidFill>
              </a:rPr>
              <a:t>Pripravujeme Vás pre ďalší život...</a:t>
            </a:r>
          </a:p>
          <a:p>
            <a:pPr algn="ctr">
              <a:buFontTx/>
              <a:buNone/>
            </a:pPr>
            <a:r>
              <a:rPr lang="sk-SK" altLang="sk-SK">
                <a:solidFill>
                  <a:srgbClr val="FF0000"/>
                </a:solidFill>
              </a:rPr>
              <a:t>Ukážte, že viete čo  chcete...</a:t>
            </a:r>
            <a:r>
              <a:rPr lang="sk-SK" altLang="sk-SK">
                <a:solidFill>
                  <a:schemeClr val="bg2"/>
                </a:solidFill>
              </a:rPr>
              <a:t> </a:t>
            </a:r>
          </a:p>
          <a:p>
            <a:pPr algn="ctr">
              <a:buFontTx/>
              <a:buNone/>
            </a:pPr>
            <a:endParaRPr lang="sk-SK" altLang="sk-SK">
              <a:solidFill>
                <a:srgbClr val="3366FF"/>
              </a:solidFill>
            </a:endParaRPr>
          </a:p>
          <a:p>
            <a:pPr algn="ctr">
              <a:buFontTx/>
              <a:buNone/>
            </a:pPr>
            <a:r>
              <a:rPr lang="sk-SK" altLang="sk-SK">
                <a:solidFill>
                  <a:srgbClr val="0000CC"/>
                </a:solidFill>
              </a:rPr>
              <a:t>A HLAVNE,</a:t>
            </a:r>
            <a:r>
              <a:rPr lang="sk-SK" altLang="sk-SK"/>
              <a:t> </a:t>
            </a:r>
          </a:p>
          <a:p>
            <a:pPr algn="ctr">
              <a:buFontTx/>
              <a:buNone/>
            </a:pPr>
            <a:r>
              <a:rPr lang="sk-SK" altLang="sk-SK">
                <a:solidFill>
                  <a:srgbClr val="FF0000"/>
                </a:solidFill>
              </a:rPr>
              <a:t>že máte svoj cieľ v živote niečo dokázať...</a:t>
            </a:r>
            <a:endParaRPr lang="cs-CZ" altLang="sk-SK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83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3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3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83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8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8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8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8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8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14" grpId="0"/>
      <p:bldP spid="88371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6035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sk-SK" altLang="sk-SK" sz="2800" dirty="0">
                <a:solidFill>
                  <a:srgbClr val="5C51F1"/>
                </a:solidFill>
              </a:rPr>
              <a:t>Informácie o možnostiach </a:t>
            </a:r>
            <a:r>
              <a:rPr lang="sk-SK" altLang="sk-SK" sz="2800" dirty="0" smtClean="0">
                <a:solidFill>
                  <a:srgbClr val="5C51F1"/>
                </a:solidFill>
              </a:rPr>
              <a:t>štúdia:</a:t>
            </a:r>
            <a:endParaRPr lang="sk-SK" altLang="sk-SK" sz="2800" dirty="0">
              <a:solidFill>
                <a:srgbClr val="5C51F1"/>
              </a:solidFill>
            </a:endParaRPr>
          </a:p>
          <a:p>
            <a:pPr>
              <a:buFontTx/>
              <a:buNone/>
            </a:pPr>
            <a:r>
              <a:rPr lang="sk-SK" altLang="sk-SK" sz="5400" dirty="0">
                <a:solidFill>
                  <a:srgbClr val="F81C2C"/>
                </a:solidFill>
              </a:rPr>
              <a:t>Študijné odbory</a:t>
            </a:r>
            <a:endParaRPr lang="cs-CZ" altLang="sk-SK" sz="5400" dirty="0">
              <a:solidFill>
                <a:srgbClr val="F81C2C"/>
              </a:solidFill>
            </a:endParaRPr>
          </a:p>
        </p:txBody>
      </p:sp>
      <p:pic>
        <p:nvPicPr>
          <p:cNvPr id="653319" name="Picture 7" descr="MPj0439237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27622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3321" name="Picture 9" descr="hom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33825"/>
            <a:ext cx="3671888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23" name="Picture 11" descr="soy-harvest-in-braz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0213"/>
            <a:ext cx="288131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25" name="Picture 13" descr="5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565400"/>
            <a:ext cx="259238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5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65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65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65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65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65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550"/>
            <a:ext cx="9148800" cy="5146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551" y="1226665"/>
            <a:ext cx="7886700" cy="99417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k-SK" sz="2475" b="1" dirty="0">
                <a:solidFill>
                  <a:schemeClr val="bg1"/>
                </a:solidFill>
                <a:effectLst>
                  <a:reflection endPos="0" dist="508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ZAUJÍMAVOSTI</a:t>
            </a:r>
            <a:r>
              <a:rPr lang="sk-SK" sz="24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k-SK" sz="24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sk-SK" sz="24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endPos="0" dist="508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KRAJI</a:t>
            </a:r>
            <a:endParaRPr lang="sk-SK" sz="2475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endPos="0" dist="508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51510" y="3792803"/>
            <a:ext cx="2777930" cy="233542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Rozloha: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8 973 km2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Počet obyvateľov: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823 826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Počet obcí v kraji: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665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Počet miest v kraji: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Počet okresov: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Jedinečnosť: </a:t>
            </a:r>
            <a:b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Slovenské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opálové bane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Najstarší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NP na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SR: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Tatranský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národný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  <a:endParaRPr lang="sk-SK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obsahu 6"/>
          <p:cNvSpPr>
            <a:spLocks noGrp="1"/>
          </p:cNvSpPr>
          <p:nvPr>
            <p:ph sz="half" idx="2"/>
          </p:nvPr>
        </p:nvSpPr>
        <p:spPr>
          <a:xfrm>
            <a:off x="3308796" y="3787089"/>
            <a:ext cx="5795165" cy="214698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Najvyššie položené miesto: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2655 m. n. m.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- Gerlachovský štít</a:t>
            </a:r>
            <a:endParaRPr lang="sk-SK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Najnižšie položené miesto: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105 m. n. m.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 - pri výtoku rieky Ondavy z kraja v obci Nižný Hrušov</a:t>
            </a:r>
            <a:endParaRPr lang="sk-SK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Najväčšia vodná nádrž: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Veľká Domaša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Najväčšie a najhlbšie pleso: </a:t>
            </a:r>
            <a:b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Veľké Hincovo pleso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 /20,08 ha a 53 m/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Najvyššie položené pleso: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Modré pleso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, 2192 m. n. m.</a:t>
            </a:r>
          </a:p>
        </p:txBody>
      </p:sp>
      <p:sp>
        <p:nvSpPr>
          <p:cNvPr id="6" name="Obdĺžnik 5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5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5000">
        <p14:shred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7991475" cy="4679950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k-SK" altLang="sk-SK" sz="2500" dirty="0">
                <a:solidFill>
                  <a:srgbClr val="002060"/>
                </a:solidFill>
              </a:rPr>
              <a:t>P</a:t>
            </a:r>
            <a:r>
              <a:rPr lang="sk-SK" altLang="sk-SK" sz="2500" dirty="0" smtClean="0">
                <a:solidFill>
                  <a:srgbClr val="002060"/>
                </a:solidFill>
              </a:rPr>
              <a:t>racovník </a:t>
            </a:r>
            <a:r>
              <a:rPr lang="sk-SK" altLang="sk-SK" sz="2500" dirty="0">
                <a:solidFill>
                  <a:srgbClr val="002060"/>
                </a:solidFill>
              </a:rPr>
              <a:t>marketingu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500" dirty="0">
                <a:solidFill>
                  <a:srgbClr val="FF0000"/>
                </a:solidFill>
              </a:rPr>
              <a:t>Je nový študijný odbor, ktorý sa na škole otvára, a pre záujemcov prinášame profil absolventa. Je to kvalifikovaný pracovník schopný vykonávať odborné činnosti súvisiace s praktickým marketingom. Je schopný vykonávať práce s riadením organizovaním. Pozná sortiment vlastnosti výrobkov, spôsob výroby a ich ďalšie použitie. Dokáže zostaviť ponuku produktov a aplikovať nástroje marketingu. Vie využívať výsledky prieskumu trhu. Ovláda hospodársku korešpondenciu, obsluhu a využitie počítačovej techniky a  základy účtovnej evidencie</a:t>
            </a:r>
            <a:r>
              <a:rPr lang="sk-SK" altLang="sk-SK" sz="2500" dirty="0"/>
              <a:t>. </a:t>
            </a:r>
          </a:p>
        </p:txBody>
      </p:sp>
      <p:pic>
        <p:nvPicPr>
          <p:cNvPr id="237571" name="Picture 3" descr="hom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68863"/>
            <a:ext cx="244792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2375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23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3000"/>
                                        <p:tgtEl>
                                          <p:spTgt spid="23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692150"/>
            <a:ext cx="7345363" cy="25209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k-SK" altLang="sk-SK" sz="3600" dirty="0"/>
              <a:t>Informácie o možnostiach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3600" smtClean="0"/>
              <a:t>štúdia: </a:t>
            </a:r>
            <a:endParaRPr lang="sk-SK" altLang="sk-SK" sz="3600"/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5400" dirty="0">
                <a:solidFill>
                  <a:srgbClr val="F81C2C"/>
                </a:solidFill>
              </a:rPr>
              <a:t>Učebné</a:t>
            </a:r>
            <a:r>
              <a:rPr lang="sk-SK" altLang="sk-SK" sz="7200" dirty="0">
                <a:solidFill>
                  <a:srgbClr val="F81C2C"/>
                </a:solidFill>
              </a:rPr>
              <a:t> </a:t>
            </a:r>
            <a:r>
              <a:rPr lang="sk-SK" altLang="sk-SK" sz="5400" dirty="0">
                <a:solidFill>
                  <a:srgbClr val="F81C2C"/>
                </a:solidFill>
              </a:rPr>
              <a:t>odbory</a:t>
            </a:r>
          </a:p>
        </p:txBody>
      </p:sp>
      <p:pic>
        <p:nvPicPr>
          <p:cNvPr id="243715" name="Picture 3" descr="bar0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81525"/>
            <a:ext cx="2447925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6" name="Picture 4" descr="MPj04392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292600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8" name="Picture 6" descr="detsky_nabytok_stolicka_drevena_17_026_001_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13100"/>
            <a:ext cx="201612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0" name="Picture 8" descr="mf-materialflow-mechanik-mechanik-328533-FG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868863"/>
            <a:ext cx="1943100" cy="17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2" name="Picture 10" descr="kvety-a%3Ftype%3Dv%26x%3D650%26y%3D48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29000"/>
            <a:ext cx="130492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4" name="Picture 12" descr="421YB52133-obraz-obchod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644900"/>
            <a:ext cx="12001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26" name="Picture 14" descr="vl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33375"/>
            <a:ext cx="2857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3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3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3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3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3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3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243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4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24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5CBF"/>
            </a:gs>
            <a:gs pos="25000">
              <a:srgbClr val="0087E6"/>
            </a:gs>
            <a:gs pos="75000">
              <a:srgbClr val="21D6E0"/>
            </a:gs>
            <a:gs pos="100000">
              <a:srgbClr val="03D4A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827088" y="1052513"/>
            <a:ext cx="7561262" cy="3455987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sk-SK" altLang="sk-SK" sz="2500" dirty="0">
                <a:solidFill>
                  <a:srgbClr val="5F030A"/>
                </a:solidFill>
              </a:rPr>
              <a:t>Stolár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500" dirty="0">
                <a:solidFill>
                  <a:srgbClr val="F81C2C"/>
                </a:solidFill>
              </a:rPr>
              <a:t>Absolventi končiaci tento odbor ovládajú výrobu nábytkárskych </a:t>
            </a:r>
            <a:r>
              <a:rPr lang="sk-SK" altLang="sk-SK" sz="2500" dirty="0" err="1">
                <a:solidFill>
                  <a:srgbClr val="F81C2C"/>
                </a:solidFill>
              </a:rPr>
              <a:t>stavebno</a:t>
            </a:r>
            <a:r>
              <a:rPr lang="sk-SK" altLang="sk-SK" sz="2500" dirty="0">
                <a:solidFill>
                  <a:srgbClr val="F81C2C"/>
                </a:solidFill>
              </a:rPr>
              <a:t>- stolárskych výrobkov. Veľmi  dobre  sa  uplatňujú   v  drevárskych  firmách a podnikoch, ktoré vytvárajú hotové výrobky z dreva. Absolventi tohto odboru môžu tiež pokračovať v nadstavbovom štúdiu.</a:t>
            </a:r>
            <a:r>
              <a:rPr lang="sk-SK" altLang="sk-SK" sz="2500" dirty="0">
                <a:solidFill>
                  <a:srgbClr val="33CC33"/>
                </a:solidFill>
              </a:rPr>
              <a:t> </a:t>
            </a:r>
          </a:p>
        </p:txBody>
      </p:sp>
      <p:pic>
        <p:nvPicPr>
          <p:cNvPr id="245763" name="Picture 3" descr="detsky_nabytok_stolicka_drevena_17_026_001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201612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5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45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5CBF"/>
            </a:gs>
            <a:gs pos="12500">
              <a:srgbClr val="0087E6"/>
            </a:gs>
            <a:gs pos="37500">
              <a:srgbClr val="21D6E0"/>
            </a:gs>
            <a:gs pos="50000">
              <a:srgbClr val="03D4A8"/>
            </a:gs>
            <a:gs pos="62500">
              <a:srgbClr val="21D6E0"/>
            </a:gs>
            <a:gs pos="87500">
              <a:srgbClr val="0087E6"/>
            </a:gs>
            <a:gs pos="100000">
              <a:srgbClr val="005C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476250"/>
            <a:ext cx="7848600" cy="4391025"/>
          </a:xfrm>
          <a:solidFill>
            <a:srgbClr val="FFFF66"/>
          </a:solidFill>
        </p:spPr>
        <p:txBody>
          <a:bodyPr/>
          <a:lstStyle/>
          <a:p>
            <a:pPr>
              <a:buFontTx/>
              <a:buNone/>
            </a:pPr>
            <a:r>
              <a:rPr lang="sk-SK" altLang="sk-SK" sz="2500" dirty="0" err="1" smtClean="0">
                <a:solidFill>
                  <a:srgbClr val="002060"/>
                </a:solidFill>
              </a:rPr>
              <a:t>Autoopravár</a:t>
            </a:r>
            <a:r>
              <a:rPr lang="sk-SK" altLang="sk-SK" sz="2500" dirty="0" smtClean="0">
                <a:solidFill>
                  <a:srgbClr val="002060"/>
                </a:solidFill>
              </a:rPr>
              <a:t> </a:t>
            </a:r>
            <a:r>
              <a:rPr lang="sk-SK" altLang="sk-SK" sz="2500" dirty="0">
                <a:solidFill>
                  <a:srgbClr val="002060"/>
                </a:solidFill>
              </a:rPr>
              <a:t>– mechanik</a:t>
            </a:r>
          </a:p>
          <a:p>
            <a:pPr>
              <a:buFontTx/>
              <a:buNone/>
            </a:pPr>
            <a:r>
              <a:rPr lang="sk-SK" altLang="sk-SK" sz="2500" dirty="0">
                <a:solidFill>
                  <a:srgbClr val="F81C2C"/>
                </a:solidFill>
              </a:rPr>
              <a:t>Absolventi po vykonaní záverečnej skúšky budú ovládať nielen teoreticky, ale aj prakticky konštrukciu automobilov od jeho najjednoduchších častí až po najzložitejšie.  Absolvent vykonáva opravy motorových vozidiel v rámci odborného výcviku alebo v autoservise.    Okrem možnosti zamestnania sa ako automechanici v autoservisoch majú možnosť sa uplatniť vo výrobných a dopravných závodoch.</a:t>
            </a:r>
          </a:p>
        </p:txBody>
      </p:sp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17973" r="11314" b="13322"/>
          <a:stretch>
            <a:fillRect/>
          </a:stretch>
        </p:blipFill>
        <p:spPr bwMode="auto">
          <a:xfrm>
            <a:off x="5003800" y="4365625"/>
            <a:ext cx="31686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78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7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47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E:\DCIM\102_PANA\P10204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188640"/>
            <a:ext cx="4572000" cy="343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E:\DCIM\102_PANA\P10205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958882" cy="3443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0">
        <p14:vortex dir="r"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03D4A8"/>
            </a:gs>
            <a:gs pos="27000">
              <a:srgbClr val="21D6E0"/>
            </a:gs>
            <a:gs pos="58000">
              <a:srgbClr val="0087E6"/>
            </a:gs>
            <a:gs pos="76000">
              <a:srgbClr val="005CB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E:\DCIM\102_PANA\P102049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9"/>
            <a:ext cx="4248472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E:\DCIM\102_PANA\P10205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9"/>
          <a:stretch/>
        </p:blipFill>
        <p:spPr bwMode="auto">
          <a:xfrm>
            <a:off x="3995936" y="3472774"/>
            <a:ext cx="4916056" cy="3265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22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0">
        <p14:shred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03D4A8"/>
            </a:gs>
            <a:gs pos="32000">
              <a:srgbClr val="21D6E0"/>
            </a:gs>
            <a:gs pos="53000">
              <a:srgbClr val="0087E6">
                <a:alpha val="52000"/>
              </a:srgbClr>
            </a:gs>
            <a:gs pos="83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E:\DCIM\102_PANA\P102049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/>
          <a:stretch/>
        </p:blipFill>
        <p:spPr bwMode="auto">
          <a:xfrm>
            <a:off x="107504" y="155643"/>
            <a:ext cx="4915814" cy="356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E:\DCIM\102_PANA\P102049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0"/>
          <a:stretch/>
        </p:blipFill>
        <p:spPr bwMode="auto">
          <a:xfrm>
            <a:off x="3779912" y="3645024"/>
            <a:ext cx="4915814" cy="3065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2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0">
        <p14:honeycomb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12500">
              <a:srgbClr val="21D6E0"/>
            </a:gs>
            <a:gs pos="37500">
              <a:srgbClr val="0087E6"/>
            </a:gs>
            <a:gs pos="50000">
              <a:srgbClr val="005CBF"/>
            </a:gs>
            <a:gs pos="62500">
              <a:srgbClr val="0087E6"/>
            </a:gs>
            <a:gs pos="87500">
              <a:srgbClr val="21D6E0"/>
            </a:gs>
            <a:gs pos="100000">
              <a:srgbClr val="03D4A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620713"/>
            <a:ext cx="7559675" cy="4967287"/>
          </a:xfrm>
          <a:solidFill>
            <a:srgbClr val="FFFF66"/>
          </a:solidFill>
        </p:spPr>
        <p:txBody>
          <a:bodyPr/>
          <a:lstStyle/>
          <a:p>
            <a:pPr>
              <a:buFontTx/>
              <a:buNone/>
            </a:pPr>
            <a:r>
              <a:rPr lang="sk-SK" altLang="sk-SK" sz="2500" dirty="0">
                <a:solidFill>
                  <a:srgbClr val="002060"/>
                </a:solidFill>
              </a:rPr>
              <a:t>Záhradník</a:t>
            </a:r>
          </a:p>
          <a:p>
            <a:pPr>
              <a:buFontTx/>
              <a:buNone/>
            </a:pPr>
            <a:r>
              <a:rPr lang="sk-SK" altLang="sk-SK" sz="2500" dirty="0">
                <a:solidFill>
                  <a:srgbClr val="F81C2C"/>
                </a:solidFill>
              </a:rPr>
              <a:t>Ďalším novootvoreným odborom je trojročný odbor  záhradník . Absolvent tohto odboru je schopný vykonávať odborné základné a špecializované práce na všetkých úsekoch záhradníckej, vinohradníckej výroby a v oblasti včelárstva. Pozná hospodárske a ekonomické podmienky pre pestovanie a ochranu jednotlivých druhov záhradných rastlín počas vegetácie a vegetačného pokoja. Vie sa orientovať v obchodných činnostiach a ovláda obsluhu a využitie počítačovej techniky.</a:t>
            </a:r>
            <a:r>
              <a:rPr lang="sk-SK" altLang="sk-SK" dirty="0"/>
              <a:t> </a:t>
            </a:r>
          </a:p>
        </p:txBody>
      </p:sp>
      <p:pic>
        <p:nvPicPr>
          <p:cNvPr id="249859" name="Picture 3" descr="kvety-a%3Ftype%3Dv%26x%3D650%26y%3D48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084763"/>
            <a:ext cx="2016125" cy="15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98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9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49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4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8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6985000" cy="4752975"/>
          </a:xfrm>
          <a:solidFill>
            <a:srgbClr val="FFFF66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k-SK" altLang="sk-SK" sz="2500" dirty="0"/>
              <a:t>Kuchár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500" dirty="0">
                <a:solidFill>
                  <a:srgbClr val="F81C2C"/>
                </a:solidFill>
              </a:rPr>
              <a:t>Učebný odbor pripravuje absolventov na výkon povolania kuchár, kuchárka, ktorí sa uplatnia v službách ako zamestnanci  reštaurácií, hotelov a ostatných zariadení spoločného stravovania po úspešnom vykonaní záverečnej skúšky sa absolvent môže uchádzať o štúdium v nadstavbovom študijnom odbore pre absolventov 3-ročných učebných odborov nadväzujúcich na predchádzajúcu prípravu v SOU a získať úplné stredné odborné vzdelanie </a:t>
            </a:r>
          </a:p>
        </p:txBody>
      </p:sp>
      <p:pic>
        <p:nvPicPr>
          <p:cNvPr id="2519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716213"/>
            <a:ext cx="2589212" cy="414178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19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51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51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57000">
              <a:srgbClr val="21D6E0"/>
            </a:gs>
            <a:gs pos="91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C:\Users\Comfor\Documents\Ľudka\foto PSK\P10204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80" y="1844824"/>
            <a:ext cx="5760720" cy="431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 descr="C:\Users\Comfor\Documents\Ľudka\foto PSK\P10204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394" y="1110883"/>
            <a:ext cx="3496310" cy="2620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80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900" cy="60966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-1573053" y="3439479"/>
            <a:ext cx="11422856" cy="2807494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-1687353" y="3433764"/>
            <a:ext cx="11422856" cy="2807494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043" y="3570924"/>
            <a:ext cx="7985308" cy="44961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ORGANIZÁCIE V ZRIAĎOVATEĽSKEJ PÔSOBNOSTI KRAJA</a:t>
            </a:r>
            <a:endParaRPr lang="sk-SK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30043" y="4024963"/>
            <a:ext cx="3584758" cy="1642412"/>
          </a:xfrm>
        </p:spPr>
        <p:txBody>
          <a:bodyPr>
            <a:normAutofit/>
          </a:bodyPr>
          <a:lstStyle/>
          <a:p>
            <a:pPr>
              <a:spcBef>
                <a:spcPts val="225"/>
              </a:spcBef>
            </a:pPr>
            <a:r>
              <a:rPr lang="sk-SK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stredných </a:t>
            </a:r>
            <a:r>
              <a:rPr lang="sk-SK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škôl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jazykové </a:t>
            </a: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školy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škola </a:t>
            </a: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 prírode 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školský internát</a:t>
            </a:r>
          </a:p>
          <a:p>
            <a:pPr>
              <a:spcBef>
                <a:spcPts val="225"/>
              </a:spcBef>
            </a:pPr>
            <a:r>
              <a:rPr lang="sk-SK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sk-SK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zariadení sociálnych služieb 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divadlá /DJZ, DAD/</a:t>
            </a:r>
            <a:endParaRPr lang="sk-SK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194499" y="4024963"/>
            <a:ext cx="4939811" cy="1852676"/>
          </a:xfrm>
        </p:spPr>
        <p:txBody>
          <a:bodyPr>
            <a:normAutofit/>
          </a:bodyPr>
          <a:lstStyle/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múzeí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galérie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knižníc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hvezdárne a planetáriá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osvetových stredísk</a:t>
            </a: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umelecký </a:t>
            </a: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súbor /PUĽS/</a:t>
            </a:r>
            <a:endParaRPr lang="sk-SK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25"/>
              </a:spcBef>
            </a:pPr>
            <a:r>
              <a:rPr lang="sk-SK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a údržba ciest PSK </a:t>
            </a:r>
          </a:p>
          <a:p>
            <a:pPr>
              <a:spcBef>
                <a:spcPts val="225"/>
              </a:spcBef>
            </a:pPr>
            <a:endParaRPr lang="sk-SK" sz="1350" dirty="0"/>
          </a:p>
        </p:txBody>
      </p:sp>
      <p:sp>
        <p:nvSpPr>
          <p:cNvPr id="10" name="Obdĺžnik 9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5000">
        <p:checker/>
      </p:transition>
    </mc:Choice>
    <mc:Fallback>
      <p:transition spd="slow" advTm="2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60000">
              <a:srgbClr val="21D6E0"/>
            </a:gs>
            <a:gs pos="89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C:\Users\Comfor\Documents\Ľudka\foto PSK\P10204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84" y="2924944"/>
            <a:ext cx="3744416" cy="320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C:\Users\Comfor\Documents\Ľudka\foto PSK\P10204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388485" cy="3288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475796"/>
      </p:ext>
    </p:extLst>
  </p:cSld>
  <p:clrMapOvr>
    <a:masterClrMapping/>
  </p:clrMapOvr>
  <p:transition spd="slow" advClick="0" advTm="20000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03D4A8"/>
            </a:gs>
            <a:gs pos="27000">
              <a:srgbClr val="21D6E0"/>
            </a:gs>
            <a:gs pos="58000">
              <a:srgbClr val="0087E6"/>
            </a:gs>
            <a:gs pos="76000">
              <a:srgbClr val="005CB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E:\DCIM\102_PANA\P10201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60346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E:\DCIM\102_PANA\P10201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61908"/>
            <a:ext cx="2484755" cy="186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E:\DCIM\102_PANA\P10201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1048"/>
            <a:ext cx="2800985" cy="210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 descr="E:\DCIM\102_PANA\P10201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43145"/>
            <a:ext cx="2685415" cy="201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 descr="E:\DCIM\102_PANA\P102016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11764" r="16766" b="33923"/>
          <a:stretch/>
        </p:blipFill>
        <p:spPr bwMode="auto">
          <a:xfrm>
            <a:off x="145920" y="5013176"/>
            <a:ext cx="2419350" cy="1379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277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20000">
        <p14:reveal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6985000" cy="5184303"/>
          </a:xfrm>
          <a:solidFill>
            <a:srgbClr val="FFFF66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lvl="0">
              <a:lnSpc>
                <a:spcPct val="90000"/>
              </a:lnSpc>
              <a:buNone/>
            </a:pPr>
            <a:r>
              <a:rPr lang="sk-SK" altLang="sk-SK" sz="2500" dirty="0" smtClean="0">
                <a:solidFill>
                  <a:srgbClr val="002060"/>
                </a:solidFill>
                <a:latin typeface="+mj-lt"/>
              </a:rPr>
              <a:t>Murár </a:t>
            </a:r>
            <a:endParaRPr lang="sk-SK" altLang="sk-SK" sz="2500" dirty="0">
              <a:solidFill>
                <a:srgbClr val="002060"/>
              </a:solidFill>
              <a:latin typeface="+mj-lt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sk-SK" altLang="sk-SK" sz="2500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Absolvent je kvalifikovaný odborný pracovník, ktorý sa dokáže orientovať v projektovej dokumentácií,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sk-SK" altLang="sk-SK" sz="2500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čítať stavebné výkresy, zhotovovať technické náčrty, kresliť pomocou počítača, správne využívať stavebné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sk-SK" altLang="sk-SK" sz="2500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materiály, pozná technologické postupy murovania, betónovania, omietania, zhotovenie obkladov,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sk-SK" altLang="sk-SK" sz="2500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dlažieb, izolácií, je schopný rekonštruovať a prestavovať stavebné objekty</a:t>
            </a:r>
            <a:r>
              <a:rPr lang="sk-SK" altLang="sk-SK" sz="2500" i="1" dirty="0">
                <a:solidFill>
                  <a:srgbClr val="1F497D"/>
                </a:solidFill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lang="sk-SK" altLang="sk-SK" sz="2500" dirty="0">
              <a:latin typeface="+mj-lt"/>
              <a:cs typeface="Arial" pitchFamily="34" charset="0"/>
            </a:endParaRPr>
          </a:p>
          <a:p>
            <a:pPr marL="0" lvl="0" indent="0" eaLnBrk="0" hangingPunct="0">
              <a:spcBef>
                <a:spcPct val="0"/>
              </a:spcBef>
              <a:buNone/>
            </a:pPr>
            <a:endParaRPr lang="sk-SK" altLang="sk-SK"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6916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874620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19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51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12500">
              <a:srgbClr val="21D6E0"/>
            </a:gs>
            <a:gs pos="37500">
              <a:srgbClr val="0087E6"/>
            </a:gs>
            <a:gs pos="50000">
              <a:srgbClr val="005CBF"/>
            </a:gs>
            <a:gs pos="62500">
              <a:srgbClr val="0087E6"/>
            </a:gs>
            <a:gs pos="87500">
              <a:srgbClr val="21D6E0"/>
            </a:gs>
            <a:gs pos="100000">
              <a:srgbClr val="03D4A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332656"/>
            <a:ext cx="8280920" cy="5832475"/>
          </a:xfrm>
          <a:solidFill>
            <a:srgbClr val="FFFF66"/>
          </a:solidFill>
        </p:spPr>
        <p:txBody>
          <a:bodyPr/>
          <a:lstStyle/>
          <a:p>
            <a:pPr>
              <a:buFontTx/>
              <a:buNone/>
            </a:pPr>
            <a:r>
              <a:rPr lang="sk-SK" altLang="sk-SK" sz="2500" dirty="0"/>
              <a:t>Predavač</a:t>
            </a:r>
          </a:p>
          <a:p>
            <a:pPr>
              <a:buFontTx/>
              <a:buNone/>
            </a:pPr>
            <a:r>
              <a:rPr lang="sk-SK" altLang="sk-SK" sz="2500" dirty="0">
                <a:solidFill>
                  <a:srgbClr val="F81C2C"/>
                </a:solidFill>
              </a:rPr>
              <a:t>Odbor predavač je takisto trojročný odbor, jeho absolvent je kvalifikovaný zamestnanec, schopný samostatne pracovať v obchodnej oblasti ako </a:t>
            </a:r>
            <a:r>
              <a:rPr lang="sk-SK" altLang="sk-SK" sz="2500" dirty="0" smtClean="0">
                <a:solidFill>
                  <a:srgbClr val="F81C2C"/>
                </a:solidFill>
              </a:rPr>
              <a:t>pracovník </a:t>
            </a:r>
            <a:r>
              <a:rPr lang="sk-SK" altLang="sk-SK" sz="2500" dirty="0">
                <a:solidFill>
                  <a:srgbClr val="F81C2C"/>
                </a:solidFill>
              </a:rPr>
              <a:t>v maloobchode a veľkoobchode. Pozná sortimentovú skladbu tovaru, vie vykonávať odber a prebierku  tovaru, skladovanie, vystavovanie a aranžovanie tovaru a v predajni. </a:t>
            </a:r>
          </a:p>
        </p:txBody>
      </p:sp>
      <p:pic>
        <p:nvPicPr>
          <p:cNvPr id="253955" name="Picture 3" descr="j022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68960"/>
            <a:ext cx="1781175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39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53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5CBF"/>
            </a:gs>
            <a:gs pos="25000">
              <a:srgbClr val="0087E6"/>
            </a:gs>
            <a:gs pos="75000">
              <a:srgbClr val="21D6E0"/>
            </a:gs>
            <a:gs pos="100000">
              <a:srgbClr val="03D4A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549275"/>
            <a:ext cx="7705923" cy="5256213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sk-SK" altLang="sk-SK" sz="2500" dirty="0">
                <a:solidFill>
                  <a:srgbClr val="002060"/>
                </a:solidFill>
              </a:rPr>
              <a:t>Kaderník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k-SK" altLang="sk-SK" sz="2500" dirty="0">
                <a:solidFill>
                  <a:srgbClr val="F81C2C"/>
                </a:solidFill>
              </a:rPr>
              <a:t>Absolvent učebného odboru kaderník je kvalifikovaný odborník vo sfére služieb. Pre kvalifikované vykonávanie kaderníckych činností má vedomosti z materiálov, technológie, odborného kreslenia, zdravovedy, psychológie a spoločenskej výchovy, hygieny, bezpečnosti pri práci, z oblastí podnikania v trhovej ekonomike, z hospodárenia malých podnikoch, z pracovného práva, z kontaktu so zákazníkom, komunikácie, etiky, cudzích jazykov. Absolventi tohto odboru nachádzajú uplatnenie ako odborní zamestnanci kaderníctva na prevádzkach malých a stredných firiem, v živnostenských zariadeniach, ako zamestnanci firiem zaoberajúci sa výrobkami kozmetiky</a:t>
            </a:r>
          </a:p>
        </p:txBody>
      </p:sp>
      <p:pic>
        <p:nvPicPr>
          <p:cNvPr id="256003" name="Picture 3" descr="v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63564" r="1779" b="2402"/>
          <a:stretch>
            <a:fillRect/>
          </a:stretch>
        </p:blipFill>
        <p:spPr bwMode="auto">
          <a:xfrm>
            <a:off x="6732588" y="5349875"/>
            <a:ext cx="2411412" cy="1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60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56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56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6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0">
        <p14:ripple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3713" y="404813"/>
            <a:ext cx="5484812" cy="4551362"/>
          </a:xfrm>
        </p:spPr>
        <p:txBody>
          <a:bodyPr/>
          <a:lstStyle/>
          <a:p>
            <a:pPr algn="ctr">
              <a:buFontTx/>
              <a:buNone/>
            </a:pPr>
            <a:r>
              <a:rPr lang="sk-SK" altLang="sk-SK" dirty="0">
                <a:solidFill>
                  <a:srgbClr val="5C51F1"/>
                </a:solidFill>
              </a:rPr>
              <a:t>Informácie o možnostiach </a:t>
            </a:r>
            <a:r>
              <a:rPr lang="sk-SK" altLang="sk-SK" dirty="0" smtClean="0">
                <a:solidFill>
                  <a:srgbClr val="5C51F1"/>
                </a:solidFill>
              </a:rPr>
              <a:t>štúdia   </a:t>
            </a:r>
            <a:endParaRPr lang="sk-SK" altLang="sk-SK" dirty="0">
              <a:solidFill>
                <a:srgbClr val="5C51F1"/>
              </a:solidFill>
            </a:endParaRPr>
          </a:p>
          <a:p>
            <a:endParaRPr lang="sk-SK" altLang="sk-SK" dirty="0">
              <a:solidFill>
                <a:srgbClr val="5C51F1"/>
              </a:solidFill>
            </a:endParaRPr>
          </a:p>
          <a:p>
            <a:pPr algn="ctr">
              <a:buFontTx/>
              <a:buNone/>
            </a:pPr>
            <a:r>
              <a:rPr lang="sk-SK" altLang="sk-SK" sz="5400" dirty="0">
                <a:solidFill>
                  <a:srgbClr val="F81C2C"/>
                </a:solidFill>
              </a:rPr>
              <a:t>Dvojročné učebné odbory</a:t>
            </a:r>
          </a:p>
          <a:p>
            <a:pPr>
              <a:buFontTx/>
              <a:buNone/>
            </a:pPr>
            <a:endParaRPr lang="sk-SK" altLang="sk-SK" sz="6000" dirty="0">
              <a:solidFill>
                <a:srgbClr val="5C51F1"/>
              </a:solidFill>
            </a:endParaRPr>
          </a:p>
        </p:txBody>
      </p:sp>
      <p:pic>
        <p:nvPicPr>
          <p:cNvPr id="258052" name="Picture 4" descr="pic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2600"/>
            <a:ext cx="49339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8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58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7704138" cy="2519363"/>
          </a:xfrm>
        </p:spPr>
        <p:txBody>
          <a:bodyPr/>
          <a:lstStyle/>
          <a:p>
            <a:r>
              <a:rPr lang="sk-SK" altLang="sk-SK" sz="2400" dirty="0"/>
              <a:t>sú určené pre žiakov, ktorí skončili základnú školu v nižších ročníkoch. </a:t>
            </a:r>
            <a:r>
              <a:rPr lang="sk-SK" altLang="sk-SK" sz="2400" dirty="0" smtClean="0"/>
              <a:t>Tí, </a:t>
            </a:r>
            <a:r>
              <a:rPr lang="sk-SK" altLang="sk-SK" sz="2400" dirty="0"/>
              <a:t>ktorí majú záujem môžu navštevovať kurz na doplnenie základného vzdelania a po jeho úspešnom ukončení pokračovať v trojročných odboroch. </a:t>
            </a:r>
          </a:p>
          <a:p>
            <a:endParaRPr lang="sk-SK" altLang="sk-SK" sz="2400" dirty="0"/>
          </a:p>
        </p:txBody>
      </p:sp>
      <p:pic>
        <p:nvPicPr>
          <p:cNvPr id="260100" name="Picture 4" descr="pic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05263"/>
            <a:ext cx="49339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0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8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476250"/>
            <a:ext cx="7272338" cy="3024188"/>
          </a:xfrm>
          <a:solidFill>
            <a:srgbClr val="FFFF66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sk-SK" altLang="sk-SK" sz="2500" dirty="0"/>
              <a:t>Poľnohospodárska výroba</a:t>
            </a:r>
            <a:r>
              <a:rPr lang="sk-SK" altLang="sk-SK" sz="2500" b="1" dirty="0"/>
              <a:t> </a:t>
            </a:r>
          </a:p>
          <a:p>
            <a:pPr>
              <a:buFontTx/>
              <a:buNone/>
            </a:pPr>
            <a:endParaRPr lang="sk-SK" altLang="sk-SK" b="1" dirty="0"/>
          </a:p>
          <a:p>
            <a:pPr>
              <a:buFontTx/>
              <a:buNone/>
            </a:pPr>
            <a:r>
              <a:rPr lang="sk-SK" altLang="sk-SK" sz="2400" dirty="0">
                <a:solidFill>
                  <a:srgbClr val="F81C2C"/>
                </a:solidFill>
              </a:rPr>
              <a:t>Absolventi získajú základné zručnosti    potrebné v poľnohospodárskej výrobe. Po skončení žiaci získajú výučný list vo svojom </a:t>
            </a:r>
            <a:r>
              <a:rPr lang="sk-SK" altLang="sk-SK" sz="2400" dirty="0" smtClean="0">
                <a:solidFill>
                  <a:srgbClr val="F81C2C"/>
                </a:solidFill>
              </a:rPr>
              <a:t>odbore.</a:t>
            </a:r>
            <a:endParaRPr lang="sk-SK" altLang="sk-SK" sz="2400" dirty="0">
              <a:solidFill>
                <a:srgbClr val="F81C2C"/>
              </a:solidFill>
            </a:endParaRPr>
          </a:p>
        </p:txBody>
      </p:sp>
      <p:pic>
        <p:nvPicPr>
          <p:cNvPr id="262148" name="Picture 4" descr="pic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37063"/>
            <a:ext cx="49339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2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62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62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6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3713" y="981075"/>
            <a:ext cx="5484812" cy="41910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sk-SK" altLang="sk-SK" dirty="0"/>
              <a:t>Informácie o </a:t>
            </a:r>
            <a:r>
              <a:rPr lang="sk-SK" altLang="sk-SK"/>
              <a:t>možnostiach </a:t>
            </a:r>
            <a:r>
              <a:rPr lang="sk-SK" altLang="sk-SK" smtClean="0"/>
              <a:t>štúdia</a:t>
            </a:r>
            <a:r>
              <a:rPr lang="sk-SK" altLang="sk-SK" sz="2900" smtClean="0">
                <a:solidFill>
                  <a:srgbClr val="5C51F1"/>
                </a:solidFill>
              </a:rPr>
              <a:t>   </a:t>
            </a:r>
            <a:endParaRPr lang="sk-SK" altLang="sk-SK" sz="2900">
              <a:solidFill>
                <a:srgbClr val="5C51F1"/>
              </a:solidFill>
            </a:endParaRPr>
          </a:p>
          <a:p>
            <a:pPr>
              <a:lnSpc>
                <a:spcPct val="80000"/>
              </a:lnSpc>
            </a:pPr>
            <a:endParaRPr lang="sk-SK" altLang="sk-SK" sz="2900" dirty="0">
              <a:solidFill>
                <a:srgbClr val="5C51F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sk-SK" altLang="sk-SK" sz="2900" dirty="0">
              <a:solidFill>
                <a:srgbClr val="5C51F1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sk-SK" altLang="sk-SK" sz="5400" dirty="0">
                <a:solidFill>
                  <a:srgbClr val="F81C2C"/>
                </a:solidFill>
              </a:rPr>
              <a:t>Nadstavbové štúdium</a:t>
            </a:r>
          </a:p>
        </p:txBody>
      </p:sp>
      <p:pic>
        <p:nvPicPr>
          <p:cNvPr id="264196" name="Picture 4" descr="spolocne_stravovani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1051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200" name="Picture 8" descr="metrac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789363"/>
            <a:ext cx="2232025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202" name="Picture 10" descr="mech_odk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797425"/>
            <a:ext cx="6667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64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264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0" y="854550"/>
            <a:ext cx="9144900" cy="5146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5095" y="1205389"/>
            <a:ext cx="8100260" cy="972026"/>
          </a:xfrm>
        </p:spPr>
        <p:txBody>
          <a:bodyPr>
            <a:normAutofit/>
          </a:bodyPr>
          <a:lstStyle/>
          <a:p>
            <a:r>
              <a:rPr lang="sk-SK" sz="2475" b="1" dirty="0">
                <a:latin typeface="Arial" panose="020B0604020202020204" pitchFamily="34" charset="0"/>
                <a:cs typeface="Arial" panose="020B0604020202020204" pitchFamily="34" charset="0"/>
              </a:rPr>
              <a:t>PSK A KOMPETENCIE </a:t>
            </a:r>
            <a:br>
              <a:rPr lang="sk-SK" sz="2475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75" b="1" dirty="0">
                <a:latin typeface="Arial" panose="020B0604020202020204" pitchFamily="34" charset="0"/>
                <a:cs typeface="Arial" panose="020B0604020202020204" pitchFamily="34" charset="0"/>
              </a:rPr>
              <a:t>V ŠKOLSTVE</a:t>
            </a:r>
            <a:endParaRPr lang="sk-SK" sz="247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455094" y="2189798"/>
            <a:ext cx="3865446" cy="32700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riaďuje a ruší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stredné školy, školské zariadenia, jazykové školy, školské internáty, zariadenia školského stravovania, strediská odbornej praxe, školy v prírode atď.</a:t>
            </a:r>
          </a:p>
          <a:p>
            <a:pPr>
              <a:lnSpc>
                <a:spcPct val="100000"/>
              </a:lnSpc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kontroluje kvalitu podávaných jedál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v zariadeniach školského stravovania, </a:t>
            </a:r>
            <a:b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ktorých je zriaďovateľom</a:t>
            </a:r>
          </a:p>
          <a:p>
            <a:pPr>
              <a:lnSpc>
                <a:spcPct val="100000"/>
              </a:lnSpc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poskytuje odbornú a poradenskú činnosť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 školám a školským zariadeniam, ktorých je zriaďovateľom</a:t>
            </a:r>
          </a:p>
          <a:p>
            <a:pPr>
              <a:lnSpc>
                <a:spcPct val="100000"/>
              </a:lnSpc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ekonštruuje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 školy a školské zariadenia</a:t>
            </a:r>
          </a:p>
          <a:p>
            <a:pPr>
              <a:lnSpc>
                <a:spcPct val="100000"/>
              </a:lnSpc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vybavuje sťažnosti, podnety a petície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občanov a zákonných zástupcov žiakov škôl a školských zariadení vo svojej zriaďovateľskej pôsobnosti </a:t>
            </a:r>
            <a:endParaRPr lang="sk-SK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5000">
        <p14:glitter pattern="hexagon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20000">
              <a:srgbClr val="85C2FF"/>
            </a:gs>
            <a:gs pos="35000">
              <a:srgbClr val="C4D6EB"/>
            </a:gs>
            <a:gs pos="50000">
              <a:srgbClr val="FFEBFA"/>
            </a:gs>
            <a:gs pos="65000">
              <a:srgbClr val="C4D6EB"/>
            </a:gs>
            <a:gs pos="8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260350"/>
            <a:ext cx="7848600" cy="525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lIns="92075" tIns="46037" rIns="92075" bIns="46037"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sk-SK" altLang="sk-SK" sz="3400" dirty="0"/>
              <a:t>Forma, spôsob a organizovanie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sk-SK" altLang="sk-SK" sz="3400" dirty="0"/>
              <a:t>štúdia: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sk-SK" altLang="sk-SK" sz="3400" dirty="0"/>
          </a:p>
          <a:p>
            <a:pPr algn="ctr">
              <a:lnSpc>
                <a:spcPct val="90000"/>
              </a:lnSpc>
              <a:buFontTx/>
              <a:buNone/>
            </a:pPr>
            <a:endParaRPr lang="sk-SK" altLang="sk-SK" dirty="0">
              <a:solidFill>
                <a:srgbClr val="FF9966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5600" dirty="0" smtClean="0">
                <a:solidFill>
                  <a:srgbClr val="FF0066"/>
                </a:solidFill>
              </a:rPr>
              <a:t>Externé </a:t>
            </a:r>
            <a:r>
              <a:rPr lang="sk-SK" altLang="sk-SK" sz="5600" dirty="0">
                <a:solidFill>
                  <a:srgbClr val="FF0066"/>
                </a:solidFill>
              </a:rPr>
              <a:t>štúdium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66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15000">
              <a:srgbClr val="C4D6EB"/>
            </a:gs>
            <a:gs pos="30001">
              <a:srgbClr val="85C2FF"/>
            </a:gs>
            <a:gs pos="50000">
              <a:srgbClr val="5E9EFF"/>
            </a:gs>
            <a:gs pos="70000">
              <a:srgbClr val="85C2FF"/>
            </a:gs>
            <a:gs pos="85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476250"/>
            <a:ext cx="7920038" cy="4752975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k-SK" altLang="sk-SK" sz="2500" dirty="0"/>
              <a:t>Spoločné stravovanie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sz="2400" dirty="0">
                <a:solidFill>
                  <a:srgbClr val="F81C2C"/>
                </a:solidFill>
              </a:rPr>
              <a:t>Študijný odbor prehlbuje a rozširuje odborné vedomosti a zručnosti získané v trojročnom učebnom odbore a súvisiace s racionalizáciou, riadením zariadení spoločného stravovania. Poskytuje odborné vedomosti o organizácii a prevádzke zariadenia spoločného stravovania, objednávok, zabezpečovaní technického vybavenia a údržby prevádzky a pripravuje na samostatnú podnikateľskú činnosť. Umožňuje absolventovi zvládnuť náročné úlohy zvyšovania úrovne a kvality poskytovaných služieb a konkurencieschopnosti podnikania.</a:t>
            </a:r>
            <a:r>
              <a:rPr lang="sk-SK" altLang="sk-SK" dirty="0"/>
              <a:t> </a:t>
            </a:r>
          </a:p>
        </p:txBody>
      </p:sp>
      <p:pic>
        <p:nvPicPr>
          <p:cNvPr id="268291" name="Picture 3" descr="o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292600"/>
            <a:ext cx="1485900" cy="2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82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68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68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620713"/>
            <a:ext cx="8640638" cy="5616575"/>
          </a:xfrm>
          <a:solidFill>
            <a:srgbClr val="FFFF66"/>
          </a:solidFill>
        </p:spPr>
        <p:txBody>
          <a:bodyPr/>
          <a:lstStyle/>
          <a:p>
            <a:pPr>
              <a:buFontTx/>
              <a:buNone/>
            </a:pPr>
            <a:r>
              <a:rPr lang="sk-SK" altLang="sk-SK" sz="2500" dirty="0"/>
              <a:t>M</a:t>
            </a:r>
            <a:r>
              <a:rPr lang="sk-SK" altLang="sk-SK" sz="2500" dirty="0" smtClean="0"/>
              <a:t>echanizácia </a:t>
            </a:r>
            <a:r>
              <a:rPr lang="sk-SK" altLang="sk-SK" sz="2500" dirty="0"/>
              <a:t>poľnohospodárstva a </a:t>
            </a:r>
            <a:r>
              <a:rPr lang="sk-SK" altLang="sk-SK" sz="2500" dirty="0" smtClean="0"/>
              <a:t>lesného hospodárstva</a:t>
            </a:r>
            <a:r>
              <a:rPr lang="sk-SK" altLang="sk-SK" sz="2500" dirty="0"/>
              <a:t> </a:t>
            </a:r>
          </a:p>
          <a:p>
            <a:pPr>
              <a:buFontTx/>
              <a:buNone/>
            </a:pPr>
            <a:endParaRPr lang="sk-SK" altLang="sk-SK" sz="2400" dirty="0" smtClean="0">
              <a:solidFill>
                <a:srgbClr val="F81C2C"/>
              </a:solidFill>
            </a:endParaRPr>
          </a:p>
          <a:p>
            <a:pPr>
              <a:buFontTx/>
              <a:buNone/>
            </a:pPr>
            <a:r>
              <a:rPr lang="sk-SK" altLang="sk-SK" sz="2400" dirty="0" smtClean="0">
                <a:solidFill>
                  <a:srgbClr val="F81C2C"/>
                </a:solidFill>
              </a:rPr>
              <a:t>Študijný </a:t>
            </a:r>
            <a:r>
              <a:rPr lang="sk-SK" altLang="sk-SK" sz="2400" dirty="0">
                <a:solidFill>
                  <a:srgbClr val="F81C2C"/>
                </a:solidFill>
              </a:rPr>
              <a:t>odbor je určený pre absolventov učebných odborov mechanizátor rastlinnej výroby a mechanik opravár absolvent je kvalifikovaný pracovník schopný samostatne vykonávať odborné práce v poľnohospodárskej prvovýrobe a lesnom hospodárstve, pripravuje sa na kvalifikované vykonávanie činností vo vlastnom odbore, ale je adaptabilný aj pre prácu v príbuzných odboroch. Po úspešnom ukončení štúdia maturitnou skúškou je absolvent pripravený aj na vysokoškolské štúdium na pôdohospodárskych a lesníckych </a:t>
            </a:r>
            <a:r>
              <a:rPr lang="sk-SK" altLang="sk-SK" sz="2400" dirty="0" smtClean="0">
                <a:solidFill>
                  <a:srgbClr val="F81C2C"/>
                </a:solidFill>
              </a:rPr>
              <a:t>školách.</a:t>
            </a:r>
            <a:endParaRPr lang="sk-SK" altLang="sk-SK" sz="2400" dirty="0">
              <a:solidFill>
                <a:srgbClr val="F81C2C"/>
              </a:solidFill>
            </a:endParaRPr>
          </a:p>
        </p:txBody>
      </p:sp>
      <p:pic>
        <p:nvPicPr>
          <p:cNvPr id="270339" name="Picture 3" descr="metrac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23" y="5013176"/>
            <a:ext cx="2232025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03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70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70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8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412776"/>
            <a:ext cx="8229600" cy="864096"/>
          </a:xfrm>
        </p:spPr>
        <p:txBody>
          <a:bodyPr/>
          <a:lstStyle/>
          <a:p>
            <a:r>
              <a:rPr lang="sk-SK" dirty="0" smtClean="0">
                <a:solidFill>
                  <a:srgbClr val="FF0066"/>
                </a:solidFill>
              </a:rPr>
              <a:t>Ďakujeme za pozornosť</a:t>
            </a:r>
            <a:r>
              <a:rPr lang="sk-SK" dirty="0" smtClean="0"/>
              <a:t>. 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636912"/>
            <a:ext cx="3405758" cy="30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47731"/>
      </p:ext>
    </p:extLst>
  </p:cSld>
  <p:clrMapOvr>
    <a:masterClrMapping/>
  </p:clrMapOvr>
  <p:transition spd="slow" advClick="0" advTm="20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750"/>
            <a:ext cx="9144900" cy="5256900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>
          <a:xfrm>
            <a:off x="-1486426" y="4318635"/>
            <a:ext cx="11422856" cy="1732599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/>
          <p:cNvSpPr/>
          <p:nvPr/>
        </p:nvSpPr>
        <p:spPr>
          <a:xfrm>
            <a:off x="-1264269" y="4318635"/>
            <a:ext cx="11422856" cy="1732599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-1326406" y="4312919"/>
            <a:ext cx="11422856" cy="1732599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466886" y="4437421"/>
            <a:ext cx="3952375" cy="1563805"/>
          </a:xfrm>
        </p:spPr>
        <p:txBody>
          <a:bodyPr>
            <a:normAutofit/>
          </a:bodyPr>
          <a:lstStyle/>
          <a:p>
            <a:pPr>
              <a:spcBef>
                <a:spcPts val="150"/>
              </a:spcBef>
            </a:pP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zostavuje návrh a úpravy rozpočtu kraja,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záverečného účtu </a:t>
            </a:r>
          </a:p>
          <a:p>
            <a:pPr>
              <a:spcBef>
                <a:spcPts val="150"/>
              </a:spcBef>
            </a:pP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zabezpečuje rozpočty pre inštitúcie v priamej zriaďovateľskej pôsobnosti kraja, financovanie neštátnych subjektov poskytujúcich sociálne služby v rámci PSK</a:t>
            </a:r>
          </a:p>
          <a:p>
            <a:pPr>
              <a:spcBef>
                <a:spcPts val="150"/>
              </a:spcBef>
            </a:pP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stará sa o ochranu pamiatkového </a:t>
            </a: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fondu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666" y="4436194"/>
            <a:ext cx="3979493" cy="1544554"/>
          </a:xfrm>
        </p:spPr>
        <p:txBody>
          <a:bodyPr>
            <a:noAutofit/>
          </a:bodyPr>
          <a:lstStyle/>
          <a:p>
            <a:pPr>
              <a:spcBef>
                <a:spcPts val="150"/>
              </a:spcBef>
            </a:pP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zaisťuje správu a údržbu ciest II. a III. triedy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 dĺžke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2442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pPr>
              <a:spcBef>
                <a:spcPts val="150"/>
              </a:spcBef>
            </a:pP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schvaľuje cestovné poriadky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autobusovej vnútroštátnej dopravy</a:t>
            </a:r>
          </a:p>
          <a:p>
            <a:pPr>
              <a:spcBef>
                <a:spcPts val="150"/>
              </a:spcBef>
            </a:pP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spolupracuje s krajskou organizáciou KOCR Severovýchod Slovenska a podieľa sa na jej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spolufinancovaní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  <p:sp>
        <p:nvSpPr>
          <p:cNvPr id="14" name="Obdĺžnik 13"/>
          <p:cNvSpPr/>
          <p:nvPr/>
        </p:nvSpPr>
        <p:spPr>
          <a:xfrm>
            <a:off x="414221" y="1209966"/>
            <a:ext cx="4016946" cy="747422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55095" y="990124"/>
            <a:ext cx="8100260" cy="120062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KOMPETENCIE PSK </a:t>
            </a:r>
            <a:br>
              <a:rPr lang="pl-PL" sz="24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ĎALŠÍCH OBLASTIACH</a:t>
            </a:r>
            <a:endParaRPr lang="sk-SK" sz="24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66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 advTm="25000">
        <p15:prstTrans prst="airplane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900" cy="5143500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-1526431" y="3620315"/>
            <a:ext cx="11422856" cy="2807494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-1643589" y="3620314"/>
            <a:ext cx="11422856" cy="2807494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3694234"/>
            <a:ext cx="3886200" cy="2211266"/>
          </a:xfrm>
        </p:spPr>
        <p:txBody>
          <a:bodyPr>
            <a:noAutofit/>
          </a:bodyPr>
          <a:lstStyle/>
          <a:p>
            <a:pPr>
              <a:spcBef>
                <a:spcPts val="150"/>
              </a:spcBef>
            </a:pP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vydáva povolenia na poskytovanie zdravotnej starostlivosti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 neštátnych zdravotníckych zariadeniach</a:t>
            </a:r>
          </a:p>
          <a:p>
            <a:pPr>
              <a:spcBef>
                <a:spcPts val="150"/>
              </a:spcBef>
            </a:pP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rozvíja bilaterálne kontakty so zahraničnými partnermi na základe dohôd o spolupráci</a:t>
            </a:r>
          </a:p>
          <a:p>
            <a:pPr>
              <a:spcBef>
                <a:spcPts val="150"/>
              </a:spcBef>
            </a:pP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abezpečuje rozvoj regiónu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prispieva k zlepšeniu kvality  prostredníctvom cezhraničných programov (</a:t>
            </a:r>
            <a:r>
              <a:rPr lang="sk-SK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INTERREG V-A  </a:t>
            </a:r>
            <a:r>
              <a:rPr lang="sk-SK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 </a:t>
            </a:r>
            <a:r>
              <a:rPr lang="sk-SK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SR, </a:t>
            </a:r>
            <a:r>
              <a:rPr lang="sk-SK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Fondu </a:t>
            </a:r>
            <a:r>
              <a:rPr lang="sk-SK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mikroprojektov</a:t>
            </a:r>
            <a:r>
              <a:rPr lang="sk-SK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 nástroja ENI </a:t>
            </a:r>
            <a:r>
              <a:rPr lang="sk-SK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Maďarsko-SR-Rumunsko-Ukrajina 2014-2020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29150" y="3758711"/>
            <a:ext cx="3886200" cy="1682263"/>
          </a:xfrm>
        </p:spPr>
        <p:txBody>
          <a:bodyPr>
            <a:normAutofit/>
          </a:bodyPr>
          <a:lstStyle/>
          <a:p>
            <a:pPr>
              <a:spcBef>
                <a:spcPts val="150"/>
              </a:spcBef>
            </a:pP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súčasťou pilotného projektu </a:t>
            </a:r>
            <a:r>
              <a:rPr lang="sk-SK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Catching-up</a:t>
            </a: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ktorý má </a:t>
            </a: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zvýšiť výkonnosť regiónu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zdynamizovať ekonomický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rozvoj,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 efektívne využívať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eurofondy</a:t>
            </a:r>
          </a:p>
          <a:p>
            <a:pPr>
              <a:spcBef>
                <a:spcPts val="150"/>
              </a:spcBef>
            </a:pP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zabezpečuje </a:t>
            </a: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územné </a:t>
            </a: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plánovanie </a:t>
            </a:r>
          </a:p>
          <a:p>
            <a:pPr>
              <a:spcBef>
                <a:spcPts val="150"/>
              </a:spcBef>
            </a:pP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podieľa sa na </a:t>
            </a: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tvorbe a ochrane životného </a:t>
            </a:r>
            <a:r>
              <a:rPr lang="sk-SK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prostredia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Tm="25000">
        <p:push dir="u"/>
      </p:transition>
    </mc:Choice>
    <mc:Fallback>
      <p:transition spd="slow" advTm="2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0" y="841050"/>
            <a:ext cx="6037200" cy="5184000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449940" y="1274260"/>
            <a:ext cx="4626885" cy="523786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63440" y="2037213"/>
            <a:ext cx="4177665" cy="3958100"/>
          </a:xfrm>
        </p:spPr>
        <p:txBody>
          <a:bodyPr>
            <a:normAutofit lnSpcReduction="10000"/>
          </a:bodyPr>
          <a:lstStyle/>
          <a:p>
            <a:pPr>
              <a:spcBef>
                <a:spcPts val="300"/>
              </a:spcBef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zbor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62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poslancov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samosprávneho kraja zvolených v priamych voľbách</a:t>
            </a:r>
          </a:p>
          <a:p>
            <a:pPr>
              <a:spcBef>
                <a:spcPts val="300"/>
              </a:spcBef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schádza sa podľa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potreby,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najmenej raz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za 2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 mesiace</a:t>
            </a:r>
          </a:p>
          <a:p>
            <a:pPr>
              <a:spcBef>
                <a:spcPts val="300"/>
              </a:spcBef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zasadnutie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zvoláva a vedie predseda</a:t>
            </a:r>
          </a:p>
          <a:p>
            <a:pPr>
              <a:spcBef>
                <a:spcPts val="300"/>
              </a:spcBef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spôsobilé rokovať a uznášať sa, ak je prítomná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nadpolovičná väčšina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všetkých poslancov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 prijatie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uznesenia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 zastupiteľstva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potrebný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súhlas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nadpolovičnej väčšiny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prítomných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poslancov</a:t>
            </a:r>
            <a:endParaRPr lang="sk-SK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 prijatie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nariadenia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potrebný súhlas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3/5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väčšiny hlasov všetkých poslancov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ak zastupiteľstvo nie je spôsobilé rokovať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uznášať sa, predseda zvolá do 14 dní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nové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zasadnutie</a:t>
            </a:r>
          </a:p>
          <a:p>
            <a:pPr>
              <a:spcBef>
                <a:spcPts val="300"/>
              </a:spcBef>
            </a:pP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rokovanie zastupiteľstva je </a:t>
            </a:r>
            <a:r>
              <a:rPr lang="sk-SK" sz="1350" b="1" dirty="0">
                <a:latin typeface="Arial" panose="020B0604020202020204" pitchFamily="34" charset="0"/>
                <a:cs typeface="Arial" panose="020B0604020202020204" pitchFamily="34" charset="0"/>
              </a:rPr>
              <a:t>verejné</a:t>
            </a:r>
          </a:p>
          <a:p>
            <a:pPr>
              <a:spcBef>
                <a:spcPts val="300"/>
              </a:spcBef>
            </a:pP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nariadenie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a uznesenie zastupiteľstva podpisuje predseda najneskôr do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dní od ich </a:t>
            </a:r>
            <a:r>
              <a:rPr lang="sk-SK" sz="1350" dirty="0">
                <a:latin typeface="Arial" panose="020B0604020202020204" pitchFamily="34" charset="0"/>
                <a:cs typeface="Arial" panose="020B0604020202020204" pitchFamily="34" charset="0"/>
              </a:rPr>
              <a:t>schválenia</a:t>
            </a:r>
            <a:endParaRPr lang="sk-SK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endParaRPr lang="sk-SK" sz="1350" dirty="0"/>
          </a:p>
        </p:txBody>
      </p:sp>
      <p:sp>
        <p:nvSpPr>
          <p:cNvPr id="7" name="Obdĺžnik 6"/>
          <p:cNvSpPr/>
          <p:nvPr/>
        </p:nvSpPr>
        <p:spPr>
          <a:xfrm>
            <a:off x="7237268" y="1193006"/>
            <a:ext cx="2013239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9" y="1257300"/>
            <a:ext cx="1375172" cy="540746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5095" y="1199674"/>
            <a:ext cx="8100260" cy="72056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k-SK" sz="24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KRAJSKÉ ZASTUPITEĽSTVO</a:t>
            </a:r>
            <a:endParaRPr lang="sk-SK" sz="24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35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 advTm="25000">
        <p15:prstTrans prst="peelOff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4442</TotalTime>
  <Words>809</Words>
  <Application>Microsoft Office PowerPoint</Application>
  <PresentationFormat>Prezentácia na obrazovke (4:3)</PresentationFormat>
  <Paragraphs>229</Paragraphs>
  <Slides>63</Slides>
  <Notes>41</Notes>
  <HiddenSlides>0</HiddenSlides>
  <MMClips>0</MMClips>
  <ScaleCrop>false</ScaleCrop>
  <HeadingPairs>
    <vt:vector size="6" baseType="variant">
      <vt:variant>
        <vt:lpstr>Použité písma</vt:lpstr>
      </vt:variant>
      <vt:variant>
        <vt:i4>13</vt:i4>
      </vt:variant>
      <vt:variant>
        <vt:lpstr>Motív</vt:lpstr>
      </vt:variant>
      <vt:variant>
        <vt:i4>4</vt:i4>
      </vt:variant>
      <vt:variant>
        <vt:lpstr>Nadpisy snímok</vt:lpstr>
      </vt:variant>
      <vt:variant>
        <vt:i4>63</vt:i4>
      </vt:variant>
    </vt:vector>
  </HeadingPairs>
  <TitlesOfParts>
    <vt:vector size="80" baseType="lpstr">
      <vt:lpstr>Meiryo</vt:lpstr>
      <vt:lpstr>Arial</vt:lpstr>
      <vt:lpstr>Blackletter686 BT</vt:lpstr>
      <vt:lpstr>Book Antiqua</vt:lpstr>
      <vt:lpstr>Calibri</vt:lpstr>
      <vt:lpstr>Cataneo BT</vt:lpstr>
      <vt:lpstr>Century Gothic</vt:lpstr>
      <vt:lpstr>Georgia</vt:lpstr>
      <vt:lpstr>Tahoma</vt:lpstr>
      <vt:lpstr>Times New Roman</vt:lpstr>
      <vt:lpstr>Trebuchet MS</vt:lpstr>
      <vt:lpstr>Wingdings</vt:lpstr>
      <vt:lpstr>Wingdings 2</vt:lpstr>
      <vt:lpstr>Predvolený návrh</vt:lpstr>
      <vt:lpstr>1_Aerodynamika</vt:lpstr>
      <vt:lpstr>Austin</vt:lpstr>
      <vt:lpstr>2_Aerodynamika</vt:lpstr>
      <vt:lpstr>Prezentácia programu PowerPoint</vt:lpstr>
      <vt:lpstr>PREŠOVSKÝ  SAMOSPRÁVNY  KRAJ</vt:lpstr>
      <vt:lpstr>Prezentácia programu PowerPoint</vt:lpstr>
      <vt:lpstr>ZAUJÍMAVOSTI  O KRAJI</vt:lpstr>
      <vt:lpstr>ORGANIZÁCIE V ZRIAĎOVATEĽSKEJ PÔSOBNOSTI KRAJA</vt:lpstr>
      <vt:lpstr>PSK A KOMPETENCIE  V ŠKOLSTVE</vt:lpstr>
      <vt:lpstr>Prezentácia programu PowerPoint</vt:lpstr>
      <vt:lpstr>Prezentácia programu PowerPoint</vt:lpstr>
      <vt:lpstr>KRAJSKÉ ZASTUPITEĽSTVO</vt:lpstr>
      <vt:lpstr>Prezentácia programu PowerPoint</vt:lpstr>
      <vt:lpstr>Stredná odborná škola Hlavná 6, 091 01 Stropkov </vt:lpstr>
      <vt:lpstr>Prezentácia programu PowerPoint</vt:lpstr>
      <vt:lpstr>Kontakt: </vt:lpstr>
      <vt:lpstr>Naše poslanie a ciele</vt:lpstr>
      <vt:lpstr>Čo Vám ponúkame</vt:lpstr>
      <vt:lpstr>A ešte k tomu na viac... </vt:lpstr>
      <vt:lpstr> Prístup do učební výpočtovej techniky s napojením na internet  </vt:lpstr>
      <vt:lpstr>Prezentácia programu PowerPoint</vt:lpstr>
      <vt:lpstr>Prezentácia programu PowerPoint</vt:lpstr>
      <vt:lpstr>Prezentácia programu PowerPoint</vt:lpstr>
      <vt:lpstr>Vyučovanie cudzieho jazyka aj prostredníctvom internetu.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Vyberte si z našej ponuky, čo je pre Vás najvhodnejšie.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Ďakujeme za pozornosť. 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GASTRONÓMIA</dc:title>
  <dc:creator>JA</dc:creator>
  <cp:lastModifiedBy>ucitel</cp:lastModifiedBy>
  <cp:revision>94</cp:revision>
  <dcterms:created xsi:type="dcterms:W3CDTF">2009-10-08T20:04:54Z</dcterms:created>
  <dcterms:modified xsi:type="dcterms:W3CDTF">2018-10-23T09:28:07Z</dcterms:modified>
</cp:coreProperties>
</file>