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8" r:id="rId10"/>
    <p:sldId id="265" r:id="rId11"/>
    <p:sldId id="263" r:id="rId12"/>
    <p:sldId id="264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-35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FBAB3-8E83-4FA7-92F5-C508340326C4}" type="datetimeFigureOut">
              <a:rPr lang="pl-PL" smtClean="0"/>
              <a:pPr/>
              <a:t>2019-03-18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D33FE-7B43-4E25-91AB-CE51EE2DA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4151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D33FE-7B43-4E25-91AB-CE51EE2DA8C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4613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laczpolske.pl/index.php?etap=10&amp;i=853&amp;nomenu=1&amp;oe=UTF-8&amp;q=prettyphoto&amp;iframe=true&amp;width=1000&amp;height=100%2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laczpolske.pl/index.php?etap=10&amp;i=85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2C5036D-64EB-47F2-BD6D-116D2BCA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 </a:t>
            </a:r>
            <a:r>
              <a:rPr lang="pl-PL" dirty="0"/>
              <a:t/>
            </a:r>
            <a:br>
              <a:rPr lang="pl-PL" dirty="0"/>
            </a:br>
            <a:r>
              <a:rPr lang="pl-PL" sz="8800" b="1" dirty="0"/>
              <a:t>Innowacyjny Sklep "PRAXIS”</a:t>
            </a:r>
            <a:br>
              <a:rPr lang="pl-PL" sz="8800" b="1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2FD21640-AD9E-468B-A746-95AD25FD4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1901" y="5465100"/>
            <a:ext cx="4185618" cy="576262"/>
          </a:xfrm>
        </p:spPr>
        <p:txBody>
          <a:bodyPr/>
          <a:lstStyle/>
          <a:p>
            <a:r>
              <a:rPr lang="pl-PL" dirty="0"/>
              <a:t>Opracowała:</a:t>
            </a:r>
          </a:p>
          <a:p>
            <a:r>
              <a:rPr lang="pl-PL" dirty="0"/>
              <a:t>mgr Anna Rzepkowska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xmlns="" id="{0005D9E9-0624-4CE1-BB32-57E3D20FF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696278" y="3723860"/>
            <a:ext cx="3817290" cy="27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7626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AD526F9F-07A4-4580-ABD8-EDC420933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62398" y="796699"/>
            <a:ext cx="6358591" cy="526460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ACF7E6C3-4AAF-4418-B6E0-12531B8A9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4138" y="461328"/>
            <a:ext cx="4216796" cy="5935343"/>
          </a:xfrm>
        </p:spPr>
        <p:txBody>
          <a:bodyPr>
            <a:normAutofit lnSpcReduction="10000"/>
          </a:bodyPr>
          <a:lstStyle/>
          <a:p>
            <a:r>
              <a:rPr lang="pl-PL" sz="4000" dirty="0">
                <a:solidFill>
                  <a:schemeClr val="accent2"/>
                </a:solidFill>
              </a:rPr>
              <a:t>Przedszkolaki</a:t>
            </a:r>
          </a:p>
          <a:p>
            <a:r>
              <a:rPr lang="pl-PL" sz="4400" dirty="0">
                <a:solidFill>
                  <a:schemeClr val="accent2"/>
                </a:solidFill>
              </a:rPr>
              <a:t>uczą się planowania zakupów zgodnie z potrzebami  (wg listy z użyciem       PCS-ów)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09861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2FF0CD5-01EA-414C-9FBA-91289523E9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A89E0603-B9E3-42E1-B1E1-D3A0F06880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8C08529B-533A-4987-835C-B6FE3960C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xmlns="" id="{ADF3602E-6539-4E90-9B34-A1564E8898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xmlns="" id="{45B7B2BF-6C30-4E7C-9B92-89931CAC5E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xmlns="" id="{D902BF1F-1CD4-4757-8E37-E537850CD8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xmlns="" id="{EC181138-86B5-48DD-A9CF-E1B4244323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xmlns="" id="{2AFEC3B7-B6F9-4F8D-BB1D-1CB5D59A87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xmlns="" id="{C7CFEC2C-F42F-4B3F-82EB-A23DD21C7F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xmlns="" id="{E29569A7-8B01-47AE-86AA-D0BE37E984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xmlns="" id="{2E15773A-78BA-459D-840F-CA90AB9668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E3ED21B-C607-47BD-A525-3A50AD0C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10" y="609600"/>
            <a:ext cx="441982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600"/>
          </a:p>
        </p:txBody>
      </p:sp>
      <p:sp>
        <p:nvSpPr>
          <p:cNvPr id="58" name="Isosceles Triangle 8">
            <a:extLst>
              <a:ext uri="{FF2B5EF4-FFF2-40B4-BE49-F238E27FC236}">
                <a16:creationId xmlns:a16="http://schemas.microsoft.com/office/drawing/2014/main" xmlns="" id="{A853205F-3F79-4C43-B609-6079A95AC9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9425B8A-83EA-43A1-9B3C-9744C87F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5" y="1930401"/>
            <a:ext cx="4414801" cy="4110962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buFont typeface="Wingdings 3" charset="2"/>
              <a:buChar char=""/>
            </a:pPr>
            <a:r>
              <a:rPr lang="en-US" sz="4300" dirty="0" err="1">
                <a:solidFill>
                  <a:schemeClr val="accent2"/>
                </a:solidFill>
              </a:rPr>
              <a:t>Dzięki</a:t>
            </a:r>
            <a:r>
              <a:rPr lang="en-US" sz="4300" dirty="0">
                <a:solidFill>
                  <a:schemeClr val="accent2"/>
                </a:solidFill>
              </a:rPr>
              <a:t> </a:t>
            </a:r>
            <a:r>
              <a:rPr lang="en-US" sz="4300" dirty="0" err="1">
                <a:solidFill>
                  <a:schemeClr val="accent2"/>
                </a:solidFill>
              </a:rPr>
              <a:t>zajęciom</a:t>
            </a:r>
            <a:r>
              <a:rPr lang="en-US" sz="4300" dirty="0">
                <a:solidFill>
                  <a:schemeClr val="accent2"/>
                </a:solidFill>
              </a:rPr>
              <a:t> </a:t>
            </a:r>
            <a:r>
              <a:rPr lang="en-US" sz="4300" dirty="0" err="1">
                <a:solidFill>
                  <a:schemeClr val="accent2"/>
                </a:solidFill>
              </a:rPr>
              <a:t>dzieci</a:t>
            </a:r>
            <a:r>
              <a:rPr lang="en-US" sz="4300" dirty="0">
                <a:solidFill>
                  <a:schemeClr val="accent2"/>
                </a:solidFill>
              </a:rPr>
              <a:t> </a:t>
            </a:r>
            <a:r>
              <a:rPr lang="en-US" sz="4300" dirty="0" err="1">
                <a:solidFill>
                  <a:schemeClr val="accent2"/>
                </a:solidFill>
              </a:rPr>
              <a:t>poznają</a:t>
            </a:r>
            <a:r>
              <a:rPr lang="en-US" sz="4300" dirty="0">
                <a:solidFill>
                  <a:schemeClr val="accent2"/>
                </a:solidFill>
              </a:rPr>
              <a:t>  </a:t>
            </a:r>
            <a:r>
              <a:rPr lang="en-US" sz="4300" dirty="0" err="1">
                <a:solidFill>
                  <a:schemeClr val="accent2"/>
                </a:solidFill>
              </a:rPr>
              <a:t>praktyczne</a:t>
            </a:r>
            <a:r>
              <a:rPr lang="en-US" sz="4300" dirty="0">
                <a:solidFill>
                  <a:schemeClr val="accent2"/>
                </a:solidFill>
              </a:rPr>
              <a:t> </a:t>
            </a:r>
            <a:r>
              <a:rPr lang="en-US" sz="4300" dirty="0" err="1">
                <a:solidFill>
                  <a:schemeClr val="accent2"/>
                </a:solidFill>
              </a:rPr>
              <a:t>wykorzystanie</a:t>
            </a:r>
            <a:r>
              <a:rPr lang="en-US" sz="4300" dirty="0">
                <a:solidFill>
                  <a:schemeClr val="accent2"/>
                </a:solidFill>
              </a:rPr>
              <a:t> </a:t>
            </a:r>
            <a:r>
              <a:rPr lang="en-US" sz="4300" dirty="0" err="1">
                <a:solidFill>
                  <a:schemeClr val="accent2"/>
                </a:solidFill>
              </a:rPr>
              <a:t>zakupionych</a:t>
            </a:r>
            <a:r>
              <a:rPr lang="en-US" sz="4300" dirty="0">
                <a:solidFill>
                  <a:schemeClr val="accent2"/>
                </a:solidFill>
              </a:rPr>
              <a:t> </a:t>
            </a:r>
            <a:r>
              <a:rPr lang="en-US" sz="4300" dirty="0" err="1">
                <a:solidFill>
                  <a:schemeClr val="accent2"/>
                </a:solidFill>
              </a:rPr>
              <a:t>produktów</a:t>
            </a:r>
            <a:r>
              <a:rPr lang="en-US" sz="4300" dirty="0">
                <a:solidFill>
                  <a:schemeClr val="accent2"/>
                </a:solidFill>
              </a:rPr>
              <a:t> w </a:t>
            </a:r>
            <a:r>
              <a:rPr lang="en-US" sz="4300" dirty="0" err="1">
                <a:solidFill>
                  <a:schemeClr val="accent2"/>
                </a:solidFill>
              </a:rPr>
              <a:t>celu</a:t>
            </a:r>
            <a:r>
              <a:rPr lang="en-US" sz="4300" dirty="0">
                <a:solidFill>
                  <a:schemeClr val="accent2"/>
                </a:solidFill>
              </a:rPr>
              <a:t> </a:t>
            </a:r>
            <a:r>
              <a:rPr lang="en-US" sz="4300" dirty="0" err="1">
                <a:solidFill>
                  <a:schemeClr val="accent2"/>
                </a:solidFill>
              </a:rPr>
              <a:t>wykonania</a:t>
            </a:r>
            <a:r>
              <a:rPr lang="en-US" sz="4300" dirty="0">
                <a:solidFill>
                  <a:schemeClr val="accent2"/>
                </a:solidFill>
              </a:rPr>
              <a:t> </a:t>
            </a:r>
            <a:r>
              <a:rPr lang="en-US" sz="4300" dirty="0" err="1">
                <a:solidFill>
                  <a:schemeClr val="accent2"/>
                </a:solidFill>
              </a:rPr>
              <a:t>posiłku</a:t>
            </a:r>
            <a:r>
              <a:rPr lang="en-US" sz="4300" dirty="0">
                <a:solidFill>
                  <a:schemeClr val="accent2"/>
                </a:solidFill>
              </a:rPr>
              <a:t>.</a:t>
            </a:r>
            <a:br>
              <a:rPr lang="en-US" sz="4300" dirty="0">
                <a:solidFill>
                  <a:schemeClr val="accent2"/>
                </a:solidFill>
              </a:rPr>
            </a:br>
            <a:endParaRPr lang="en-US" sz="4300" dirty="0">
              <a:solidFill>
                <a:schemeClr val="accent2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1403B12-5152-42E3-9CFB-CC11F2A52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11" b="-6"/>
          <a:stretch/>
        </p:blipFill>
        <p:spPr>
          <a:xfrm rot="5400000">
            <a:off x="4277687" y="683037"/>
            <a:ext cx="2960766" cy="2531166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326E7F42-B684-4287-A86D-CABA7EF88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1577" b="5"/>
          <a:stretch/>
        </p:blipFill>
        <p:spPr>
          <a:xfrm rot="5400000">
            <a:off x="6836174" y="786128"/>
            <a:ext cx="2996993" cy="2413787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9935E9C7-2C2F-428F-8BEA-A8BB9525FEB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/>
          <a:srcRect r="21911" b="5"/>
          <a:stretch/>
        </p:blipFill>
        <p:spPr>
          <a:xfrm rot="5400000">
            <a:off x="5423940" y="3579651"/>
            <a:ext cx="3176587" cy="30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52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B0D40EF-BA14-42F1-9492-D38C59DCA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B2C3A70F-581F-48B1-AD94-04AF9A38D2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13EABD0F-494E-4C0C-8A0C-139AFC428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xmlns="" id="{739811F7-2462-4463-BE69-32CEBED03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xmlns="" id="{D91A6F9F-54F1-461A-A043-E97203A85F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xmlns="" id="{28681C3A-B98D-44BE-8120-45C3F3BA0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xmlns="" id="{37478156-05FD-4D8F-AE53-B3D40AF29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xmlns="" id="{A81F9C83-B446-4703-8B99-C01F0E403E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xmlns="" id="{C2F5F0B6-D807-4AAE-852B-7BECE0CF45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xmlns="" id="{0945AE7B-1E9E-491F-976F-1552730887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xmlns="" id="{A38028DA-F87E-4372-9295-BC98DB4007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BA0D46-65B0-4947-BB7C-4031441D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8634"/>
            <a:ext cx="8596667" cy="161176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pl-PL" sz="2800" dirty="0"/>
              <a:t>Nasze przedszkolaki</a:t>
            </a:r>
            <a:r>
              <a:rPr lang="en-US" sz="2800" dirty="0"/>
              <a:t> </a:t>
            </a:r>
            <a:r>
              <a:rPr lang="en-US" sz="2800" dirty="0" err="1"/>
              <a:t>wdrażane</a:t>
            </a:r>
            <a:r>
              <a:rPr lang="en-US" sz="2800" dirty="0"/>
              <a:t> </a:t>
            </a:r>
            <a:r>
              <a:rPr lang="en-US" sz="2800" dirty="0" err="1"/>
              <a:t>są</a:t>
            </a:r>
            <a:r>
              <a:rPr lang="en-US" sz="2800" dirty="0"/>
              <a:t> do </a:t>
            </a:r>
            <a:r>
              <a:rPr lang="en-US" sz="2800" dirty="0" err="1"/>
              <a:t>dokonywania</a:t>
            </a:r>
            <a:r>
              <a:rPr lang="en-US" sz="2800" dirty="0"/>
              <a:t> </a:t>
            </a:r>
            <a:r>
              <a:rPr lang="en-US" sz="2800" dirty="0" err="1"/>
              <a:t>zakupów</a:t>
            </a:r>
            <a:r>
              <a:rPr lang="en-US" sz="2800" dirty="0"/>
              <a:t> w </a:t>
            </a:r>
            <a:r>
              <a:rPr lang="en-US" sz="2800" dirty="0" err="1"/>
              <a:t>Innowacyjnym</a:t>
            </a:r>
            <a:r>
              <a:rPr lang="en-US" sz="2800" dirty="0"/>
              <a:t> </a:t>
            </a:r>
            <a:r>
              <a:rPr lang="en-US" sz="2800" dirty="0" err="1"/>
              <a:t>Sklepie</a:t>
            </a:r>
            <a:r>
              <a:rPr lang="en-US" sz="2800" dirty="0"/>
              <a:t> "PRAXIS” </a:t>
            </a:r>
            <a:r>
              <a:rPr lang="en-US" sz="2800" dirty="0" err="1"/>
              <a:t>jak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pl-PL" sz="2800" dirty="0"/>
              <a:t> </a:t>
            </a:r>
            <a:r>
              <a:rPr lang="en-US" sz="2800" dirty="0"/>
              <a:t>w  </a:t>
            </a:r>
            <a:r>
              <a:rPr lang="en-US" sz="2800" dirty="0" err="1"/>
              <a:t>prawdziwym</a:t>
            </a:r>
            <a:r>
              <a:rPr lang="en-US" sz="2800" dirty="0"/>
              <a:t> </a:t>
            </a:r>
            <a:r>
              <a:rPr lang="en-US" sz="2800" dirty="0" err="1"/>
              <a:t>sklepie</a:t>
            </a:r>
            <a:r>
              <a:rPr lang="en-US" sz="2800" dirty="0"/>
              <a:t>.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3" name="Isosceles Triangle 8">
            <a:extLst>
              <a:ext uri="{FF2B5EF4-FFF2-40B4-BE49-F238E27FC236}">
                <a16:creationId xmlns:a16="http://schemas.microsoft.com/office/drawing/2014/main" xmlns="" id="{98EE4960-6ED7-49B4-BEEE-A96A0C83D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8E9F724E-62C8-420A-838E-8217AF645B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4641" r="17322"/>
          <a:stretch/>
        </p:blipFill>
        <p:spPr>
          <a:xfrm>
            <a:off x="368816" y="1901735"/>
            <a:ext cx="2910071" cy="4703610"/>
          </a:xfrm>
          <a:prstGeom prst="rect">
            <a:avLst/>
          </a:prstGeom>
        </p:spPr>
      </p:pic>
      <p:pic>
        <p:nvPicPr>
          <p:cNvPr id="26" name="Symbol zastępczy zawartości 5">
            <a:extLst>
              <a:ext uri="{FF2B5EF4-FFF2-40B4-BE49-F238E27FC236}">
                <a16:creationId xmlns:a16="http://schemas.microsoft.com/office/drawing/2014/main" xmlns="" id="{717A9F82-F8FF-469C-8199-E0C64C94B0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16" b="-1"/>
          <a:stretch/>
        </p:blipFill>
        <p:spPr>
          <a:xfrm rot="5400000">
            <a:off x="2898600" y="2837329"/>
            <a:ext cx="4154133" cy="2625335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25FA7F0D-E30E-4336-93B1-3F06FDCFDC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rot="5400000">
            <a:off x="5609400" y="2870280"/>
            <a:ext cx="4703608" cy="2746592"/>
          </a:xfrm>
        </p:spPr>
      </p:pic>
    </p:spTree>
    <p:extLst>
      <p:ext uri="{BB962C8B-B14F-4D97-AF65-F5344CB8AC3E}">
        <p14:creationId xmlns:p14="http://schemas.microsoft.com/office/powerpoint/2010/main" xmlns="" val="3557546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4DE830A-B531-4A3B-96F6-0ECE88B08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2813DF2C-461A-4A8F-9679-A172790D1F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54CD3A85-C039-4249-86E4-1EB9318B5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xmlns="" id="{887EA6D2-2883-42C2-993D-094CA6D65D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xmlns="" id="{3B895046-636F-4D1B-ACA4-29AA0CB33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C6B0CDE3-E054-4EDD-A43B-F96843D8BF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xmlns="" id="{3B66B1A2-F145-4C9B-85CC-4BF30D58CB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xmlns="" id="{5D4FC972-94B3-4035-8D31-E668C132B4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xmlns="" id="{374B9941-AFBE-4A77-A50E-B6EA04A746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27A982C5-2C38-4CE9-BC18-94697AD65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0060D8D1-7BB1-498F-AFBB-ADAC130A9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F62B101-2414-477C-ACE0-A138116D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578133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Ale sklepik to przede wszystkim bardzo dobra </a:t>
            </a:r>
            <a:r>
              <a:rPr lang="en-US" sz="3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zabawa</a:t>
            </a:r>
            <a:r>
              <a:rPr lang="en-US" sz="3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xmlns="" id="{4F4A032C-9CB5-484A-A9DE-C3CB745B84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311062" y="1573974"/>
            <a:ext cx="6858000" cy="371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036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EB0D40EF-BA14-42F1-9492-D38C59DCA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B2C3A70F-581F-48B1-AD94-04AF9A38D2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13EABD0F-494E-4C0C-8A0C-139AFC428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23">
              <a:extLst>
                <a:ext uri="{FF2B5EF4-FFF2-40B4-BE49-F238E27FC236}">
                  <a16:creationId xmlns:a16="http://schemas.microsoft.com/office/drawing/2014/main" xmlns="" id="{739811F7-2462-4463-BE69-32CEBED03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25">
              <a:extLst>
                <a:ext uri="{FF2B5EF4-FFF2-40B4-BE49-F238E27FC236}">
                  <a16:creationId xmlns:a16="http://schemas.microsoft.com/office/drawing/2014/main" xmlns="" id="{D91A6F9F-54F1-461A-A043-E97203A85F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xmlns="" id="{28681C3A-B98D-44BE-8120-45C3F3BA0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27">
              <a:extLst>
                <a:ext uri="{FF2B5EF4-FFF2-40B4-BE49-F238E27FC236}">
                  <a16:creationId xmlns:a16="http://schemas.microsoft.com/office/drawing/2014/main" xmlns="" id="{37478156-05FD-4D8F-AE53-B3D40AF29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2" name="Rectangle 28">
              <a:extLst>
                <a:ext uri="{FF2B5EF4-FFF2-40B4-BE49-F238E27FC236}">
                  <a16:creationId xmlns:a16="http://schemas.microsoft.com/office/drawing/2014/main" xmlns="" id="{A81F9C83-B446-4703-8B99-C01F0E403E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" name="Rectangle 29">
              <a:extLst>
                <a:ext uri="{FF2B5EF4-FFF2-40B4-BE49-F238E27FC236}">
                  <a16:creationId xmlns:a16="http://schemas.microsoft.com/office/drawing/2014/main" xmlns="" id="{C2F5F0B6-D807-4AAE-852B-7BECE0CF45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xmlns="" id="{0945AE7B-1E9E-491F-976F-1552730887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xmlns="" id="{A38028DA-F87E-4372-9295-BC98DB4007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FB4DF4F-7CB7-423E-9757-6246518A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A dzieci uwielbiają zabawę !!!.</a:t>
            </a:r>
            <a:endParaRPr lang="en-US" sz="3600" dirty="0"/>
          </a:p>
        </p:txBody>
      </p:sp>
      <p:sp>
        <p:nvSpPr>
          <p:cNvPr id="107" name="Isosceles Triangle 8">
            <a:extLst>
              <a:ext uri="{FF2B5EF4-FFF2-40B4-BE49-F238E27FC236}">
                <a16:creationId xmlns:a16="http://schemas.microsoft.com/office/drawing/2014/main" xmlns="" id="{98EE4960-6ED7-49B4-BEEE-A96A0C83D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5BCD4B32-7B01-4AF1-ACE6-EB268778C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16" b="-1"/>
          <a:stretch/>
        </p:blipFill>
        <p:spPr>
          <a:xfrm rot="5400000">
            <a:off x="-474175" y="2509525"/>
            <a:ext cx="4766630" cy="3007349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26A6D64E-EB86-4105-90A5-643A7BC49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6816" b="-1"/>
          <a:stretch/>
        </p:blipFill>
        <p:spPr>
          <a:xfrm rot="5400000">
            <a:off x="2914770" y="2966277"/>
            <a:ext cx="3733920" cy="2093844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4FF25B0-12EC-40B0-8D55-AB3DEDE22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5880" y="2160589"/>
            <a:ext cx="2948121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8FB1A3A-A39B-4244-BD9E-D416246EA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71458" y="2438875"/>
            <a:ext cx="5360502" cy="34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5668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4A2A191-1EAD-4724-8B59-C31BEA8DA5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465138"/>
            <a:ext cx="10493829" cy="5576887"/>
          </a:xfrm>
        </p:spPr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pPr marL="0" indent="0" algn="ctr">
              <a:buNone/>
            </a:pPr>
            <a:r>
              <a:rPr lang="pl-PL" sz="5400" dirty="0">
                <a:solidFill>
                  <a:schemeClr val="accent1">
                    <a:lumMod val="75000"/>
                  </a:schemeClr>
                </a:solidFill>
              </a:rPr>
              <a:t>DZIĘKUJEMY  </a:t>
            </a:r>
          </a:p>
          <a:p>
            <a:pPr marL="0" indent="0" algn="ctr">
              <a:buNone/>
            </a:pPr>
            <a:r>
              <a:rPr lang="pl-PL" sz="5400" dirty="0">
                <a:solidFill>
                  <a:schemeClr val="accent1">
                    <a:lumMod val="75000"/>
                  </a:schemeClr>
                </a:solidFill>
              </a:rPr>
              <a:t>I                              </a:t>
            </a:r>
            <a:r>
              <a:rPr lang="pl-PL" sz="5400">
                <a:solidFill>
                  <a:schemeClr val="accent1">
                    <a:lumMod val="75000"/>
                  </a:schemeClr>
                </a:solidFill>
              </a:rPr>
              <a:t>ZAPRASZAMY  DO  OBEJRZENIA  </a:t>
            </a:r>
            <a:r>
              <a:rPr lang="pl-PL" sz="5400" dirty="0">
                <a:solidFill>
                  <a:schemeClr val="accent1">
                    <a:lumMod val="75000"/>
                  </a:schemeClr>
                </a:solidFill>
              </a:rPr>
              <a:t>KRÓTKICH FILMIKÓW Z NASZYCH</a:t>
            </a:r>
          </a:p>
          <a:p>
            <a:pPr marL="0" indent="0" algn="ctr">
              <a:buNone/>
            </a:pPr>
            <a:r>
              <a:rPr lang="pl-PL" sz="5400" dirty="0">
                <a:solidFill>
                  <a:schemeClr val="accent1">
                    <a:lumMod val="75000"/>
                  </a:schemeClr>
                </a:solidFill>
              </a:rPr>
              <a:t>ZAKUPÓW</a:t>
            </a:r>
          </a:p>
        </p:txBody>
      </p:sp>
    </p:spTree>
    <p:extLst>
      <p:ext uri="{BB962C8B-B14F-4D97-AF65-F5344CB8AC3E}">
        <p14:creationId xmlns:p14="http://schemas.microsoft.com/office/powerpoint/2010/main" xmlns="" val="60424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FF42404-4BE9-4869-A505-D25A690B6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86" y="795131"/>
            <a:ext cx="8596668" cy="5844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dirty="0">
                <a:solidFill>
                  <a:schemeClr val="accent2"/>
                </a:solidFill>
              </a:rPr>
              <a:t>Cel główny </a:t>
            </a:r>
            <a:r>
              <a:rPr lang="pl-PL" sz="3600" b="1" dirty="0">
                <a:solidFill>
                  <a:schemeClr val="accent2"/>
                </a:solidFill>
              </a:rPr>
              <a:t> </a:t>
            </a:r>
            <a:r>
              <a:rPr lang="pl-PL" sz="3600" dirty="0">
                <a:solidFill>
                  <a:schemeClr val="accent2"/>
                </a:solidFill>
              </a:rPr>
              <a:t>Innowacyjnego Sklepu "PRAXIS” to:</a:t>
            </a:r>
          </a:p>
          <a:p>
            <a:r>
              <a:rPr lang="pl-PL" sz="3600" dirty="0">
                <a:solidFill>
                  <a:schemeClr val="accent2"/>
                </a:solidFill>
              </a:rPr>
              <a:t>wprowadzenie do edukacji dzieci podstawowych pojęć z zakresu ekonomii i rozwijania właściwych postaw  z zakresu aktywności społecznej.                                                      </a:t>
            </a:r>
            <a:br>
              <a:rPr lang="pl-PL" sz="3600" dirty="0">
                <a:solidFill>
                  <a:schemeClr val="accent2"/>
                </a:solidFill>
              </a:rPr>
            </a:br>
            <a:endParaRPr lang="pl-PL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39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7D7595D-BCBE-4D38-9105-D5F407AF9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50" y="132522"/>
            <a:ext cx="5420250" cy="67254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accent2"/>
                </a:solidFill>
              </a:rPr>
              <a:t>Cele szczegółowe     </a:t>
            </a:r>
            <a:endParaRPr lang="pl-PL" sz="2400" dirty="0">
              <a:solidFill>
                <a:schemeClr val="accent2"/>
              </a:solidFill>
            </a:endParaRPr>
          </a:p>
          <a:p>
            <a:r>
              <a:rPr lang="pl-PL" sz="2400" dirty="0">
                <a:solidFill>
                  <a:schemeClr val="accent2"/>
                </a:solidFill>
              </a:rPr>
              <a:t>Poszerzanie wiedzy o  świecie i uczenie  przez doświadczenie.</a:t>
            </a:r>
          </a:p>
          <a:p>
            <a:r>
              <a:rPr lang="pl-PL" sz="2400" dirty="0">
                <a:solidFill>
                  <a:schemeClr val="accent2"/>
                </a:solidFill>
              </a:rPr>
              <a:t>Poszerzanie zasobu słownictwa biernego   i  czynnego związanego z branżami   sklepów.</a:t>
            </a:r>
          </a:p>
          <a:p>
            <a:r>
              <a:rPr lang="pl-PL" sz="2400" dirty="0">
                <a:solidFill>
                  <a:schemeClr val="accent2"/>
                </a:solidFill>
              </a:rPr>
              <a:t>Nauka przeliczania, posługiwania się monetami, banknotami.</a:t>
            </a:r>
          </a:p>
          <a:p>
            <a:r>
              <a:rPr lang="pl-PL" sz="2400" dirty="0">
                <a:solidFill>
                  <a:schemeClr val="accent2"/>
                </a:solidFill>
              </a:rPr>
              <a:t>Przyjmowanie  na siebie różnych ról społecznych : klient, sprzedawca .</a:t>
            </a:r>
          </a:p>
          <a:p>
            <a:r>
              <a:rPr lang="pl-PL" sz="2400" dirty="0">
                <a:solidFill>
                  <a:schemeClr val="accent2"/>
                </a:solidFill>
              </a:rPr>
              <a:t>Utrwalanie umiejętności planowania działania.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accent2"/>
                </a:solidFill>
              </a:rPr>
              <a:t>Formy pracy:</a:t>
            </a:r>
            <a:r>
              <a:rPr lang="pl-PL" sz="2400" dirty="0">
                <a:solidFill>
                  <a:schemeClr val="accent2"/>
                </a:solidFill>
              </a:rPr>
              <a:t/>
            </a:r>
            <a:br>
              <a:rPr lang="pl-PL" sz="2400" dirty="0">
                <a:solidFill>
                  <a:schemeClr val="accent2"/>
                </a:solidFill>
              </a:rPr>
            </a:br>
            <a:r>
              <a:rPr lang="pl-PL" sz="2400" dirty="0">
                <a:solidFill>
                  <a:schemeClr val="accent2"/>
                </a:solidFill>
              </a:rPr>
              <a:t>- indywidualnie</a:t>
            </a:r>
            <a:br>
              <a:rPr lang="pl-PL" sz="2400" dirty="0">
                <a:solidFill>
                  <a:schemeClr val="accent2"/>
                </a:solidFill>
              </a:rPr>
            </a:br>
            <a:r>
              <a:rPr lang="pl-PL" sz="2400" dirty="0">
                <a:solidFill>
                  <a:schemeClr val="accent2"/>
                </a:solidFill>
              </a:rPr>
              <a:t>- w grupach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AB7746C0-26B3-4824-B488-A84242AD9C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096000" y="1020418"/>
            <a:ext cx="3752304" cy="5392698"/>
          </a:xfrm>
        </p:spPr>
      </p:pic>
    </p:spTree>
    <p:extLst>
      <p:ext uri="{BB962C8B-B14F-4D97-AF65-F5344CB8AC3E}">
        <p14:creationId xmlns:p14="http://schemas.microsoft.com/office/powerpoint/2010/main" xmlns="" val="321724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884F175-9D23-496E-80AC-F3D2FD5410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2D4B7B8-5AFE-4B32-A805-72EC571E6F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757D13B2-7A74-4788-8689-5EDB2DA86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xmlns="" id="{66964837-B2CC-483D-BEDA-4BB1901BCC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xmlns="" id="{77D4E216-8B6C-4A3B-AF75-3016320F62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CDD4EA12-82D2-47D7-8742-8F4746AA6F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xmlns="" id="{115B7F7E-4C23-429B-A947-A5B436DB2D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A6B03A29-0A21-40D4-87E4-3C41D6F54C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xmlns="" id="{6C871F60-4E5A-449A-B6D8-1F58C12EE3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3182795B-2BFA-4D7B-BE85-701A73E253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xmlns="" id="{810B9E5C-2AE2-4B4E-916F-F954F2AA8A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F9B364-9D77-47EF-A800-3C1931DD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17" y="261818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/>
              <a:t>W</a:t>
            </a:r>
            <a:r>
              <a:rPr lang="pl-PL" sz="3600" dirty="0"/>
              <a:t> naszym </a:t>
            </a:r>
            <a:r>
              <a:rPr lang="en-US" sz="3600" dirty="0"/>
              <a:t> </a:t>
            </a:r>
            <a:r>
              <a:rPr lang="en-US" sz="3600" i="1" dirty="0" err="1"/>
              <a:t>s</a:t>
            </a:r>
            <a:r>
              <a:rPr lang="en-US" sz="3600" dirty="0" err="1"/>
              <a:t>klepiku</a:t>
            </a:r>
            <a:r>
              <a:rPr lang="en-US" sz="3600" dirty="0"/>
              <a:t> </a:t>
            </a:r>
            <a:r>
              <a:rPr lang="en-US" sz="3600" dirty="0" err="1"/>
              <a:t>znajdują</a:t>
            </a:r>
            <a:r>
              <a:rPr lang="en-US" sz="3600" dirty="0"/>
              <a:t> </a:t>
            </a:r>
            <a:r>
              <a:rPr lang="en-US" sz="3600" dirty="0" err="1"/>
              <a:t>się</a:t>
            </a:r>
            <a:r>
              <a:rPr lang="en-US" sz="3600" dirty="0"/>
              <a:t> </a:t>
            </a:r>
            <a:r>
              <a:rPr lang="en-US" sz="3600" dirty="0" err="1"/>
              <a:t>zabawki</a:t>
            </a:r>
            <a:r>
              <a:rPr lang="en-US" sz="3600" dirty="0"/>
              <a:t> </a:t>
            </a:r>
            <a:r>
              <a:rPr lang="pl-PL" sz="3600" dirty="0"/>
              <a:t>                      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prawdziwe</a:t>
            </a:r>
            <a:r>
              <a:rPr lang="en-US" sz="3600" dirty="0"/>
              <a:t> </a:t>
            </a:r>
            <a:r>
              <a:rPr lang="en-US" sz="3600" dirty="0" err="1"/>
              <a:t>produkty</a:t>
            </a:r>
            <a:r>
              <a:rPr lang="pl-PL" sz="3600" dirty="0"/>
              <a:t>.</a:t>
            </a:r>
            <a:endParaRPr lang="en-US" sz="36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3844C928-80BA-4CD3-B905-B27B1EB2A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665420" y="2755248"/>
            <a:ext cx="4811153" cy="287071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4655E6A-8B13-4583-83F7-D3FE7F5D1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9363" y="2160589"/>
            <a:ext cx="294463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endParaRPr lang="en-US" sz="15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F3DEF2E-79CE-4F8D-A6ED-0F2C8317A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24539" y="2984967"/>
            <a:ext cx="4505737" cy="276970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BD73907-C865-4AC3-AC96-79B9D2285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54443" y="2707793"/>
            <a:ext cx="5043267" cy="327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5933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DE830A-B531-4A3B-96F6-0ECE88B08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813DF2C-461A-4A8F-9679-A172790D1F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54CD3A85-C039-4249-86E4-1EB9318B5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xmlns="" id="{887EA6D2-2883-42C2-993D-094CA6D65D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3B895046-636F-4D1B-ACA4-29AA0CB33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C6B0CDE3-E054-4EDD-A43B-F96843D8BF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3B66B1A2-F145-4C9B-85CC-4BF30D58CB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xmlns="" id="{5D4FC972-94B3-4035-8D31-E668C132B4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374B9941-AFBE-4A77-A50E-B6EA04A746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27A982C5-2C38-4CE9-BC18-94697AD65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0060D8D1-7BB1-498F-AFBB-ADAC130A9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00D3CB-4BBE-4D95-A6A7-4E8E5878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687" y="83514"/>
            <a:ext cx="4781461" cy="63726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kern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kern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ieci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dz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ęki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zajęciom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ramach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Innowacyjnego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Sklepu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"PRAXIS” :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Poznają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rodzaje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sklepów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kern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kern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AA330523-F25B-4007-B3E5-ABB5637D16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E5A2760B-1A06-47AF-8BB3-9FB3E879F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528256" y="1202136"/>
            <a:ext cx="6866466" cy="44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506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3416331-CA7B-42CF-8A28-F0AF1212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Uczą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dopasowania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atrybutów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sklepów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4400" dirty="0"/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xmlns="" id="{41B28E34-3F4F-4CD5-AE2E-686DCA191C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6077" y="2442186"/>
            <a:ext cx="4183062" cy="3305470"/>
          </a:xfrm>
        </p:spPr>
      </p:pic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xmlns="" id="{6F55AFF8-11FC-4AAD-B050-3804A9F23D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6020522">
            <a:off x="5389188" y="2362230"/>
            <a:ext cx="4823245" cy="3432364"/>
          </a:xfr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F3CD6FFC-095D-4AFF-8171-F338FD764CDA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2326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AAA213C-7843-4DD0-B6B9-E5877467D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371061"/>
            <a:ext cx="4636788" cy="5670300"/>
          </a:xfrm>
        </p:spPr>
        <p:txBody>
          <a:bodyPr/>
          <a:lstStyle/>
          <a:p>
            <a:r>
              <a:rPr lang="pl-PL" sz="3200" dirty="0">
                <a:solidFill>
                  <a:schemeClr val="accent2"/>
                </a:solidFill>
              </a:rPr>
              <a:t>Poznają nazwy i cech charakterystyczne warzyw, owoców, zabawek i innych produktów, które możemy zakupić w sklepie (nauka wskazywania, nazywania)</a:t>
            </a:r>
            <a:r>
              <a:rPr lang="pl-PL" dirty="0">
                <a:solidFill>
                  <a:schemeClr val="accent2"/>
                </a:solidFill>
              </a:rPr>
              <a:t/>
            </a:r>
            <a:br>
              <a:rPr lang="pl-PL" dirty="0">
                <a:solidFill>
                  <a:schemeClr val="accent2"/>
                </a:solidFill>
              </a:rPr>
            </a:b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C75F7FB8-5AF5-43D1-B4B2-75DD960D9D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251002" y="843486"/>
            <a:ext cx="6737994" cy="5141844"/>
          </a:xfrm>
        </p:spPr>
      </p:pic>
    </p:spTree>
    <p:extLst>
      <p:ext uri="{BB962C8B-B14F-4D97-AF65-F5344CB8AC3E}">
        <p14:creationId xmlns:p14="http://schemas.microsoft.com/office/powerpoint/2010/main" xmlns="" val="178184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0D40EF-BA14-42F1-9492-D38C59DCA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2C3A70F-581F-48B1-AD94-04AF9A38D2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13EABD0F-494E-4C0C-8A0C-139AFC428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xmlns="" id="{739811F7-2462-4463-BE69-32CEBED03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xmlns="" id="{D91A6F9F-54F1-461A-A043-E97203A85F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28681C3A-B98D-44BE-8120-45C3F3BA0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xmlns="" id="{37478156-05FD-4D8F-AE53-B3D40AF29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xmlns="" id="{A81F9C83-B446-4703-8B99-C01F0E403E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xmlns="" id="{C2F5F0B6-D807-4AAE-852B-7BECE0CF45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xmlns="" id="{0945AE7B-1E9E-491F-976F-1552730887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xmlns="" id="{A38028DA-F87E-4372-9295-BC98DB4007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7D39405-91BD-4A32-8152-87362FFD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.</a:t>
            </a:r>
          </a:p>
        </p:txBody>
      </p:sp>
      <p:sp>
        <p:nvSpPr>
          <p:cNvPr id="28" name="Isosceles Triangle 8">
            <a:extLst>
              <a:ext uri="{FF2B5EF4-FFF2-40B4-BE49-F238E27FC236}">
                <a16:creationId xmlns:a16="http://schemas.microsoft.com/office/drawing/2014/main" xmlns="" id="{98EE4960-6ED7-49B4-BEEE-A96A0C83D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Symbol zastępczy zawartości 5">
            <a:extLst>
              <a:ext uri="{FF2B5EF4-FFF2-40B4-BE49-F238E27FC236}">
                <a16:creationId xmlns:a16="http://schemas.microsoft.com/office/drawing/2014/main" xmlns="" id="{283CC6E0-5FF3-422E-BD75-D6446490F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" r="16546" b="-1"/>
          <a:stretch/>
        </p:blipFill>
        <p:spPr>
          <a:xfrm rot="5400000">
            <a:off x="-729610" y="1389110"/>
            <a:ext cx="4659090" cy="2881819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3C5C3CB9-577B-43F4-BDDB-DDA453BE2C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911" r="5905" b="-1"/>
          <a:stretch/>
        </p:blipFill>
        <p:spPr>
          <a:xfrm rot="5400000">
            <a:off x="2143639" y="2479211"/>
            <a:ext cx="4845249" cy="288181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6150D32D-430D-42BC-874D-38F321166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0229" y="1291771"/>
            <a:ext cx="4049485" cy="52541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4000" dirty="0">
                <a:solidFill>
                  <a:schemeClr val="accent2"/>
                </a:solidFill>
              </a:rPr>
              <a:t>Dzieci uczą się rozpoznawania monet, banknotów, grupowania.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981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7">
            <a:extLst>
              <a:ext uri="{FF2B5EF4-FFF2-40B4-BE49-F238E27FC236}">
                <a16:creationId xmlns:a16="http://schemas.microsoft.com/office/drawing/2014/main" xmlns="" id="{4098A4C6-4FFB-4EF4-8317-8110224DB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4A415072-93F3-4FDA-96B8-7DFD2874C5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D8C2D828-7FBF-4467-B527-793E0E978C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23">
              <a:extLst>
                <a:ext uri="{FF2B5EF4-FFF2-40B4-BE49-F238E27FC236}">
                  <a16:creationId xmlns:a16="http://schemas.microsoft.com/office/drawing/2014/main" xmlns="" id="{B9D10F1D-AB99-42AD-8720-CDF3499591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xmlns="" id="{5BF01F05-8464-452A-A278-4A40757B65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xmlns="" id="{FBCC0363-6CA5-4B64-A66F-4787325575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7">
              <a:extLst>
                <a:ext uri="{FF2B5EF4-FFF2-40B4-BE49-F238E27FC236}">
                  <a16:creationId xmlns:a16="http://schemas.microsoft.com/office/drawing/2014/main" xmlns="" id="{CBACBAB2-7577-4339-B610-7245E449D3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xmlns="" id="{DFCB19D4-D4D4-4AFD-9ECC-A6D0E4AE2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xmlns="" id="{3B32E423-85B7-4B28-B5C3-AB63224A46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xmlns="" id="{3DC38A14-94ED-496F-851A-CA6A988988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xmlns="" id="{14E862E4-F307-4A50-A3A9-0A79FD36D0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D6D81F-DEE9-4237-983C-DC9822A5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98504"/>
            <a:ext cx="10919549" cy="1726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800" dirty="0"/>
              <a:t>W sklepiku kupujemy produkty,                 a </a:t>
            </a:r>
            <a:r>
              <a:rPr lang="pl-PL" sz="4800" dirty="0" err="1"/>
              <a:t>póżniej</a:t>
            </a:r>
            <a:r>
              <a:rPr lang="pl-PL" sz="4800" dirty="0"/>
              <a:t> możemy się nimi bawić.</a:t>
            </a:r>
            <a:endParaRPr lang="en-US" sz="4800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37EBA163-2B52-4618-B898-A07506D94D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1537" b="-3"/>
          <a:stretch/>
        </p:blipFill>
        <p:spPr>
          <a:xfrm rot="5400000">
            <a:off x="471476" y="1124092"/>
            <a:ext cx="3635025" cy="2606040"/>
          </a:xfrm>
          <a:prstGeom prst="rect">
            <a:avLst/>
          </a:prstGeom>
        </p:spPr>
      </p:pic>
      <p:pic>
        <p:nvPicPr>
          <p:cNvPr id="11" name="Symbol zastępczy zawartości 5">
            <a:extLst>
              <a:ext uri="{FF2B5EF4-FFF2-40B4-BE49-F238E27FC236}">
                <a16:creationId xmlns:a16="http://schemas.microsoft.com/office/drawing/2014/main" xmlns="" id="{B3DEA24C-C033-4A99-916B-EC922510F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37" b="-3"/>
          <a:stretch/>
        </p:blipFill>
        <p:spPr>
          <a:xfrm rot="5400000">
            <a:off x="3318827" y="1122501"/>
            <a:ext cx="3635025" cy="2606040"/>
          </a:xfrm>
          <a:prstGeom prst="rect">
            <a:avLst/>
          </a:prstGeom>
        </p:spPr>
      </p:pic>
      <p:pic>
        <p:nvPicPr>
          <p:cNvPr id="65" name="Symbol zastępczy zawartości 7">
            <a:extLst>
              <a:ext uri="{FF2B5EF4-FFF2-40B4-BE49-F238E27FC236}">
                <a16:creationId xmlns:a16="http://schemas.microsoft.com/office/drawing/2014/main" xmlns="" id="{A9FC08E9-FB31-45DC-810C-9C976C89F9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21537" b="-3"/>
          <a:stretch/>
        </p:blipFill>
        <p:spPr>
          <a:xfrm rot="5400000">
            <a:off x="6153469" y="1122501"/>
            <a:ext cx="3635025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565083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189</Words>
  <Application>Microsoft Office PowerPoint</Application>
  <PresentationFormat>Niestandardowy</PresentationFormat>
  <Paragraphs>32</Paragraphs>
  <Slides>15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Faseta</vt:lpstr>
      <vt:lpstr>  Innowacyjny Sklep "PRAXIS”  </vt:lpstr>
      <vt:lpstr>Slajd 2</vt:lpstr>
      <vt:lpstr>Slajd 3</vt:lpstr>
      <vt:lpstr>W naszym  sklepiku znajdują się zabawki                        i prawdziwe produkty.</vt:lpstr>
      <vt:lpstr>Dzieci dzięki zajęciom w ramach Innowacyjnego Sklepu "PRAXIS” :  -Poznają rodzaje     sklepów.   </vt:lpstr>
      <vt:lpstr>Uczą się dopasowania atrybutów do sklepów </vt:lpstr>
      <vt:lpstr>Slajd 7</vt:lpstr>
      <vt:lpstr>.</vt:lpstr>
      <vt:lpstr>W sklepiku kupujemy produkty,                 a póżniej możemy się nimi bawić.</vt:lpstr>
      <vt:lpstr>Slajd 10</vt:lpstr>
      <vt:lpstr>Slajd 11</vt:lpstr>
      <vt:lpstr>Nasze przedszkolaki wdrażane są do dokonywania zakupów w Innowacyjnym Sklepie "PRAXIS” jak i  w  prawdziwym sklepie. </vt:lpstr>
      <vt:lpstr>Ale sklepik to przede wszystkim bardzo dobra zabawa.</vt:lpstr>
      <vt:lpstr>A dzieci uwielbiają zabawę !!!.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Innowacyjny Sklep "PRAXIS”  </dc:title>
  <dc:creator>Ania</dc:creator>
  <cp:lastModifiedBy>Operator</cp:lastModifiedBy>
  <cp:revision>7</cp:revision>
  <dcterms:created xsi:type="dcterms:W3CDTF">2019-03-17T18:33:06Z</dcterms:created>
  <dcterms:modified xsi:type="dcterms:W3CDTF">2019-03-18T09:11:31Z</dcterms:modified>
</cp:coreProperties>
</file>