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77" r:id="rId7"/>
    <p:sldId id="268" r:id="rId8"/>
    <p:sldId id="269" r:id="rId9"/>
    <p:sldId id="271" r:id="rId10"/>
    <p:sldId id="270" r:id="rId11"/>
    <p:sldId id="272" r:id="rId12"/>
    <p:sldId id="273" r:id="rId13"/>
    <p:sldId id="274" r:id="rId14"/>
    <p:sldId id="267" r:id="rId15"/>
    <p:sldId id="265" r:id="rId16"/>
    <p:sldId id="261" r:id="rId17"/>
    <p:sldId id="266" r:id="rId18"/>
    <p:sldId id="262" r:id="rId19"/>
    <p:sldId id="276" r:id="rId20"/>
    <p:sldId id="275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AF596-9AD2-4563-B780-581457A31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CFEFE06-3A1C-4365-B6B2-93820B47BC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CE74A5-7CD5-41F3-B435-F5AADCD59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AEE3-1E61-4E33-9BBE-0AAE194B88A3}" type="datetimeFigureOut">
              <a:rPr lang="cs-CZ" smtClean="0"/>
              <a:t>13.02.2019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8B14613-1B5B-4820-8F48-D27C69F93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C81EDD-BD0C-4CE0-9674-8E3E40BF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9534-CADE-4446-A957-904AD54D2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121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AAA61-CB66-4AAB-8DB5-A98DECD68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08D2F02-E2B6-49C7-A569-8C941BFB5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EE4161-0483-490B-9A94-AF98C6A4F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AEE3-1E61-4E33-9BBE-0AAE194B88A3}" type="datetimeFigureOut">
              <a:rPr lang="cs-CZ" smtClean="0"/>
              <a:t>13.02.2019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AAEF58-7A87-48D2-87C6-489D35D4C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BCEBDD-4F0A-430D-9BE6-EAB1A2158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9534-CADE-4446-A957-904AD54D2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811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A194F5C-1195-41CC-B622-0C5A6AF359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C855582-5798-4894-AF92-CD338682B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7A55B6-BAA6-4E25-A8F7-F106FC43C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AEE3-1E61-4E33-9BBE-0AAE194B88A3}" type="datetimeFigureOut">
              <a:rPr lang="cs-CZ" smtClean="0"/>
              <a:t>13.02.2019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A81CA4-054C-46BF-9D7F-50867C333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5F9273-E689-43BB-83E7-3666AF9A8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9534-CADE-4446-A957-904AD54D2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443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EACDD1-FA29-45A3-A165-4C1827A0B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4F021A-9669-4091-BD57-09F198948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ABA92D-1B5A-4B0D-9792-8325EF7E8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AEE3-1E61-4E33-9BBE-0AAE194B88A3}" type="datetimeFigureOut">
              <a:rPr lang="cs-CZ" smtClean="0"/>
              <a:t>13.02.2019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F96BB7-9216-412A-A058-42A57E192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916FD2-AC7A-4B36-91D5-C6319C62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9534-CADE-4446-A957-904AD54D2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220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F2DA30-B8F8-443A-B9F5-187FB0B28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1E1283E-BFB8-4916-B6DB-8914E864F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E8DE82-27D6-4C70-8DC8-A6CCD7929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AEE3-1E61-4E33-9BBE-0AAE194B88A3}" type="datetimeFigureOut">
              <a:rPr lang="cs-CZ" smtClean="0"/>
              <a:t>13.02.2019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0C9069-4B71-42DD-9EAC-037BB0DF1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F4B760-81FF-4283-8589-EE45D26C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9534-CADE-4446-A957-904AD54D2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9640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A02E7F-80C7-4102-B7BB-F66C987D9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9956DB-2360-4A39-9D4D-124C0FD3D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55BD73B-D6F5-4A66-944E-273179EAA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002EB42-B344-44CE-8B6A-ACC2CD312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AEE3-1E61-4E33-9BBE-0AAE194B88A3}" type="datetimeFigureOut">
              <a:rPr lang="cs-CZ" smtClean="0"/>
              <a:t>13.02.2019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47F3A61-C173-490D-9D8C-948E916EA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CCE513-CF84-4F8D-BC9A-33915CD2A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9534-CADE-4446-A957-904AD54D2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7929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43219D-9D94-4A19-B606-80B9B0289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BFE33AC-AAFD-425A-9C9F-AFF92CB6D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9426423-8576-4D7B-80CC-25843AE3C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E975AFC-E058-4CB3-AB0F-75EACBDCA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AB2840A-8D05-45C2-8CC2-FEB5A37FFA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FA4CE5D-A8CE-45B4-8158-5029C0368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AEE3-1E61-4E33-9BBE-0AAE194B88A3}" type="datetimeFigureOut">
              <a:rPr lang="cs-CZ" smtClean="0"/>
              <a:t>13.02.2019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FC38A65-4746-4BDE-858F-C2EA9E364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5B13D9-01E7-41AE-B8AF-070D5424C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9534-CADE-4446-A957-904AD54D2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1359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E33AA6-3F39-4418-819F-C0990481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F9FBDB8-366E-4D88-AB19-E569EFDD6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AEE3-1E61-4E33-9BBE-0AAE194B88A3}" type="datetimeFigureOut">
              <a:rPr lang="cs-CZ" smtClean="0"/>
              <a:t>13.02.2019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9F62C1A-B261-4890-8932-40AFF13FF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3496184-71FC-4B2A-AC40-B210DE82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9534-CADE-4446-A957-904AD54D2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22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06ABBB1-0EB8-4E1E-BBA9-837E2607F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AEE3-1E61-4E33-9BBE-0AAE194B88A3}" type="datetimeFigureOut">
              <a:rPr lang="cs-CZ" smtClean="0"/>
              <a:t>13.02.2019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93D7C78-250A-477C-AA44-D977BF9A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793F2A6-7E68-4E3F-A3CD-C71BB06B1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9534-CADE-4446-A957-904AD54D2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375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595931-9081-4324-BFB5-AD848D82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A99AB9-7E39-485D-BCCC-BC91F773A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56F506-9243-49A2-B93C-281A319DF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1154EB-CBE4-43B7-B716-D14DD06D2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AEE3-1E61-4E33-9BBE-0AAE194B88A3}" type="datetimeFigureOut">
              <a:rPr lang="cs-CZ" smtClean="0"/>
              <a:t>13.02.2019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C510D8D-02C7-4E8B-BAE7-9E7AE759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D76BECD-69C2-452D-8BF0-5531FD966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9534-CADE-4446-A957-904AD54D2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444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4ECCBF-860A-4BE2-9F34-B7FA65E3A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9A86BE1-046C-40D3-86CC-CD633C391A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0CC8BF9-FD40-4C7C-9750-E2EEF53CF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53B251A-340C-4D3D-99D1-23E80F9C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AEE3-1E61-4E33-9BBE-0AAE194B88A3}" type="datetimeFigureOut">
              <a:rPr lang="cs-CZ" smtClean="0"/>
              <a:t>13.02.2019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8132845-9D43-4E8A-847D-068C1E9AE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1B2462-F46D-437B-815E-992CFDB19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9534-CADE-4446-A957-904AD54D2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180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3ADA3FE-1D8A-4CA8-BC82-44370B542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60D49E-94EF-4138-8687-6D8C0EE7B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D6E440-AFC5-4056-9B83-AC18D02FF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9AEE3-1E61-4E33-9BBE-0AAE194B88A3}" type="datetimeFigureOut">
              <a:rPr lang="cs-CZ" smtClean="0"/>
              <a:t>13.02.2019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B85A01-CF21-45D8-BEB8-C6A0786DA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1813B6-768A-433A-BA85-2179368F2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69534-CADE-4446-A957-904AD54D2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58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EDEAB6-0CF1-470E-9F83-48DCC19CE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8686" y="723543"/>
            <a:ext cx="9144000" cy="1130657"/>
          </a:xfrm>
        </p:spPr>
        <p:txBody>
          <a:bodyPr>
            <a:noAutofit/>
          </a:bodyPr>
          <a:lstStyle/>
          <a:p>
            <a:r>
              <a:rPr lang="cs-CZ" sz="4800" u="sng" dirty="0"/>
              <a:t>Základní škola a Mateřská škola, Hrabětice, příspěvková organizace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5A1301B-A911-428D-B2CD-25F30AD75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87" y="2004718"/>
            <a:ext cx="1933845" cy="196242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A28147D-08E9-402A-9937-CD31C8982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87" y="4257601"/>
            <a:ext cx="2007401" cy="214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7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8CC9F5-DECF-422A-90E7-CD395FDDA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Vánoční nadílka</a:t>
            </a:r>
          </a:p>
        </p:txBody>
      </p:sp>
      <p:pic>
        <p:nvPicPr>
          <p:cNvPr id="5" name="Obrázek 4" descr="Obsah obrázku interiér, patro, stůl, zeď&#10;&#10;Popis se vygeneroval automaticky.">
            <a:extLst>
              <a:ext uri="{FF2B5EF4-FFF2-40B4-BE49-F238E27FC236}">
                <a16:creationId xmlns:a16="http://schemas.microsoft.com/office/drawing/2014/main" id="{9D3D26AF-79BB-4E5F-A445-3DD76EF53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9" y="1452884"/>
            <a:ext cx="5609514" cy="4207136"/>
          </a:xfrm>
          <a:prstGeom prst="rect">
            <a:avLst/>
          </a:prstGeom>
        </p:spPr>
      </p:pic>
      <p:pic>
        <p:nvPicPr>
          <p:cNvPr id="7" name="Obrázek 6" descr="Obsah obrázku interiér, patro, stůl, zeď&#10;&#10;Popis se vygeneroval automaticky.">
            <a:extLst>
              <a:ext uri="{FF2B5EF4-FFF2-40B4-BE49-F238E27FC236}">
                <a16:creationId xmlns:a16="http://schemas.microsoft.com/office/drawing/2014/main" id="{EA0250A3-5924-47DC-ACE7-E919A4B10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088" y="1325563"/>
            <a:ext cx="6288912" cy="471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43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A09A75-4981-4676-882F-9620D266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Divadélko v MŠ</a:t>
            </a:r>
            <a:endParaRPr lang="cs-CZ" dirty="0"/>
          </a:p>
        </p:txBody>
      </p:sp>
      <p:pic>
        <p:nvPicPr>
          <p:cNvPr id="5" name="Zástupný obsah 4" descr="Obsah obrázku patro, dítě, interiér, zeď&#10;&#10;Popis se vygeneroval automaticky.">
            <a:extLst>
              <a:ext uri="{FF2B5EF4-FFF2-40B4-BE49-F238E27FC236}">
                <a16:creationId xmlns:a16="http://schemas.microsoft.com/office/drawing/2014/main" id="{08B22CB8-DFA7-4489-B563-8A3FF30F0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" y="2183907"/>
            <a:ext cx="5749123" cy="4311842"/>
          </a:xfrm>
        </p:spPr>
      </p:pic>
      <p:pic>
        <p:nvPicPr>
          <p:cNvPr id="7" name="Obrázek 6" descr="Obsah obrázku interiér, patro, zeď, okno&#10;&#10;Popis se vygeneroval automaticky.">
            <a:extLst>
              <a:ext uri="{FF2B5EF4-FFF2-40B4-BE49-F238E27FC236}">
                <a16:creationId xmlns:a16="http://schemas.microsoft.com/office/drawing/2014/main" id="{8651C0F8-2729-4934-A83B-2FD3688C8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017" y="530872"/>
            <a:ext cx="6192972" cy="464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26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FFCD56-AE6A-4A52-89D7-9F27D2EFC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Pálení čarodějnic</a:t>
            </a:r>
          </a:p>
        </p:txBody>
      </p:sp>
      <p:pic>
        <p:nvPicPr>
          <p:cNvPr id="5" name="Zástupný obsah 4" descr="Obsah obrázku tráva, strom, osoba, exteriér&#10;&#10;Popis se vygeneroval automaticky.">
            <a:extLst>
              <a:ext uri="{FF2B5EF4-FFF2-40B4-BE49-F238E27FC236}">
                <a16:creationId xmlns:a16="http://schemas.microsoft.com/office/drawing/2014/main" id="{67CD2F38-8396-49AE-93C9-E39AFF4AB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16" y="1806963"/>
            <a:ext cx="7735712" cy="4351338"/>
          </a:xfrm>
        </p:spPr>
      </p:pic>
      <p:pic>
        <p:nvPicPr>
          <p:cNvPr id="7" name="Obrázek 6" descr="Obsah obrázku strom, exteriér, tráva, letící&#10;&#10;Popis se vygeneroval automaticky.">
            <a:extLst>
              <a:ext uri="{FF2B5EF4-FFF2-40B4-BE49-F238E27FC236}">
                <a16:creationId xmlns:a16="http://schemas.microsoft.com/office/drawing/2014/main" id="{C14A2A24-BFD4-494E-9A78-250CA543A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8401" y="1807024"/>
            <a:ext cx="5767026" cy="324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87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5FCE6E-9A7A-4B60-AC2E-F634A24F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Policie v MŠ</a:t>
            </a:r>
          </a:p>
        </p:txBody>
      </p:sp>
      <p:pic>
        <p:nvPicPr>
          <p:cNvPr id="5" name="Zástupný obsah 4" descr="Obsah obrázku strom, osoba, dítě, tráva&#10;&#10;Popis se vygeneroval automaticky.">
            <a:extLst>
              <a:ext uri="{FF2B5EF4-FFF2-40B4-BE49-F238E27FC236}">
                <a16:creationId xmlns:a16="http://schemas.microsoft.com/office/drawing/2014/main" id="{53998035-0789-4A33-8829-DC78E7862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4" y="2357470"/>
            <a:ext cx="5801784" cy="4351338"/>
          </a:xfrm>
        </p:spPr>
      </p:pic>
      <p:pic>
        <p:nvPicPr>
          <p:cNvPr id="4" name="Obrázek 3" descr="Obsah obrázku strom, zelená, exteriér, tráva&#10;&#10;Popis se vygeneroval automaticky.">
            <a:extLst>
              <a:ext uri="{FF2B5EF4-FFF2-40B4-BE49-F238E27FC236}">
                <a16:creationId xmlns:a16="http://schemas.microsoft.com/office/drawing/2014/main" id="{511B3947-4A8E-402B-8ABB-73BCE3BFC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5351" y="1350606"/>
            <a:ext cx="5542384" cy="415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37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ráva, osoba, exteriér, strom&#10;&#10;Popis se vygeneroval automaticky.">
            <a:extLst>
              <a:ext uri="{FF2B5EF4-FFF2-40B4-BE49-F238E27FC236}">
                <a16:creationId xmlns:a16="http://schemas.microsoft.com/office/drawing/2014/main" id="{ACFC0FCF-6B41-427A-BAC0-80D590D73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204" y="2043705"/>
            <a:ext cx="5640299" cy="4352043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10BDD616-B3B5-4BDC-BDD7-85836B15B9E0}"/>
              </a:ext>
            </a:extLst>
          </p:cNvPr>
          <p:cNvSpPr/>
          <p:nvPr/>
        </p:nvSpPr>
        <p:spPr>
          <a:xfrm>
            <a:off x="568171" y="462251"/>
            <a:ext cx="110171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u="sng" dirty="0"/>
              <a:t>Rozloučení se školáčky</a:t>
            </a:r>
          </a:p>
          <a:p>
            <a:endParaRPr lang="cs-CZ" sz="2800" dirty="0"/>
          </a:p>
          <a:p>
            <a:r>
              <a:rPr lang="cs-CZ" sz="2800" dirty="0"/>
              <a:t>V závěru každého školního roku se loučíme s našim školáčky</a:t>
            </a:r>
          </a:p>
        </p:txBody>
      </p:sp>
    </p:spTree>
    <p:extLst>
      <p:ext uri="{BB962C8B-B14F-4D97-AF65-F5344CB8AC3E}">
        <p14:creationId xmlns:p14="http://schemas.microsoft.com/office/powerpoint/2010/main" val="3457698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584751-FE38-44CF-9484-321A4D357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3794"/>
            <a:ext cx="10515600" cy="4783169"/>
          </a:xfrm>
        </p:spPr>
        <p:txBody>
          <a:bodyPr/>
          <a:lstStyle/>
          <a:p>
            <a:r>
              <a:rPr lang="cs-CZ" dirty="0"/>
              <a:t>Mateřská škola podporuje úzkou spolupráci s rodičovskou veřejností, která má možnost se co nejvíce zapojit do jejích aktivit a přispět svými náměty a návrhy. </a:t>
            </a:r>
          </a:p>
          <a:p>
            <a:r>
              <a:rPr lang="cs-CZ" dirty="0"/>
              <a:t>Máme společný zájem o prosperitu dítěte, oboustrannou důvěru, vstřícnost a partnerský vztah. Tradicí se stalo, že zveme rodiče do mateřské školy i mimo ni na společná setkání. Dění v mateřské škole prezentujeme široké veřejnosti.</a:t>
            </a:r>
          </a:p>
          <a:p>
            <a:r>
              <a:rPr lang="cs-CZ" dirty="0"/>
              <a:t>Spolupracujeme i s dalšími partnery, s obcí, odborníky a základní školou.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6507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BDD315-11FA-43AD-970F-5AE5D1D66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se prezentujeme?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7F32F7-644E-45F0-8614-EB2ECD61C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/>
              <a:t>Výstavky prací dětí v MŠ</a:t>
            </a:r>
          </a:p>
        </p:txBody>
      </p:sp>
      <p:pic>
        <p:nvPicPr>
          <p:cNvPr id="5" name="Obrázek 4" descr="Obsah obrázku interiér, zeď, okno, květina&#10;&#10;Popis se vygeneroval automaticky.">
            <a:extLst>
              <a:ext uri="{FF2B5EF4-FFF2-40B4-BE49-F238E27FC236}">
                <a16:creationId xmlns:a16="http://schemas.microsoft.com/office/drawing/2014/main" id="{3FF12CFF-4EF7-4379-9377-4159B6E6D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50" y="3111175"/>
            <a:ext cx="3589965" cy="2692474"/>
          </a:xfrm>
          <a:prstGeom prst="rect">
            <a:avLst/>
          </a:prstGeom>
        </p:spPr>
      </p:pic>
      <p:pic>
        <p:nvPicPr>
          <p:cNvPr id="7" name="Obrázek 6" descr="Obsah obrázku zeď, interiér, stůl, patro&#10;&#10;Popis se vygeneroval automaticky.">
            <a:extLst>
              <a:ext uri="{FF2B5EF4-FFF2-40B4-BE49-F238E27FC236}">
                <a16:creationId xmlns:a16="http://schemas.microsoft.com/office/drawing/2014/main" id="{57CF7CB6-645A-4832-8AF1-F338D20A2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14480" y="1912912"/>
            <a:ext cx="4446556" cy="3334917"/>
          </a:xfrm>
          <a:prstGeom prst="rect">
            <a:avLst/>
          </a:prstGeom>
        </p:spPr>
      </p:pic>
      <p:pic>
        <p:nvPicPr>
          <p:cNvPr id="8" name="Zástupný obsah 4" descr="Obsah obrázku interiér, rostlina, vsedě, zeď&#10;&#10;Popis se vygeneroval automaticky.">
            <a:extLst>
              <a:ext uri="{FF2B5EF4-FFF2-40B4-BE49-F238E27FC236}">
                <a16:creationId xmlns:a16="http://schemas.microsoft.com/office/drawing/2014/main" id="{6EA4769E-71FA-4206-A2E6-8C0D3EB27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569" y="4136231"/>
            <a:ext cx="3331776" cy="2498832"/>
          </a:xfrm>
          <a:prstGeom prst="rect">
            <a:avLst/>
          </a:prstGeom>
        </p:spPr>
      </p:pic>
      <p:pic>
        <p:nvPicPr>
          <p:cNvPr id="9" name="Obrázek 8" descr="Obsah obrázku interiér, patro, stůl, zeď&#10;&#10;Popis se vygeneroval automaticky.">
            <a:extLst>
              <a:ext uri="{FF2B5EF4-FFF2-40B4-BE49-F238E27FC236}">
                <a16:creationId xmlns:a16="http://schemas.microsoft.com/office/drawing/2014/main" id="{3D2CC33C-502C-4767-B183-5907D2658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872" y="1637304"/>
            <a:ext cx="3151987" cy="236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23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interiér, zeď&#10;&#10;Popis se vygeneroval automaticky.">
            <a:extLst>
              <a:ext uri="{FF2B5EF4-FFF2-40B4-BE49-F238E27FC236}">
                <a16:creationId xmlns:a16="http://schemas.microsoft.com/office/drawing/2014/main" id="{486B67C4-8891-42AE-93AA-758F791A4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9120">
            <a:off x="900038" y="1213611"/>
            <a:ext cx="5575770" cy="4181827"/>
          </a:xfrm>
          <a:prstGeom prst="rect">
            <a:avLst/>
          </a:prstGeom>
        </p:spPr>
      </p:pic>
      <p:pic>
        <p:nvPicPr>
          <p:cNvPr id="7" name="Obrázek 6" descr="Obsah obrázku interiér, zeď, stůl, vsedě&#10;&#10;Popis se vygeneroval automaticky.">
            <a:extLst>
              <a:ext uri="{FF2B5EF4-FFF2-40B4-BE49-F238E27FC236}">
                <a16:creationId xmlns:a16="http://schemas.microsoft.com/office/drawing/2014/main" id="{7F253503-421C-4C5D-BBBD-6E81B5E2E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6994">
            <a:off x="6474628" y="1222885"/>
            <a:ext cx="5050672" cy="3788004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C02AC763-67E6-4FE1-A93E-9DF58EF07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973" y="5398384"/>
            <a:ext cx="2913668" cy="112496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Vánoční tvoření</a:t>
            </a:r>
          </a:p>
        </p:txBody>
      </p:sp>
    </p:spTree>
    <p:extLst>
      <p:ext uri="{BB962C8B-B14F-4D97-AF65-F5344CB8AC3E}">
        <p14:creationId xmlns:p14="http://schemas.microsoft.com/office/powerpoint/2010/main" val="615779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95104A-B5F7-4307-9896-BC26D7B67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13" y="487251"/>
            <a:ext cx="10515600" cy="4351338"/>
          </a:xfrm>
        </p:spPr>
        <p:txBody>
          <a:bodyPr/>
          <a:lstStyle/>
          <a:p>
            <a:r>
              <a:rPr lang="cs-CZ" u="sng" dirty="0"/>
              <a:t>Akce pro rodiče a děti</a:t>
            </a:r>
          </a:p>
          <a:p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96715F6-7A24-45E8-B900-3FC39D6B8CAA}"/>
              </a:ext>
            </a:extLst>
          </p:cNvPr>
          <p:cNvSpPr/>
          <p:nvPr/>
        </p:nvSpPr>
        <p:spPr>
          <a:xfrm>
            <a:off x="2050819" y="1647859"/>
            <a:ext cx="3588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/>
              <a:t>Oslava svátku maminek</a:t>
            </a:r>
          </a:p>
        </p:txBody>
      </p:sp>
      <p:pic>
        <p:nvPicPr>
          <p:cNvPr id="9" name="Obrázek 8" descr="Obsah obrázku patro, osoba, interiér, zeď&#10;&#10;Popis se vygeneroval automaticky.">
            <a:extLst>
              <a:ext uri="{FF2B5EF4-FFF2-40B4-BE49-F238E27FC236}">
                <a16:creationId xmlns:a16="http://schemas.microsoft.com/office/drawing/2014/main" id="{A5D50644-8100-4AFA-A744-C291AFDDF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3" y="2352069"/>
            <a:ext cx="5268101" cy="3951076"/>
          </a:xfrm>
          <a:prstGeom prst="rect">
            <a:avLst/>
          </a:prstGeom>
        </p:spPr>
      </p:pic>
      <p:pic>
        <p:nvPicPr>
          <p:cNvPr id="4" name="Obrázek 3" descr="Obsah obrázku osoba, interiér, patro, zeď&#10;&#10;Popis se vygeneroval automaticky.">
            <a:extLst>
              <a:ext uri="{FF2B5EF4-FFF2-40B4-BE49-F238E27FC236}">
                <a16:creationId xmlns:a16="http://schemas.microsoft.com/office/drawing/2014/main" id="{7CC33F7C-DB67-4BBC-847C-D9DF49E16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09" y="977117"/>
            <a:ext cx="5385022" cy="403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47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B05677-3B7F-43D2-B749-80E18706F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29631"/>
            <a:ext cx="10515600" cy="3247332"/>
          </a:xfrm>
        </p:spPr>
        <p:txBody>
          <a:bodyPr/>
          <a:lstStyle/>
          <a:p>
            <a:r>
              <a:rPr lang="cs-CZ" dirty="0"/>
              <a:t>Se všemi těmito akcemi Vás budeme postupně seznamovat a tímto Vás na ně také zveme.</a:t>
            </a:r>
          </a:p>
          <a:p>
            <a:endParaRPr lang="cs-CZ" dirty="0"/>
          </a:p>
          <a:p>
            <a:r>
              <a:rPr lang="cs-CZ" dirty="0"/>
              <a:t>Přijďte se podívat mezi nás, s námi si pohrát a pobavit se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316E9C7F-A53E-4C06-9272-03B8C6C5F275}"/>
              </a:ext>
            </a:extLst>
          </p:cNvPr>
          <p:cNvSpPr txBox="1">
            <a:spLocks/>
          </p:cNvSpPr>
          <p:nvPr/>
        </p:nvSpPr>
        <p:spPr>
          <a:xfrm>
            <a:off x="838200" y="616340"/>
            <a:ext cx="10515600" cy="26487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0" u="sng" dirty="0"/>
              <a:t>Oslavy různých svátků</a:t>
            </a:r>
          </a:p>
          <a:p>
            <a:r>
              <a:rPr lang="cs-CZ" sz="3000" u="sng" dirty="0"/>
              <a:t>Tvořivé dílničky pro rodiče a přátele školy</a:t>
            </a:r>
            <a:endParaRPr lang="cs-CZ" sz="3000" dirty="0"/>
          </a:p>
          <a:p>
            <a:r>
              <a:rPr lang="cs-CZ" sz="3000" u="sng" dirty="0"/>
              <a:t>Spolupráce s obcí </a:t>
            </a:r>
            <a:r>
              <a:rPr lang="cs-CZ" sz="3000" dirty="0"/>
              <a:t>– vystoupení při vítání občánků</a:t>
            </a:r>
          </a:p>
          <a:p>
            <a:pPr marL="2743200" lvl="6" indent="0">
              <a:buFont typeface="Arial" panose="020B0604020202020204" pitchFamily="34" charset="0"/>
              <a:buNone/>
            </a:pPr>
            <a:r>
              <a:rPr lang="cs-CZ" sz="3000" dirty="0"/>
              <a:t>  - vystoupení při rozsvěcení vánočního stromu</a:t>
            </a:r>
          </a:p>
          <a:p>
            <a:pPr marL="2743200" lvl="6" indent="0">
              <a:buFont typeface="Arial" panose="020B0604020202020204" pitchFamily="34" charset="0"/>
              <a:buNone/>
            </a:pPr>
            <a:endParaRPr lang="cs-CZ" sz="2800" u="sng" dirty="0"/>
          </a:p>
          <a:p>
            <a:pPr marL="2743200" lvl="6" indent="0">
              <a:buFont typeface="Arial" panose="020B0604020202020204" pitchFamily="34" charset="0"/>
              <a:buNone/>
            </a:pPr>
            <a:endParaRPr lang="cs-CZ" sz="2800" dirty="0"/>
          </a:p>
          <a:p>
            <a:pPr marL="2743200" lvl="6" indent="0">
              <a:buFont typeface="Arial" panose="020B0604020202020204" pitchFamily="34" charset="0"/>
              <a:buNone/>
            </a:pPr>
            <a:r>
              <a:rPr lang="cs-CZ" sz="2800" dirty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6253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black"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FB3D56-D76E-488E-98C5-F5C6BEF96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872" y="1358283"/>
            <a:ext cx="6382657" cy="3547515"/>
          </a:xfrm>
        </p:spPr>
        <p:txBody>
          <a:bodyPr anchor="t">
            <a:normAutofit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Mateřská škola Hrabětice je dvoutřídní škola s celodenním provozem, a to od 6:30 do 16:00 hodin, s kapacitou 40 dětí, ve věku 3-7 let.</a:t>
            </a:r>
          </a:p>
          <a:p>
            <a:r>
              <a:rPr lang="cs-CZ" dirty="0">
                <a:solidFill>
                  <a:schemeClr val="bg1"/>
                </a:solidFill>
              </a:rPr>
              <a:t>Prostory mateřské školy jsou umístěny v bývalém rodinném domku s přístavbou, umístěném na kraji vesnice, obklopené rozlehlou zahradou, využívanou pro hry a pobyt dětí venku.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rázek 12" descr="Obsah obrázku budova, exteriér, sníh, obloha&#10;&#10;Popis se vygeneroval automaticky.">
            <a:extLst>
              <a:ext uri="{FF2B5EF4-FFF2-40B4-BE49-F238E27FC236}">
                <a16:creationId xmlns:a16="http://schemas.microsoft.com/office/drawing/2014/main" id="{A1F000BF-5276-4313-ADBC-71FA399BB0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r="1973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Obrázek 14" descr="Obsah obrázku sníh, exteriér, strom, budova&#10;&#10;Popis se vygeneroval automaticky.">
            <a:extLst>
              <a:ext uri="{FF2B5EF4-FFF2-40B4-BE49-F238E27FC236}">
                <a16:creationId xmlns:a16="http://schemas.microsoft.com/office/drawing/2014/main" id="{D83C5840-025E-4948-B173-E6E48667A2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2" b="1"/>
          <a:stretch/>
        </p:blipFill>
        <p:spPr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70534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9C0786CB-DAEC-4BD9-9168-2457CA526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66" y="1076796"/>
            <a:ext cx="9427459" cy="3779289"/>
          </a:xfrm>
        </p:spPr>
      </p:pic>
    </p:spTree>
    <p:extLst>
      <p:ext uri="{BB962C8B-B14F-4D97-AF65-F5344CB8AC3E}">
        <p14:creationId xmlns:p14="http://schemas.microsoft.com/office/powerpoint/2010/main" val="3339549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níh, strom, exteriér, obloha&#10;&#10;Popis se vygeneroval automaticky.">
            <a:extLst>
              <a:ext uri="{FF2B5EF4-FFF2-40B4-BE49-F238E27FC236}">
                <a16:creationId xmlns:a16="http://schemas.microsoft.com/office/drawing/2014/main" id="{454E417B-FC56-4167-BF2E-16C29FC35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40" y="1217574"/>
            <a:ext cx="5080058" cy="3810044"/>
          </a:xfrm>
        </p:spPr>
      </p:pic>
      <p:pic>
        <p:nvPicPr>
          <p:cNvPr id="7" name="Obrázek 6" descr="Obsah obrázku sníh, strom, exteriér, zakryté&#10;&#10;Popis se vygeneroval automaticky.">
            <a:extLst>
              <a:ext uri="{FF2B5EF4-FFF2-40B4-BE49-F238E27FC236}">
                <a16:creationId xmlns:a16="http://schemas.microsoft.com/office/drawing/2014/main" id="{1E9BA456-3AC2-441B-A3BC-5C0D03283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94550"/>
            <a:ext cx="5204021" cy="390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53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BB9216E-535B-4BDA-8DDD-1FB2F6D76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4551" y="3213262"/>
            <a:ext cx="3740919" cy="2805690"/>
          </a:xfrm>
          <a:prstGeom prst="rect">
            <a:avLst/>
          </a:prstGeom>
        </p:spPr>
      </p:pic>
      <p:pic>
        <p:nvPicPr>
          <p:cNvPr id="7" name="Obrázek 6" descr="Obsah obrázku patro, interiér, zeď, místnost&#10;&#10;Popis se vygeneroval automaticky.">
            <a:extLst>
              <a:ext uri="{FF2B5EF4-FFF2-40B4-BE49-F238E27FC236}">
                <a16:creationId xmlns:a16="http://schemas.microsoft.com/office/drawing/2014/main" id="{73F7B247-0AF6-489D-AC00-3ADC68A00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62" y="2745647"/>
            <a:ext cx="4466383" cy="3349787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DE2DFFE8-65C3-47BD-BDC0-8D25B0A45B48}"/>
              </a:ext>
            </a:extLst>
          </p:cNvPr>
          <p:cNvSpPr txBox="1">
            <a:spLocks/>
          </p:cNvSpPr>
          <p:nvPr/>
        </p:nvSpPr>
        <p:spPr>
          <a:xfrm>
            <a:off x="535990" y="488324"/>
            <a:ext cx="11353800" cy="23791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O děti se starají 3 plně kvalifikované pedagogické pracovnice a 2 provozní pracovnice</a:t>
            </a:r>
          </a:p>
          <a:p>
            <a:r>
              <a:rPr lang="cs-CZ" dirty="0"/>
              <a:t>Děti jsou podle věku rozděleny do dvou tříd, mladší Koťátka a starší Sluníčka, obě třídy spolu vzájemně spolupracují</a:t>
            </a:r>
          </a:p>
          <a:p>
            <a:r>
              <a:rPr lang="cs-CZ" dirty="0"/>
              <a:t>Vzhledem k tomu, že jsme na letošní rok přijali děti mladší 3 let, musela být mateřská škola částečně přizpůsobena jejich pobytu a prostory uspořádány tak, aby odpovídaly možnostem dětí a jejich dovednostem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6537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E6CD95-5D80-43EA-A9F3-C8BC2D04F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4580"/>
            <a:ext cx="10515600" cy="4588840"/>
          </a:xfrm>
        </p:spPr>
        <p:txBody>
          <a:bodyPr>
            <a:normAutofit/>
          </a:bodyPr>
          <a:lstStyle/>
          <a:p>
            <a:r>
              <a:rPr lang="cs-CZ" dirty="0"/>
              <a:t>Neustále se snažíme zlepšovat prostředí naší mateřské školy, a to vybavením novým nábytkem, nákupem nových hraček i estetickou výzdobou školy</a:t>
            </a:r>
          </a:p>
          <a:p>
            <a:endParaRPr lang="cs-CZ" dirty="0"/>
          </a:p>
          <a:p>
            <a:r>
              <a:rPr lang="cs-CZ" dirty="0"/>
              <a:t>Záměrem naší mateřské školy je individuální rozvoj osobnosti každého dítěte po stránce fyzické, psychické a sociální a vedení dítěte tak, aby na konci předškolního období bylo jedinečnou a relativně samostatnou osobností, schopnou zvládnout pokud možno aktivně a s osobním uspokojením takové nároky života, které jsou na ně běžně kladeny (zejména v prostředí jemu blízkém tj. v prostředí rodiny a školy) a zároveň ty, které ho v budoucnu nevyhnutelně očekávají.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4955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082D9F-8D87-471D-85B0-0B81C052D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9900"/>
            <a:ext cx="10515600" cy="4351338"/>
          </a:xfrm>
        </p:spPr>
        <p:txBody>
          <a:bodyPr/>
          <a:lstStyle/>
          <a:p>
            <a:r>
              <a:rPr lang="cs-CZ" dirty="0"/>
              <a:t>Mateřskou školu považujeme za místo, kde by se měly děti učit se vzájemně respektovat, spolupracovat a přátelit. Snažíme se o vytvoření velké rodiny, kde je dán dostatečný prostor pro individuální péči. Usilujeme, aby každý, kdo k nám přijde, pocítil lásku, přátelství, radost a důvěru, aby se u nás líbilo nejen dětem, ale i jejich rodičům. Chceme, aby si z pobytu v naší škole děti odnesly základ opravdové lidskosti a pochopení ve vztahu k ostatním lidem i ke světu.</a:t>
            </a:r>
          </a:p>
          <a:p>
            <a:endParaRPr lang="cs-CZ" dirty="0"/>
          </a:p>
          <a:p>
            <a:r>
              <a:rPr lang="cs-CZ" dirty="0"/>
              <a:t>Všichni společně naplňujeme motto </a:t>
            </a:r>
            <a:r>
              <a:rPr lang="cs-CZ" b="1" dirty="0"/>
              <a:t>"Co človíček, to osobnost".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5201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5B57BC-B613-44CE-BDAC-3EF0805CB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nabízíme?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18DEB7-9DE4-48B0-AE8C-4B4F68C81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684" y="2141537"/>
            <a:ext cx="11112631" cy="4351338"/>
          </a:xfrm>
        </p:spPr>
        <p:txBody>
          <a:bodyPr>
            <a:normAutofit/>
          </a:bodyPr>
          <a:lstStyle/>
          <a:p>
            <a:r>
              <a:rPr lang="cs-CZ" dirty="0"/>
              <a:t>Výchovně vzdělávací program s názvem </a:t>
            </a:r>
          </a:p>
          <a:p>
            <a:pPr marL="0" indent="0">
              <a:buNone/>
            </a:pPr>
            <a:r>
              <a:rPr lang="cs-CZ" dirty="0"/>
              <a:t>   </a:t>
            </a:r>
            <a:r>
              <a:rPr lang="cs-CZ" b="1" dirty="0"/>
              <a:t>„Se skřítkem do světa poznání“</a:t>
            </a:r>
          </a:p>
          <a:p>
            <a:pPr marL="0" indent="0">
              <a:buNone/>
            </a:pPr>
            <a:r>
              <a:rPr lang="cs-CZ" dirty="0"/>
              <a:t>   nabízí poznávat přírodu a svět kolem nás</a:t>
            </a:r>
          </a:p>
          <a:p>
            <a:r>
              <a:rPr lang="cs-CZ" dirty="0"/>
              <a:t>Dva malí skřítkové František a Františka, kteří nás provází veškerým děním v mateřské školy během celého dne, podněcují děti k radosti z učení a k získávání nových zkušeností a dovedností</a:t>
            </a:r>
          </a:p>
          <a:p>
            <a:r>
              <a:rPr lang="cs-CZ" dirty="0"/>
              <a:t>Takřka rodinné prostředí pro Vaše děti – výhoda většího prostoru a menšího počtu dětí</a:t>
            </a:r>
          </a:p>
          <a:p>
            <a:r>
              <a:rPr lang="cs-CZ" dirty="0"/>
              <a:t>Dětem se můžeme individuálně věnovat</a:t>
            </a:r>
          </a:p>
        </p:txBody>
      </p:sp>
      <p:pic>
        <p:nvPicPr>
          <p:cNvPr id="5" name="Obrázek 4" descr="Obsah obrázku interiér, stůl, patro, zeď&#10;&#10;Popis se vygeneroval automaticky.">
            <a:extLst>
              <a:ext uri="{FF2B5EF4-FFF2-40B4-BE49-F238E27FC236}">
                <a16:creationId xmlns:a16="http://schemas.microsoft.com/office/drawing/2014/main" id="{3EB3AD01-CF90-4E08-8C5B-8455CF651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31" y="365125"/>
            <a:ext cx="3860276" cy="289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09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010D1A-BB29-463C-8051-0F1503536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02" y="852256"/>
            <a:ext cx="10919534" cy="5850385"/>
          </a:xfrm>
        </p:spPr>
        <p:txBody>
          <a:bodyPr>
            <a:normAutofit/>
          </a:bodyPr>
          <a:lstStyle/>
          <a:p>
            <a:r>
              <a:rPr lang="cs-CZ" dirty="0"/>
              <a:t>Neustále dbáme na bezpečnost a pohodu dětí při všech činnostech</a:t>
            </a:r>
          </a:p>
          <a:p>
            <a:r>
              <a:rPr lang="cs-CZ" dirty="0"/>
              <a:t>Podchytíme v dětech to nejlepší, umíme to využít a prezentovat</a:t>
            </a:r>
          </a:p>
          <a:p>
            <a:r>
              <a:rPr lang="cs-CZ" dirty="0"/>
              <a:t>Preventivní logopedickou péči </a:t>
            </a:r>
          </a:p>
          <a:p>
            <a:r>
              <a:rPr lang="cs-CZ" dirty="0"/>
              <a:t>Umožňujeme rodičům zapojit se do výchovně vzdělávacího procesu a shlédnout činnosti dětí během celého dne</a:t>
            </a:r>
          </a:p>
          <a:p>
            <a:endParaRPr lang="cs-CZ" dirty="0"/>
          </a:p>
          <a:p>
            <a:r>
              <a:rPr lang="cs-CZ" dirty="0"/>
              <a:t>Pořádek a čistotu v celé mateřské škole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Kvalitní stravování z vlastní školní kuchyně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Plánujeme a podnikáme spoustu zajímavých akcí, např.:</a:t>
            </a:r>
          </a:p>
        </p:txBody>
      </p:sp>
    </p:spTree>
    <p:extLst>
      <p:ext uri="{BB962C8B-B14F-4D97-AF65-F5344CB8AC3E}">
        <p14:creationId xmlns:p14="http://schemas.microsoft.com/office/powerpoint/2010/main" val="2280465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6A8ECB-42FE-4629-8981-0CB927BA0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Skřítek </a:t>
            </a:r>
            <a:r>
              <a:rPr lang="cs-CZ" dirty="0" err="1"/>
              <a:t>Podzimníček</a:t>
            </a:r>
            <a:endParaRPr lang="cs-CZ" dirty="0"/>
          </a:p>
        </p:txBody>
      </p:sp>
      <p:pic>
        <p:nvPicPr>
          <p:cNvPr id="5" name="Obrázek 4" descr="Obsah obrázku osoba, tráva, exteriér, skupina&#10;&#10;Popis se vygeneroval automaticky.">
            <a:extLst>
              <a:ext uri="{FF2B5EF4-FFF2-40B4-BE49-F238E27FC236}">
                <a16:creationId xmlns:a16="http://schemas.microsoft.com/office/drawing/2014/main" id="{F26F7E06-85AB-4F98-B91A-40AFB399D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833" y="1434738"/>
            <a:ext cx="6744182" cy="505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901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432</Words>
  <Application>Microsoft Office PowerPoint</Application>
  <PresentationFormat>Širokoúhlá obrazovka</PresentationFormat>
  <Paragraphs>60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Motiv Office</vt:lpstr>
      <vt:lpstr>Základní škola a Mateřská škola, Hrabětice, příspěvková organizace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 nabízíme?</vt:lpstr>
      <vt:lpstr>Prezentace aplikace PowerPoint</vt:lpstr>
      <vt:lpstr>Skřítek Podzimníček</vt:lpstr>
      <vt:lpstr>Vánoční nadílka</vt:lpstr>
      <vt:lpstr>Divadélko v MŠ</vt:lpstr>
      <vt:lpstr>Pálení čarodějnic</vt:lpstr>
      <vt:lpstr>Policie v MŠ</vt:lpstr>
      <vt:lpstr>Prezentace aplikace PowerPoint</vt:lpstr>
      <vt:lpstr>Prezentace aplikace PowerPoint</vt:lpstr>
      <vt:lpstr>Jak se prezentujeme?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Mateřská škola Hrabětice</dc:title>
  <dc:creator>Martin Ježek</dc:creator>
  <cp:lastModifiedBy>Martin Ježek</cp:lastModifiedBy>
  <cp:revision>27</cp:revision>
  <dcterms:created xsi:type="dcterms:W3CDTF">2019-02-06T19:13:19Z</dcterms:created>
  <dcterms:modified xsi:type="dcterms:W3CDTF">2019-02-13T06:14:33Z</dcterms:modified>
</cp:coreProperties>
</file>