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1"/>
  </p:notesMasterIdLst>
  <p:sldIdLst>
    <p:sldId id="256" r:id="rId2"/>
    <p:sldId id="258" r:id="rId3"/>
    <p:sldId id="270" r:id="rId4"/>
    <p:sldId id="260" r:id="rId5"/>
    <p:sldId id="279" r:id="rId6"/>
    <p:sldId id="272" r:id="rId7"/>
    <p:sldId id="273" r:id="rId8"/>
    <p:sldId id="274" r:id="rId9"/>
    <p:sldId id="276" r:id="rId10"/>
    <p:sldId id="259" r:id="rId11"/>
    <p:sldId id="257" r:id="rId12"/>
    <p:sldId id="261" r:id="rId13"/>
    <p:sldId id="262" r:id="rId14"/>
    <p:sldId id="265" r:id="rId15"/>
    <p:sldId id="263" r:id="rId16"/>
    <p:sldId id="264" r:id="rId17"/>
    <p:sldId id="275" r:id="rId18"/>
    <p:sldId id="284" r:id="rId19"/>
    <p:sldId id="267" r:id="rId20"/>
    <p:sldId id="268" r:id="rId21"/>
    <p:sldId id="269" r:id="rId22"/>
    <p:sldId id="285" r:id="rId23"/>
    <p:sldId id="282" r:id="rId24"/>
    <p:sldId id="286" r:id="rId25"/>
    <p:sldId id="287" r:id="rId26"/>
    <p:sldId id="271" r:id="rId27"/>
    <p:sldId id="277" r:id="rId28"/>
    <p:sldId id="278" r:id="rId29"/>
    <p:sldId id="281" r:id="rId30"/>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73" autoAdjust="0"/>
  </p:normalViewPr>
  <p:slideViewPr>
    <p:cSldViewPr snapToGrid="0">
      <p:cViewPr varScale="1">
        <p:scale>
          <a:sx n="84" d="100"/>
          <a:sy n="84" d="100"/>
        </p:scale>
        <p:origin x="62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D77FBA-6026-4AAF-BBC8-43DFE6E2EAF9}" type="datetimeFigureOut">
              <a:rPr lang="pl-PL" smtClean="0"/>
              <a:t>26.06.2019</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A61A67-D798-4F69-9E76-BD114764017F}" type="slidenum">
              <a:rPr lang="pl-PL" smtClean="0"/>
              <a:t>‹#›</a:t>
            </a:fld>
            <a:endParaRPr lang="pl-PL"/>
          </a:p>
        </p:txBody>
      </p:sp>
    </p:spTree>
    <p:extLst>
      <p:ext uri="{BB962C8B-B14F-4D97-AF65-F5344CB8AC3E}">
        <p14:creationId xmlns:p14="http://schemas.microsoft.com/office/powerpoint/2010/main" val="889700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A9A61A67-D798-4F69-9E76-BD114764017F}" type="slidenum">
              <a:rPr lang="pl-PL" smtClean="0"/>
              <a:t>1</a:t>
            </a:fld>
            <a:endParaRPr lang="pl-PL"/>
          </a:p>
        </p:txBody>
      </p:sp>
    </p:spTree>
    <p:extLst>
      <p:ext uri="{BB962C8B-B14F-4D97-AF65-F5344CB8AC3E}">
        <p14:creationId xmlns:p14="http://schemas.microsoft.com/office/powerpoint/2010/main" val="1731374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24B3DA0B-B6C4-466E-BE42-CFD313A4B622}" type="datetime1">
              <a:rPr lang="pl-PL" smtClean="0"/>
              <a:t>26.06.2019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B52A1A9-3634-425B-8488-737A1A7D372E}" type="slidenum">
              <a:rPr lang="pl-PL" smtClean="0"/>
              <a:t>‹#›</a:t>
            </a:fld>
            <a:endParaRPr lang="pl-PL"/>
          </a:p>
        </p:txBody>
      </p:sp>
    </p:spTree>
    <p:extLst>
      <p:ext uri="{BB962C8B-B14F-4D97-AF65-F5344CB8AC3E}">
        <p14:creationId xmlns:p14="http://schemas.microsoft.com/office/powerpoint/2010/main" val="2515434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F1715248-017C-4F38-AB1F-59AAB79E34C3}" type="datetime1">
              <a:rPr lang="pl-PL" smtClean="0"/>
              <a:t>26.06.2019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B52A1A9-3634-425B-8488-737A1A7D372E}" type="slidenum">
              <a:rPr lang="pl-PL" smtClean="0"/>
              <a:t>‹#›</a:t>
            </a:fld>
            <a:endParaRPr lang="pl-PL"/>
          </a:p>
        </p:txBody>
      </p:sp>
    </p:spTree>
    <p:extLst>
      <p:ext uri="{BB962C8B-B14F-4D97-AF65-F5344CB8AC3E}">
        <p14:creationId xmlns:p14="http://schemas.microsoft.com/office/powerpoint/2010/main" val="775020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134CAD01-D5BE-4FEE-8CD7-38B0E842709A}" type="datetime1">
              <a:rPr lang="pl-PL" smtClean="0"/>
              <a:t>26.06.2019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B52A1A9-3634-425B-8488-737A1A7D372E}" type="slidenum">
              <a:rPr lang="pl-PL" smtClean="0"/>
              <a:t>‹#›</a:t>
            </a:fld>
            <a:endParaRPr lang="pl-PL"/>
          </a:p>
        </p:txBody>
      </p:sp>
    </p:spTree>
    <p:extLst>
      <p:ext uri="{BB962C8B-B14F-4D97-AF65-F5344CB8AC3E}">
        <p14:creationId xmlns:p14="http://schemas.microsoft.com/office/powerpoint/2010/main" val="1926754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96C684F0-B64F-4AE5-8EB4-98356AF42075}" type="datetime1">
              <a:rPr lang="pl-PL" smtClean="0"/>
              <a:t>26.06.2019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B52A1A9-3634-425B-8488-737A1A7D372E}" type="slidenum">
              <a:rPr lang="pl-PL" smtClean="0"/>
              <a:t>‹#›</a:t>
            </a:fld>
            <a:endParaRPr lang="pl-PL"/>
          </a:p>
        </p:txBody>
      </p:sp>
    </p:spTree>
    <p:extLst>
      <p:ext uri="{BB962C8B-B14F-4D97-AF65-F5344CB8AC3E}">
        <p14:creationId xmlns:p14="http://schemas.microsoft.com/office/powerpoint/2010/main" val="3714015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622DE227-3CAA-421C-86F7-DD71F06E22A0}" type="datetime1">
              <a:rPr lang="pl-PL" smtClean="0"/>
              <a:t>26.06.2019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B52A1A9-3634-425B-8488-737A1A7D372E}" type="slidenum">
              <a:rPr lang="pl-PL" smtClean="0"/>
              <a:t>‹#›</a:t>
            </a:fld>
            <a:endParaRPr lang="pl-PL"/>
          </a:p>
        </p:txBody>
      </p:sp>
    </p:spTree>
    <p:extLst>
      <p:ext uri="{BB962C8B-B14F-4D97-AF65-F5344CB8AC3E}">
        <p14:creationId xmlns:p14="http://schemas.microsoft.com/office/powerpoint/2010/main" val="2096910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3E1E32CF-E7E9-4B33-B619-DB510180BC43}" type="datetime1">
              <a:rPr lang="pl-PL" smtClean="0"/>
              <a:t>26.06.2019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B52A1A9-3634-425B-8488-737A1A7D372E}" type="slidenum">
              <a:rPr lang="pl-PL" smtClean="0"/>
              <a:t>‹#›</a:t>
            </a:fld>
            <a:endParaRPr lang="pl-PL"/>
          </a:p>
        </p:txBody>
      </p:sp>
    </p:spTree>
    <p:extLst>
      <p:ext uri="{BB962C8B-B14F-4D97-AF65-F5344CB8AC3E}">
        <p14:creationId xmlns:p14="http://schemas.microsoft.com/office/powerpoint/2010/main" val="1967249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2F0724BB-A7DF-4FAF-A85B-EC2429CDF1D5}" type="datetime1">
              <a:rPr lang="pl-PL" smtClean="0"/>
              <a:t>26.06.2019</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AB52A1A9-3634-425B-8488-737A1A7D372E}" type="slidenum">
              <a:rPr lang="pl-PL" smtClean="0"/>
              <a:t>‹#›</a:t>
            </a:fld>
            <a:endParaRPr lang="pl-PL"/>
          </a:p>
        </p:txBody>
      </p:sp>
    </p:spTree>
    <p:extLst>
      <p:ext uri="{BB962C8B-B14F-4D97-AF65-F5344CB8AC3E}">
        <p14:creationId xmlns:p14="http://schemas.microsoft.com/office/powerpoint/2010/main" val="218695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819822C0-480C-4ED1-BF1F-EF68D265F5C2}" type="datetime1">
              <a:rPr lang="pl-PL" smtClean="0"/>
              <a:t>26.06.2019</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AB52A1A9-3634-425B-8488-737A1A7D372E}" type="slidenum">
              <a:rPr lang="pl-PL" smtClean="0"/>
              <a:t>‹#›</a:t>
            </a:fld>
            <a:endParaRPr lang="pl-PL"/>
          </a:p>
        </p:txBody>
      </p:sp>
    </p:spTree>
    <p:extLst>
      <p:ext uri="{BB962C8B-B14F-4D97-AF65-F5344CB8AC3E}">
        <p14:creationId xmlns:p14="http://schemas.microsoft.com/office/powerpoint/2010/main" val="3755212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A11EA1-8121-413D-ABB5-A1956FA61EBA}" type="datetime1">
              <a:rPr lang="pl-PL" smtClean="0"/>
              <a:t>26.06.2019</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AB52A1A9-3634-425B-8488-737A1A7D372E}" type="slidenum">
              <a:rPr lang="pl-PL" smtClean="0"/>
              <a:t>‹#›</a:t>
            </a:fld>
            <a:endParaRPr lang="pl-PL"/>
          </a:p>
        </p:txBody>
      </p:sp>
    </p:spTree>
    <p:extLst>
      <p:ext uri="{BB962C8B-B14F-4D97-AF65-F5344CB8AC3E}">
        <p14:creationId xmlns:p14="http://schemas.microsoft.com/office/powerpoint/2010/main" val="2346754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73C3D011-51A4-4B63-81EA-28B7B22CF54B}" type="datetime1">
              <a:rPr lang="pl-PL" smtClean="0"/>
              <a:t>26.06.2019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B52A1A9-3634-425B-8488-737A1A7D372E}" type="slidenum">
              <a:rPr lang="pl-PL" smtClean="0"/>
              <a:t>‹#›</a:t>
            </a:fld>
            <a:endParaRPr lang="pl-PL"/>
          </a:p>
        </p:txBody>
      </p:sp>
    </p:spTree>
    <p:extLst>
      <p:ext uri="{BB962C8B-B14F-4D97-AF65-F5344CB8AC3E}">
        <p14:creationId xmlns:p14="http://schemas.microsoft.com/office/powerpoint/2010/main" val="373963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739713AE-A9DF-4EE2-A946-2D260FFE221F}" type="datetime1">
              <a:rPr lang="pl-PL" smtClean="0"/>
              <a:t>26.06.2019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B52A1A9-3634-425B-8488-737A1A7D372E}" type="slidenum">
              <a:rPr lang="pl-PL" smtClean="0"/>
              <a:t>‹#›</a:t>
            </a:fld>
            <a:endParaRPr lang="pl-PL"/>
          </a:p>
        </p:txBody>
      </p:sp>
    </p:spTree>
    <p:extLst>
      <p:ext uri="{BB962C8B-B14F-4D97-AF65-F5344CB8AC3E}">
        <p14:creationId xmlns:p14="http://schemas.microsoft.com/office/powerpoint/2010/main" val="3218937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0DBD86-AECC-4B6B-BE06-5D8831A66AA5}" type="datetime1">
              <a:rPr lang="pl-PL" smtClean="0"/>
              <a:t>26.06.2019</a:t>
            </a:fld>
            <a:endParaRPr lang="pl-P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52A1A9-3634-425B-8488-737A1A7D372E}" type="slidenum">
              <a:rPr lang="pl-PL" smtClean="0"/>
              <a:t>‹#›</a:t>
            </a:fld>
            <a:endParaRPr lang="pl-PL"/>
          </a:p>
        </p:txBody>
      </p:sp>
    </p:spTree>
    <p:extLst>
      <p:ext uri="{BB962C8B-B14F-4D97-AF65-F5344CB8AC3E}">
        <p14:creationId xmlns:p14="http://schemas.microsoft.com/office/powerpoint/2010/main" val="38374030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11.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0.png"/><Relationship Id="rId5" Type="http://schemas.openxmlformats.org/officeDocument/2006/relationships/slideLayout" Target="../slideLayouts/slideLayout4.xml"/><Relationship Id="rId4" Type="http://schemas.openxmlformats.org/officeDocument/2006/relationships/video" Target="../media/media6.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microsoft.com/office/2007/relationships/media" Target="../media/media9.mp4"/><Relationship Id="rId7" Type="http://schemas.openxmlformats.org/officeDocument/2006/relationships/image" Target="../media/image18.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7.png"/><Relationship Id="rId5" Type="http://schemas.openxmlformats.org/officeDocument/2006/relationships/slideLayout" Target="../slideLayouts/slideLayout4.xml"/><Relationship Id="rId4" Type="http://schemas.openxmlformats.org/officeDocument/2006/relationships/video" Target="../media/media9.mp4"/></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epodreczniki.pl/a/ladunki-elektryczne-i-ich-oddzialywanie-ladunek-elementarny/DBx973brI"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41234" y="90590"/>
            <a:ext cx="11098138" cy="3780655"/>
          </a:xfrm>
        </p:spPr>
        <p:txBody>
          <a:bodyPr>
            <a:normAutofit/>
          </a:bodyPr>
          <a:lstStyle/>
          <a:p>
            <a:r>
              <a:rPr lang="pl-PL" sz="3600" b="1" dirty="0" smtClean="0">
                <a:latin typeface="Times New Roman" panose="02020603050405020304" pitchFamily="18" charset="0"/>
                <a:cs typeface="Times New Roman" panose="02020603050405020304" pitchFamily="18" charset="0"/>
              </a:rPr>
              <a:t>Poznanie oddziaływań elektrostatycznych, z którymi spotykamy się na co dzień.</a:t>
            </a:r>
            <a:endParaRPr lang="pl-PL" sz="3600" b="1" dirty="0">
              <a:latin typeface="Times New Roman" panose="02020603050405020304" pitchFamily="18" charset="0"/>
              <a:cs typeface="Times New Roman" panose="02020603050405020304" pitchFamily="18" charset="0"/>
            </a:endParaRPr>
          </a:p>
        </p:txBody>
      </p:sp>
      <p:sp>
        <p:nvSpPr>
          <p:cNvPr id="3" name="Podtytuł 2"/>
          <p:cNvSpPr>
            <a:spLocks noGrp="1"/>
          </p:cNvSpPr>
          <p:nvPr>
            <p:ph type="subTitle" idx="1"/>
          </p:nvPr>
        </p:nvSpPr>
        <p:spPr>
          <a:xfrm>
            <a:off x="1524000" y="5366759"/>
            <a:ext cx="10115372" cy="1196411"/>
          </a:xfrm>
        </p:spPr>
        <p:txBody>
          <a:bodyPr/>
          <a:lstStyle/>
          <a:p>
            <a:pPr algn="r"/>
            <a:r>
              <a:rPr lang="pl-PL" dirty="0" smtClean="0">
                <a:latin typeface="Times New Roman" panose="02020603050405020304" pitchFamily="18" charset="0"/>
                <a:cs typeface="Times New Roman" panose="02020603050405020304" pitchFamily="18" charset="0"/>
              </a:rPr>
              <a:t>Wykonał</a:t>
            </a:r>
            <a:r>
              <a:rPr lang="pl-PL" b="1" dirty="0" smtClean="0">
                <a:latin typeface="Times New Roman" panose="02020603050405020304" pitchFamily="18" charset="0"/>
                <a:cs typeface="Times New Roman" panose="02020603050405020304" pitchFamily="18" charset="0"/>
              </a:rPr>
              <a:t>: Jakub </a:t>
            </a:r>
            <a:r>
              <a:rPr lang="pl-PL" b="1" dirty="0" err="1" smtClean="0">
                <a:latin typeface="Times New Roman" panose="02020603050405020304" pitchFamily="18" charset="0"/>
                <a:cs typeface="Times New Roman" panose="02020603050405020304" pitchFamily="18" charset="0"/>
              </a:rPr>
              <a:t>Woźnowski</a:t>
            </a:r>
            <a:endParaRPr lang="pl-PL" b="1" dirty="0">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2871196" y="238162"/>
            <a:ext cx="8845691" cy="4770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r>
              <a:rPr kumimoji="0" lang="pl-PL" sz="1400" b="0" i="0" u="none" strike="noStrike" cap="none" normalizeH="0" baseline="0" dirty="0" smtClean="0">
                <a:ln>
                  <a:noFill/>
                </a:ln>
                <a:solidFill>
                  <a:srgbClr val="183D8C"/>
                </a:solidFill>
                <a:effectLst/>
                <a:latin typeface="-apple-system"/>
              </a:rPr>
              <a:t>Mazowiecki program stypendialny dla uczniów szczególnie uzdolnionych - najlepsza inwestycja w człowieka</a:t>
            </a:r>
          </a:p>
          <a:p>
            <a:pPr marL="0" marR="0" lvl="0" indent="0" algn="l" defTabSz="914400" rtl="0" eaLnBrk="0" fontAlgn="base" latinLnBrk="0" hangingPunct="0">
              <a:lnSpc>
                <a:spcPct val="100000"/>
              </a:lnSpc>
              <a:spcBef>
                <a:spcPct val="0"/>
              </a:spcBef>
              <a:spcAft>
                <a:spcPct val="0"/>
              </a:spcAft>
              <a:buClrTx/>
              <a:buSzTx/>
              <a:buFontTx/>
              <a:buNone/>
              <a:tabLst/>
            </a:pPr>
            <a:r>
              <a:rPr kumimoji="0" lang="pl-PL" sz="1400" b="0" i="0" u="none" strike="noStrike" cap="none" normalizeH="0" baseline="0" dirty="0" smtClean="0">
                <a:ln>
                  <a:noFill/>
                </a:ln>
                <a:solidFill>
                  <a:srgbClr val="212529"/>
                </a:solidFill>
                <a:effectLst/>
                <a:latin typeface="-apple-system"/>
              </a:rPr>
              <a:t>  </a:t>
            </a:r>
          </a:p>
        </p:txBody>
      </p:sp>
      <p:pic>
        <p:nvPicPr>
          <p:cNvPr id="1028" name="Picture 4" descr="Logoty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705" y="880845"/>
            <a:ext cx="6495355" cy="497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9900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839788" y="457200"/>
            <a:ext cx="10515600" cy="730665"/>
          </a:xfrm>
        </p:spPr>
        <p:txBody>
          <a:bodyPr>
            <a:normAutofit/>
          </a:bodyPr>
          <a:lstStyle/>
          <a:p>
            <a:pPr algn="ctr"/>
            <a:r>
              <a:rPr lang="pl-PL" sz="2800" b="1" dirty="0" smtClean="0">
                <a:latin typeface="Times New Roman" panose="02020603050405020304" pitchFamily="18" charset="0"/>
                <a:cs typeface="Times New Roman" panose="02020603050405020304" pitchFamily="18" charset="0"/>
              </a:rPr>
              <a:t>BURZA</a:t>
            </a:r>
            <a:endParaRPr lang="pl-PL" sz="2800" b="1" dirty="0">
              <a:latin typeface="Times New Roman" panose="02020603050405020304" pitchFamily="18" charset="0"/>
              <a:cs typeface="Times New Roman" panose="02020603050405020304" pitchFamily="18" charset="0"/>
            </a:endParaRPr>
          </a:p>
        </p:txBody>
      </p:sp>
      <p:pic>
        <p:nvPicPr>
          <p:cNvPr id="2050" name="Picture 2" descr="4_46_jak_powstaje_lead"/>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83188" y="1816894"/>
            <a:ext cx="6172200" cy="3214687"/>
          </a:xfrm>
          <a:prstGeom prst="rect">
            <a:avLst/>
          </a:prstGeom>
          <a:noFill/>
          <a:extLst>
            <a:ext uri="{909E8E84-426E-40DD-AFC4-6F175D3DCCD1}">
              <a14:hiddenFill xmlns:a14="http://schemas.microsoft.com/office/drawing/2010/main">
                <a:solidFill>
                  <a:srgbClr val="FFFFFF"/>
                </a:solidFill>
              </a14:hiddenFill>
            </a:ext>
          </a:extLst>
        </p:spPr>
      </p:pic>
      <p:sp>
        <p:nvSpPr>
          <p:cNvPr id="6" name="Symbol zastępczy tekstu 5"/>
          <p:cNvSpPr>
            <a:spLocks noGrp="1"/>
          </p:cNvSpPr>
          <p:nvPr>
            <p:ph type="body" sz="half" idx="2"/>
          </p:nvPr>
        </p:nvSpPr>
        <p:spPr>
          <a:xfrm>
            <a:off x="369769" y="1816894"/>
            <a:ext cx="3932237" cy="3811588"/>
          </a:xfrm>
        </p:spPr>
        <p:txBody>
          <a:bodyPr>
            <a:normAutofit/>
          </a:bodyPr>
          <a:lstStyle/>
          <a:p>
            <a:r>
              <a:rPr lang="pl-PL" sz="2400" dirty="0" smtClean="0">
                <a:latin typeface="Times New Roman" panose="02020603050405020304" pitchFamily="18" charset="0"/>
                <a:cs typeface="Times New Roman" panose="02020603050405020304" pitchFamily="18" charset="0"/>
              </a:rPr>
              <a:t>Burza jest zjawiskiem atmosferycznym będącym połączeniem deszczu (czasem również gradu) czyli produktów kondensacji wodnej tworzących chmury oraz wyładowań atmosferycznych, którymi mogą być grzmoty, pioruny oraz błyskawice.</a:t>
            </a:r>
            <a:br>
              <a:rPr lang="pl-PL" sz="2400" dirty="0" smtClean="0">
                <a:latin typeface="Times New Roman" panose="02020603050405020304" pitchFamily="18" charset="0"/>
                <a:cs typeface="Times New Roman" panose="02020603050405020304" pitchFamily="18" charset="0"/>
              </a:rPr>
            </a:br>
            <a:endParaRPr lang="pl-PL"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99993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ctrTitle"/>
          </p:nvPr>
        </p:nvSpPr>
        <p:spPr>
          <a:xfrm>
            <a:off x="737786" y="162371"/>
            <a:ext cx="10662304" cy="640934"/>
          </a:xfrm>
        </p:spPr>
        <p:txBody>
          <a:bodyPr>
            <a:normAutofit/>
          </a:bodyPr>
          <a:lstStyle/>
          <a:p>
            <a:r>
              <a:rPr lang="pl-PL" sz="2800" b="1" dirty="0" smtClean="0">
                <a:latin typeface="Times New Roman" panose="02020603050405020304" pitchFamily="18" charset="0"/>
                <a:cs typeface="Times New Roman" panose="02020603050405020304" pitchFamily="18" charset="0"/>
              </a:rPr>
              <a:t>POWSTAWANIE BURZY</a:t>
            </a:r>
            <a:endParaRPr lang="pl-PL" sz="2800" b="1" dirty="0">
              <a:latin typeface="Times New Roman" panose="02020603050405020304" pitchFamily="18" charset="0"/>
              <a:cs typeface="Times New Roman" panose="02020603050405020304" pitchFamily="18" charset="0"/>
            </a:endParaRPr>
          </a:p>
        </p:txBody>
      </p:sp>
      <p:sp>
        <p:nvSpPr>
          <p:cNvPr id="7" name="Podtytuł 6"/>
          <p:cNvSpPr>
            <a:spLocks noGrp="1"/>
          </p:cNvSpPr>
          <p:nvPr>
            <p:ph type="subTitle" idx="1"/>
          </p:nvPr>
        </p:nvSpPr>
        <p:spPr>
          <a:xfrm>
            <a:off x="324740" y="1016951"/>
            <a:ext cx="10343260" cy="5717135"/>
          </a:xfrm>
        </p:spPr>
        <p:txBody>
          <a:bodyPr>
            <a:normAutofit fontScale="85000" lnSpcReduction="10000"/>
          </a:bodyPr>
          <a:lstStyle/>
          <a:p>
            <a:r>
              <a:rPr lang="pl-PL" sz="1800" dirty="0" smtClean="0"/>
              <a:t>Ciepłe </a:t>
            </a:r>
            <a:r>
              <a:rPr lang="pl-PL" sz="1800" dirty="0"/>
              <a:t>powietrze unosi się do góry, co jest spowodowane faktem, że cieplejsze powietrze jest lżejsze od zimnego znajdującego się w górnych warstwach atmosfery, które spada nawet do -60.</a:t>
            </a:r>
          </a:p>
          <a:p>
            <a:r>
              <a:rPr lang="pl-PL" sz="1800" dirty="0"/>
              <a:t>Unoszące się ciepłe powietrze zaczyna się rozprężać czemu towarzyszy zawsze spadek temperatury, a wraz ze spadkiem temperatury rośnie jego waga.</a:t>
            </a:r>
          </a:p>
          <a:p>
            <a:r>
              <a:rPr lang="pl-PL" sz="1800" dirty="0"/>
              <a:t>Stopniowo ochładzane powietrze z postaci pary wodnej zaczyna zmieniać się w krople wody. Temu zjawisku towarzyszy zwykle dużo ciepła, czyli energii.</a:t>
            </a:r>
          </a:p>
          <a:p>
            <a:r>
              <a:rPr lang="pl-PL" sz="1800" dirty="0"/>
              <a:t>Pod wpływem wspomnianego wcześniej zjawiska, która nazywamy kondensacją przy powstającej burzy wilgotne powietrze wytraca wolniej temperaturę, przez co trzyma dłużej temperaturę, która wpływa na niską wagę.</a:t>
            </a:r>
          </a:p>
          <a:p>
            <a:r>
              <a:rPr lang="pl-PL" sz="1800" dirty="0"/>
              <a:t>Ciepłe, wilgotne  i nadal lekkie powietrze zmierza cały czas ku górze z dużymi prędkościami i wzbija się nawet na wysokość 16 km nad poziomem morza.</a:t>
            </a:r>
          </a:p>
          <a:p>
            <a:r>
              <a:rPr lang="pl-PL" sz="1800" dirty="0"/>
              <a:t>Czemu jak jest burza zwykle wieje wiatr i jest chłodniejsze powietrze? Ponieważ, gdy ciepłe powietrze zmierza ku górze, zimniejsze zaczyna opadać. W momencie zetknięcia z ziemią chłodne powietrze rozprzestrzenia się na boki, co jest źródłem wiatru w trakcie burzy.</a:t>
            </a:r>
          </a:p>
          <a:p>
            <a:r>
              <a:rPr lang="pl-PL" sz="1800" dirty="0"/>
              <a:t>Wracając do tego co się dzieje na górze – ciepłe powietrze, które dotrze na wysokość do 16 km zaczyna się ochładzać i przybierać postać wody lub lodu i dalej opadać.</a:t>
            </a:r>
          </a:p>
          <a:p>
            <a:r>
              <a:rPr lang="pl-PL" sz="1800" dirty="0"/>
              <a:t>Dzięki temu, że ziemia ma ładunek ujemny, krople wody ładują się dodatnich przez indukcję.</a:t>
            </a:r>
          </a:p>
          <a:p>
            <a:r>
              <a:rPr lang="pl-PL" sz="1800" dirty="0"/>
              <a:t>Opadające krople zbierają wyłącznie ładunki ujemne i osadzają się na dole chmury. Z tego powodu zepchnięte i odrzucone dodatnie ładunku zmierzają ku górnym warstwom chmur burzowych. W ten sposób stopniowo tworzy się podział ładunków.</a:t>
            </a:r>
          </a:p>
          <a:p>
            <a:r>
              <a:rPr lang="pl-PL" sz="1800" dirty="0"/>
              <a:t>Ładunek ujemny na dole chmury staje się na tyle duży, że w końcu mały ładunek ujemny na ziemi zaczyna być traktowany przez nią jako ładunek dodatni.</a:t>
            </a:r>
          </a:p>
          <a:p>
            <a:r>
              <a:rPr lang="pl-PL" sz="1800" dirty="0"/>
              <a:t>Pod wpływem ogromnych napięć powstają pioruny, którym towarzyszą błyski i grzmoty. Grzmoty to nic innego nic efekt gwałtownego rozprężenia się powietrza. Temu zjawisku zwykle towarzyszą opady deszczu.</a:t>
            </a:r>
          </a:p>
          <a:p>
            <a:r>
              <a:rPr lang="pl-PL" sz="1800" dirty="0"/>
              <a:t>Stopniowo zaczyna przeważać prąd zstępujący i chmura burzowa zanika.</a:t>
            </a:r>
          </a:p>
        </p:txBody>
      </p:sp>
    </p:spTree>
    <p:extLst>
      <p:ext uri="{BB962C8B-B14F-4D97-AF65-F5344CB8AC3E}">
        <p14:creationId xmlns:p14="http://schemas.microsoft.com/office/powerpoint/2010/main" val="18496066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11095"/>
            <a:ext cx="10515600" cy="1102409"/>
          </a:xfrm>
        </p:spPr>
        <p:txBody>
          <a:bodyPr>
            <a:normAutofit/>
          </a:bodyPr>
          <a:lstStyle/>
          <a:p>
            <a:pPr algn="ctr"/>
            <a:r>
              <a:rPr lang="pl-PL" sz="2800" b="1" dirty="0" smtClean="0">
                <a:latin typeface="Times New Roman" panose="02020603050405020304" pitchFamily="18" charset="0"/>
                <a:cs typeface="Times New Roman" panose="02020603050405020304" pitchFamily="18" charset="0"/>
              </a:rPr>
              <a:t>JAK ZACHOWAĆ SIĘ PODCZAS BURZY?</a:t>
            </a:r>
            <a:endParaRPr lang="pl-PL" sz="2800" b="1"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273465" y="1734796"/>
            <a:ext cx="11639372" cy="5123204"/>
          </a:xfrm>
        </p:spPr>
        <p:txBody>
          <a:bodyPr>
            <a:normAutofit/>
          </a:bodyPr>
          <a:lstStyle/>
          <a:p>
            <a:pPr marL="0" indent="0">
              <a:lnSpc>
                <a:spcPct val="150000"/>
              </a:lnSpc>
              <a:buNone/>
            </a:pPr>
            <a:r>
              <a:rPr lang="pl-PL" sz="1800" dirty="0" smtClean="0"/>
              <a:t>	</a:t>
            </a:r>
            <a:r>
              <a:rPr lang="pl-PL" sz="2000" dirty="0" smtClean="0">
                <a:latin typeface="Times New Roman" panose="02020603050405020304" pitchFamily="18" charset="0"/>
                <a:cs typeface="Times New Roman" panose="02020603050405020304" pitchFamily="18" charset="0"/>
              </a:rPr>
              <a:t>Piorun niesie w sobie ogromną energię. Jego uderzenie może uszkodzić domy i urządzenia elektryczne, wywołać pożary. Niesie ze sobą znaczny ładunek elektryczny, dlatego też jest bardzo niebezpieczny dla człowieka. </a:t>
            </a:r>
          </a:p>
          <a:p>
            <a:pPr marL="0" indent="0">
              <a:lnSpc>
                <a:spcPct val="150000"/>
              </a:lnSpc>
              <a:buNone/>
            </a:pPr>
            <a:r>
              <a:rPr lang="pl-PL" sz="2000" dirty="0" smtClean="0">
                <a:latin typeface="Times New Roman" panose="02020603050405020304" pitchFamily="18" charset="0"/>
                <a:cs typeface="Times New Roman" panose="02020603050405020304" pitchFamily="18" charset="0"/>
              </a:rPr>
              <a:t>	Aby uniknąć uderzenia pioruna trzeba pamiętać, że piorun przemieszcza się po najkrótszej drodze łączącej chmurę z ziemią, by jak najszybciej doprowadzić do wyładowania. Działające urządzenia elektryczne lub duże metalowe konstrukcje mogą przyciągać pioruny, gdyż są dobrymi przewodnikami prądu. </a:t>
            </a:r>
          </a:p>
          <a:p>
            <a:pPr marL="0" indent="0">
              <a:lnSpc>
                <a:spcPct val="150000"/>
              </a:lnSpc>
              <a:buNone/>
            </a:pPr>
            <a:endParaRPr lang="pl-PL" sz="1800" dirty="0" smtClean="0">
              <a:latin typeface="Times New Roman" panose="02020603050405020304" pitchFamily="18" charset="0"/>
              <a:cs typeface="Times New Roman" panose="02020603050405020304" pitchFamily="18" charset="0"/>
            </a:endParaRPr>
          </a:p>
          <a:p>
            <a:pPr marL="0" indent="0">
              <a:buNone/>
            </a:pPr>
            <a:r>
              <a:rPr lang="pl-PL" sz="1800" dirty="0" smtClean="0">
                <a:latin typeface="Times New Roman" panose="02020603050405020304" pitchFamily="18" charset="0"/>
                <a:cs typeface="Times New Roman" panose="02020603050405020304" pitchFamily="18" charset="0"/>
              </a:rPr>
              <a:t>	</a:t>
            </a:r>
            <a:endParaRPr lang="pl-PL"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421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91155" y="111094"/>
            <a:ext cx="11872957" cy="6537533"/>
          </a:xfrm>
        </p:spPr>
        <p:txBody>
          <a:bodyPr>
            <a:normAutofit fontScale="55000" lnSpcReduction="20000"/>
          </a:bodyPr>
          <a:lstStyle/>
          <a:p>
            <a:pPr marL="0" indent="0">
              <a:buNone/>
            </a:pPr>
            <a:r>
              <a:rPr lang="pl-PL" sz="3600" b="1" i="1" u="sng" dirty="0">
                <a:latin typeface="Times New Roman" panose="02020603050405020304" pitchFamily="18" charset="0"/>
                <a:cs typeface="Times New Roman" panose="02020603050405020304" pitchFamily="18" charset="0"/>
              </a:rPr>
              <a:t>W domu:</a:t>
            </a:r>
            <a:endParaRPr lang="pl-PL" sz="3600" u="sng" dirty="0">
              <a:latin typeface="Times New Roman" panose="02020603050405020304" pitchFamily="18" charset="0"/>
              <a:cs typeface="Times New Roman" panose="02020603050405020304" pitchFamily="18" charset="0"/>
            </a:endParaRPr>
          </a:p>
          <a:p>
            <a:pPr marL="0" indent="0">
              <a:buNone/>
            </a:pPr>
            <a:r>
              <a:rPr lang="pl-PL" dirty="0"/>
              <a:t>1. Zapewnijmy sobie dostęp do </a:t>
            </a:r>
            <a:r>
              <a:rPr lang="pl-PL" dirty="0" smtClean="0"/>
              <a:t>mediów </a:t>
            </a:r>
            <a:r>
              <a:rPr lang="pl-PL" dirty="0"/>
              <a:t>oraz awaryjne oświetlenie np. latarkę, świeczki, a także żywność, wodę oraz niezbędne lekarstwa.</a:t>
            </a:r>
          </a:p>
          <a:p>
            <a:pPr marL="0" indent="0">
              <a:buNone/>
            </a:pPr>
            <a:r>
              <a:rPr lang="pl-PL" dirty="0"/>
              <a:t>2. Zastanówmy się nad ewentualnymi drogami i miejscem ewakuacji. Jeżeli jesteśmy w centrum </a:t>
            </a:r>
            <a:r>
              <a:rPr lang="pl-PL" dirty="0" smtClean="0"/>
              <a:t>burzy </a:t>
            </a:r>
            <a:r>
              <a:rPr lang="pl-PL" dirty="0"/>
              <a:t>zejdźmy do bezpiecznego pomieszczenia na najniższej kondygnacji domu, np. </a:t>
            </a:r>
            <a:r>
              <a:rPr lang="pl-PL" dirty="0" smtClean="0"/>
              <a:t>piwnic.</a:t>
            </a:r>
            <a:endParaRPr lang="pl-PL" dirty="0"/>
          </a:p>
          <a:p>
            <a:pPr marL="0" indent="0">
              <a:buNone/>
            </a:pPr>
            <a:r>
              <a:rPr lang="pl-PL" dirty="0"/>
              <a:t>3. Usuńmy z balkonów, tarasów wszystkie przedmioty, które mogą zostać porwane przez wiatr i stworzyć dodatkowe zagrożenie.</a:t>
            </a:r>
          </a:p>
          <a:p>
            <a:pPr marL="0" indent="0">
              <a:buNone/>
            </a:pPr>
            <a:r>
              <a:rPr lang="pl-PL" dirty="0"/>
              <a:t>4. Sprawdźmy zamknięcie okien i drzwi oraz zabezpieczmy je skutecznie przed otwarciem. Pamiętajmy również, że w czasie burzy nie należy podchodzić do okien.</a:t>
            </a:r>
          </a:p>
          <a:p>
            <a:pPr marL="0" indent="0">
              <a:buNone/>
            </a:pPr>
            <a:r>
              <a:rPr lang="pl-PL" dirty="0"/>
              <a:t>5. Nie wychodźmy lub wyjeżdżajmy z domu, jeśli nie </a:t>
            </a:r>
            <a:r>
              <a:rPr lang="pl-PL" dirty="0" smtClean="0"/>
              <a:t>musimy.</a:t>
            </a:r>
            <a:endParaRPr lang="pl-PL" dirty="0"/>
          </a:p>
          <a:p>
            <a:pPr marL="0" indent="0">
              <a:buNone/>
            </a:pPr>
            <a:r>
              <a:rPr lang="pl-PL" dirty="0"/>
              <a:t>6. Wyłączmy urządzenia elektryczne i </a:t>
            </a:r>
            <a:r>
              <a:rPr lang="pl-PL" dirty="0" smtClean="0"/>
              <a:t>gazowe.</a:t>
            </a:r>
            <a:endParaRPr lang="pl-PL" dirty="0"/>
          </a:p>
          <a:p>
            <a:pPr marL="0" indent="0">
              <a:buNone/>
            </a:pPr>
            <a:r>
              <a:rPr lang="pl-PL" dirty="0"/>
              <a:t>7. Unikajmy korzystania z telefonów komórkowych.</a:t>
            </a:r>
          </a:p>
          <a:p>
            <a:pPr marL="0" indent="0">
              <a:buNone/>
            </a:pPr>
            <a:r>
              <a:rPr lang="pl-PL" sz="3600" b="1" i="1" u="sng" dirty="0" smtClean="0">
                <a:latin typeface="Times New Roman" panose="02020603050405020304" pitchFamily="18" charset="0"/>
                <a:cs typeface="Times New Roman" panose="02020603050405020304" pitchFamily="18" charset="0"/>
              </a:rPr>
              <a:t>W </a:t>
            </a:r>
            <a:r>
              <a:rPr lang="pl-PL" sz="3600" b="1" i="1" u="sng" dirty="0">
                <a:latin typeface="Times New Roman" panose="02020603050405020304" pitchFamily="18" charset="0"/>
                <a:cs typeface="Times New Roman" panose="02020603050405020304" pitchFamily="18" charset="0"/>
              </a:rPr>
              <a:t>terenie:</a:t>
            </a:r>
            <a:endParaRPr lang="pl-PL" sz="3600" u="sng" dirty="0">
              <a:latin typeface="Times New Roman" panose="02020603050405020304" pitchFamily="18" charset="0"/>
              <a:cs typeface="Times New Roman" panose="02020603050405020304" pitchFamily="18" charset="0"/>
            </a:endParaRPr>
          </a:p>
          <a:p>
            <a:pPr marL="0" indent="0">
              <a:buNone/>
            </a:pPr>
            <a:r>
              <a:rPr lang="pl-PL" u="sng" dirty="0"/>
              <a:t>O ile to możliwe, wejdźmy jak najszybciej do najbliższego budynku i tam przeczekajmy burzę. Jeśli nie ma takiej możliwości:</a:t>
            </a:r>
            <a:endParaRPr lang="pl-PL" dirty="0"/>
          </a:p>
          <a:p>
            <a:pPr marL="0" indent="0">
              <a:buNone/>
            </a:pPr>
            <a:r>
              <a:rPr lang="pl-PL" dirty="0"/>
              <a:t>1. Nie zatrzymujmy się i nie szukajmy schronienia pod drzewami, słupami </a:t>
            </a:r>
            <a:r>
              <a:rPr lang="pl-PL" dirty="0" smtClean="0"/>
              <a:t>energetycznymi, </a:t>
            </a:r>
            <a:r>
              <a:rPr lang="pl-PL" dirty="0"/>
              <a:t>niestabilnymi konstrukcjami np. wiaty oraz wszystkimi wysokimi elementami, bo one przyciągają pioruny.</a:t>
            </a:r>
          </a:p>
          <a:p>
            <a:pPr marL="0" indent="0">
              <a:buNone/>
            </a:pPr>
            <a:r>
              <a:rPr lang="pl-PL" dirty="0"/>
              <a:t>2. Unikajmy otwartej przestrzeni. Wykorzystajmy jako schronienie istniejące budowle: most, wiadukt, przepusty lub inne stałe konstrukcje. Jeżeli nie mamy możliwości takiego ukrycia się, wykorzystajmy zagłębienia terenu (rów, głęboki dół).</a:t>
            </a:r>
          </a:p>
          <a:p>
            <a:pPr marL="0" indent="0">
              <a:buNone/>
            </a:pPr>
            <a:r>
              <a:rPr lang="pl-PL" dirty="0"/>
              <a:t>3. Odsuńmy się od metalowych przedmiotów i ich nie dotykajmy.</a:t>
            </a:r>
          </a:p>
          <a:p>
            <a:pPr marL="0" indent="0">
              <a:buNone/>
            </a:pPr>
            <a:r>
              <a:rPr lang="pl-PL" dirty="0"/>
              <a:t>4. Wyjdźmy natychmiast z wody.</a:t>
            </a:r>
          </a:p>
          <a:p>
            <a:pPr marL="0" indent="0">
              <a:buNone/>
            </a:pPr>
            <a:r>
              <a:rPr lang="pl-PL" dirty="0"/>
              <a:t>5. Unikajmy używania telefonu komórkowego. Najlepiej go wyłączmy.</a:t>
            </a:r>
          </a:p>
          <a:p>
            <a:pPr marL="0" indent="0">
              <a:buNone/>
            </a:pPr>
            <a:r>
              <a:rPr lang="pl-PL" sz="3600" b="1" i="1" u="sng" dirty="0">
                <a:latin typeface="Times New Roman" panose="02020603050405020304" pitchFamily="18" charset="0"/>
                <a:cs typeface="Times New Roman" panose="02020603050405020304" pitchFamily="18" charset="0"/>
              </a:rPr>
              <a:t>Gdy jedziemy pojazdem:</a:t>
            </a:r>
            <a:endParaRPr lang="pl-PL" sz="3600" u="sng" dirty="0">
              <a:latin typeface="Times New Roman" panose="02020603050405020304" pitchFamily="18" charset="0"/>
              <a:cs typeface="Times New Roman" panose="02020603050405020304" pitchFamily="18" charset="0"/>
            </a:endParaRPr>
          </a:p>
          <a:p>
            <a:pPr marL="0" indent="0">
              <a:buNone/>
            </a:pPr>
            <a:r>
              <a:rPr lang="pl-PL" dirty="0"/>
              <a:t>1. Pamiętajmy o możliwych silnych podmuchach podczas jazdy.</a:t>
            </a:r>
          </a:p>
          <a:p>
            <a:pPr marL="0" indent="0">
              <a:buNone/>
            </a:pPr>
            <a:r>
              <a:rPr lang="pl-PL" dirty="0"/>
              <a:t>2. Nie zatrzymujmy się pod drzewami. Często dochodzi do przygniecenia samochodu przez powalone wiatrem konary i drzewa.</a:t>
            </a:r>
          </a:p>
          <a:p>
            <a:pPr marL="0" indent="0">
              <a:buNone/>
            </a:pPr>
            <a:r>
              <a:rPr lang="pl-PL" dirty="0"/>
              <a:t>3. Jeśli zaskoczy nas burza, a nie możemy wejść do bezpiecznego budynku, pozostańmy w samochodzie.</a:t>
            </a:r>
          </a:p>
          <a:p>
            <a:pPr marL="0" indent="0">
              <a:buNone/>
            </a:pPr>
            <a:endParaRPr lang="pl-PL" dirty="0"/>
          </a:p>
        </p:txBody>
      </p:sp>
    </p:spTree>
    <p:extLst>
      <p:ext uri="{BB962C8B-B14F-4D97-AF65-F5344CB8AC3E}">
        <p14:creationId xmlns:p14="http://schemas.microsoft.com/office/powerpoint/2010/main" val="39194368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5"/>
            <a:ext cx="10515600" cy="626187"/>
          </a:xfrm>
        </p:spPr>
        <p:txBody>
          <a:bodyPr>
            <a:normAutofit/>
          </a:bodyPr>
          <a:lstStyle/>
          <a:p>
            <a:pPr algn="ctr"/>
            <a:r>
              <a:rPr lang="pl-PL" sz="2800" b="1" dirty="0" smtClean="0">
                <a:latin typeface="Times New Roman" panose="02020603050405020304" pitchFamily="18" charset="0"/>
                <a:cs typeface="Times New Roman" panose="02020603050405020304" pitchFamily="18" charset="0"/>
              </a:rPr>
              <a:t>CO TO JEST PIORUNOCHRON I DO CZEGO SŁUŻY?</a:t>
            </a:r>
            <a:endParaRPr lang="pl-PL" sz="2800" b="1"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196553" y="1162228"/>
            <a:ext cx="11759013" cy="5460763"/>
          </a:xfrm>
        </p:spPr>
        <p:txBody>
          <a:bodyPr>
            <a:normAutofit/>
          </a:bodyPr>
          <a:lstStyle/>
          <a:p>
            <a:pPr marL="0" indent="0">
              <a:lnSpc>
                <a:spcPct val="150000"/>
              </a:lnSpc>
              <a:buNone/>
            </a:pPr>
            <a:r>
              <a:rPr lang="pl-PL" sz="2000" b="1" dirty="0">
                <a:latin typeface="Times New Roman" panose="02020603050405020304" pitchFamily="18" charset="0"/>
                <a:cs typeface="Times New Roman" panose="02020603050405020304" pitchFamily="18" charset="0"/>
              </a:rPr>
              <a:t>Piorunochron</a:t>
            </a:r>
            <a:r>
              <a:rPr lang="pl-PL" sz="2000" dirty="0">
                <a:latin typeface="Times New Roman" panose="02020603050405020304" pitchFamily="18" charset="0"/>
                <a:cs typeface="Times New Roman" panose="02020603050405020304" pitchFamily="18" charset="0"/>
              </a:rPr>
              <a:t> jest to urządzenie chroniące budynki przed uderzeniem pioruna, przez odprowadzenie do ziemi prądu wyładowania o natężeniu rzędu kilkunastu tysięcy amperów. Najprostszy piorunochron to zaostrzony metalowy pręt, ustawiony pionowo w najwyższym punkcie zabezpieczanego obiektu, połączony z ziemią przewodem o znacznym przekroju poprzecznym (co najmniej 50 mm</a:t>
            </a:r>
            <a:r>
              <a:rPr lang="pl-PL" sz="2000" baseline="30000" dirty="0">
                <a:latin typeface="Times New Roman" panose="02020603050405020304" pitchFamily="18" charset="0"/>
                <a:cs typeface="Times New Roman" panose="02020603050405020304" pitchFamily="18" charset="0"/>
              </a:rPr>
              <a:t>2</a:t>
            </a:r>
            <a:r>
              <a:rPr lang="pl-PL" sz="2000" dirty="0" smtClean="0">
                <a:latin typeface="Times New Roman" panose="02020603050405020304" pitchFamily="18" charset="0"/>
                <a:cs typeface="Times New Roman" panose="02020603050405020304" pitchFamily="18" charset="0"/>
              </a:rPr>
              <a:t>).</a:t>
            </a:r>
          </a:p>
          <a:p>
            <a:pPr marL="0" indent="0">
              <a:lnSpc>
                <a:spcPct val="150000"/>
              </a:lnSpc>
              <a:buNone/>
            </a:pPr>
            <a:r>
              <a:rPr lang="pl-PL" sz="2000" dirty="0">
                <a:latin typeface="Times New Roman" panose="02020603050405020304" pitchFamily="18" charset="0"/>
                <a:cs typeface="Times New Roman" panose="02020603050405020304" pitchFamily="18" charset="0"/>
              </a:rPr>
              <a:t>Głównym zadaniem piorunochronu jest </a:t>
            </a:r>
            <a:r>
              <a:rPr lang="pl-PL" sz="2000" dirty="0" smtClean="0">
                <a:latin typeface="Times New Roman" panose="02020603050405020304" pitchFamily="18" charset="0"/>
                <a:cs typeface="Times New Roman" panose="02020603050405020304" pitchFamily="18" charset="0"/>
              </a:rPr>
              <a:t>przejęcie i</a:t>
            </a:r>
            <a:r>
              <a:rPr lang="pl-PL" sz="2000" dirty="0">
                <a:latin typeface="Times New Roman" panose="02020603050405020304" pitchFamily="18" charset="0"/>
                <a:cs typeface="Times New Roman" panose="02020603050405020304" pitchFamily="18" charset="0"/>
              </a:rPr>
              <a:t> odprowadzenie (uziemienie) prądu, który kumuluje w sobie piorun uderzający w chroniony budynek. Proces ten powinien odbywać się w sposób nieszkodliwy dla otoczenia oraz bezpieczny dla ludzi przebywających wewnątrz budynku. </a:t>
            </a:r>
            <a:endParaRPr lang="pl-PL" sz="2000" dirty="0" smtClean="0">
              <a:latin typeface="Times New Roman" panose="02020603050405020304" pitchFamily="18" charset="0"/>
              <a:cs typeface="Times New Roman" panose="02020603050405020304" pitchFamily="18" charset="0"/>
            </a:endParaRPr>
          </a:p>
          <a:p>
            <a:pPr marL="0" indent="0">
              <a:lnSpc>
                <a:spcPct val="150000"/>
              </a:lnSpc>
              <a:buNone/>
            </a:pPr>
            <a:r>
              <a:rPr lang="pl-PL" sz="2000" dirty="0" smtClean="0">
                <a:latin typeface="Times New Roman" panose="02020603050405020304" pitchFamily="18" charset="0"/>
                <a:cs typeface="Times New Roman" panose="02020603050405020304" pitchFamily="18" charset="0"/>
              </a:rPr>
              <a:t>Instalacja </a:t>
            </a:r>
            <a:r>
              <a:rPr lang="pl-PL" sz="2000" dirty="0">
                <a:latin typeface="Times New Roman" panose="02020603050405020304" pitchFamily="18" charset="0"/>
                <a:cs typeface="Times New Roman" panose="02020603050405020304" pitchFamily="18" charset="0"/>
              </a:rPr>
              <a:t>odgromowa ma coraz częściej dodatkową funkcję: zapewnienie bezawaryjnego działania urządzeń elektronicznych i elektrycznych, znajdujących się na terenie chronionego obiektu. Szczególnie narażone na bezpośrednie wyładowania piorunów są urządzenia umieszczone na dachach i ścianach zewnętrznych (najczęściej anteny).</a:t>
            </a:r>
          </a:p>
        </p:txBody>
      </p:sp>
    </p:spTree>
    <p:extLst>
      <p:ext uri="{BB962C8B-B14F-4D97-AF65-F5344CB8AC3E}">
        <p14:creationId xmlns:p14="http://schemas.microsoft.com/office/powerpoint/2010/main" val="36771250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5"/>
            <a:ext cx="10515600" cy="566367"/>
          </a:xfrm>
        </p:spPr>
        <p:txBody>
          <a:bodyPr>
            <a:normAutofit/>
          </a:bodyPr>
          <a:lstStyle/>
          <a:p>
            <a:pPr algn="ctr"/>
            <a:r>
              <a:rPr lang="pl-PL" sz="2800" b="1" dirty="0" smtClean="0">
                <a:latin typeface="Times New Roman" panose="02020603050405020304" pitchFamily="18" charset="0"/>
                <a:cs typeface="Times New Roman" panose="02020603050405020304" pitchFamily="18" charset="0"/>
              </a:rPr>
              <a:t>JAKA JEST ZASADA DZIAŁANIA KSEROGRAFU?</a:t>
            </a:r>
            <a:endParaRPr lang="pl-PL" sz="2800" b="1"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196553" y="931492"/>
            <a:ext cx="11733376" cy="5657315"/>
          </a:xfrm>
        </p:spPr>
        <p:txBody>
          <a:bodyPr>
            <a:normAutofit fontScale="62500" lnSpcReduction="20000"/>
          </a:bodyPr>
          <a:lstStyle/>
          <a:p>
            <a:pPr marL="0" indent="0">
              <a:buNone/>
            </a:pPr>
            <a:r>
              <a:rPr lang="pl-PL" sz="3200" b="1" u="sng" dirty="0" smtClean="0">
                <a:latin typeface="Times New Roman" panose="02020603050405020304" pitchFamily="18" charset="0"/>
                <a:cs typeface="Times New Roman" panose="02020603050405020304" pitchFamily="18" charset="0"/>
              </a:rPr>
              <a:t>Kserokopiarka </a:t>
            </a:r>
            <a:r>
              <a:rPr lang="pl-PL" sz="3200" u="sng" dirty="0" smtClean="0">
                <a:latin typeface="Times New Roman" panose="02020603050405020304" pitchFamily="18" charset="0"/>
                <a:cs typeface="Times New Roman" panose="02020603050405020304" pitchFamily="18" charset="0"/>
              </a:rPr>
              <a:t>tworzy obraz w kilku etapach:</a:t>
            </a:r>
          </a:p>
          <a:p>
            <a:pPr marL="0" indent="0">
              <a:buNone/>
            </a:pPr>
            <a:r>
              <a:rPr lang="pl-PL" sz="3200" dirty="0" smtClean="0">
                <a:latin typeface="Times New Roman" panose="02020603050405020304" pitchFamily="18" charset="0"/>
                <a:cs typeface="Times New Roman" panose="02020603050405020304" pitchFamily="18" charset="0"/>
              </a:rPr>
              <a:t>Etap pierwszy - elektryzowanie:</a:t>
            </a:r>
            <a:br>
              <a:rPr lang="pl-PL" sz="3200" dirty="0" smtClean="0">
                <a:latin typeface="Times New Roman" panose="02020603050405020304" pitchFamily="18" charset="0"/>
                <a:cs typeface="Times New Roman" panose="02020603050405020304" pitchFamily="18" charset="0"/>
              </a:rPr>
            </a:br>
            <a:r>
              <a:rPr lang="pl-PL" sz="3200" dirty="0" smtClean="0">
                <a:latin typeface="Times New Roman" panose="02020603050405020304" pitchFamily="18" charset="0"/>
                <a:cs typeface="Times New Roman" panose="02020603050405020304" pitchFamily="18" charset="0"/>
              </a:rPr>
              <a:t>Blisko bębna znajduje się elektroda, naelektryzowana do kilku tys. woltów, której zadaniem jest naelektryzowanie bębna.</a:t>
            </a:r>
          </a:p>
          <a:p>
            <a:pPr marL="0" indent="0">
              <a:buNone/>
            </a:pPr>
            <a:r>
              <a:rPr lang="pl-PL" sz="3200" dirty="0" smtClean="0">
                <a:latin typeface="Times New Roman" panose="02020603050405020304" pitchFamily="18" charset="0"/>
                <a:cs typeface="Times New Roman" panose="02020603050405020304" pitchFamily="18" charset="0"/>
              </a:rPr>
              <a:t>Etap </a:t>
            </a:r>
            <a:r>
              <a:rPr lang="pl-PL" sz="3200" dirty="0">
                <a:latin typeface="Times New Roman" panose="02020603050405020304" pitchFamily="18" charset="0"/>
                <a:cs typeface="Times New Roman" panose="02020603050405020304" pitchFamily="18" charset="0"/>
              </a:rPr>
              <a:t>drugi - naświetlanie: </a:t>
            </a:r>
            <a:br>
              <a:rPr lang="pl-PL" sz="3200" dirty="0">
                <a:latin typeface="Times New Roman" panose="02020603050405020304" pitchFamily="18" charset="0"/>
                <a:cs typeface="Times New Roman" panose="02020603050405020304" pitchFamily="18" charset="0"/>
              </a:rPr>
            </a:br>
            <a:r>
              <a:rPr lang="pl-PL" sz="3200" dirty="0">
                <a:latin typeface="Times New Roman" panose="02020603050405020304" pitchFamily="18" charset="0"/>
                <a:cs typeface="Times New Roman" panose="02020603050405020304" pitchFamily="18" charset="0"/>
              </a:rPr>
              <a:t>Naelektryzowana część bębna przesuwa się nad powierzchnią kartki, na której powstanie obraz dokumentu. W miejscach, gdzie padnie światło substancja pokrywająca bęben staje się przewodnikiem prądu elektrycznego, więc bęben przestaje być naelektryzowany.</a:t>
            </a:r>
          </a:p>
          <a:p>
            <a:pPr marL="0" indent="0">
              <a:buNone/>
            </a:pPr>
            <a:r>
              <a:rPr lang="pl-PL" sz="3200" dirty="0">
                <a:latin typeface="Times New Roman" panose="02020603050405020304" pitchFamily="18" charset="0"/>
                <a:cs typeface="Times New Roman" panose="02020603050405020304" pitchFamily="18" charset="0"/>
              </a:rPr>
              <a:t>Etap trzeci - przenoszenie: (emisja) tonera na bęben kserokopiarki kolorowej:</a:t>
            </a:r>
            <a:br>
              <a:rPr lang="pl-PL" sz="3200" dirty="0">
                <a:latin typeface="Times New Roman" panose="02020603050405020304" pitchFamily="18" charset="0"/>
                <a:cs typeface="Times New Roman" panose="02020603050405020304" pitchFamily="18" charset="0"/>
              </a:rPr>
            </a:br>
            <a:r>
              <a:rPr lang="pl-PL" sz="3200" dirty="0">
                <a:latin typeface="Times New Roman" panose="02020603050405020304" pitchFamily="18" charset="0"/>
                <a:cs typeface="Times New Roman" panose="02020603050405020304" pitchFamily="18" charset="0"/>
              </a:rPr>
              <a:t>Na skutek przyciągania magnetycznego wałek przyciąga cząsteczki tonera do miejsc, w których bęben jest naelektryzowany.</a:t>
            </a:r>
          </a:p>
          <a:p>
            <a:pPr marL="0" indent="0">
              <a:buNone/>
            </a:pPr>
            <a:r>
              <a:rPr lang="pl-PL" sz="3200" dirty="0">
                <a:latin typeface="Times New Roman" panose="02020603050405020304" pitchFamily="18" charset="0"/>
                <a:cs typeface="Times New Roman" panose="02020603050405020304" pitchFamily="18" charset="0"/>
              </a:rPr>
              <a:t>Etap czwarty - przenoszenie tonera na papier: </a:t>
            </a:r>
            <a:br>
              <a:rPr lang="pl-PL" sz="3200" dirty="0">
                <a:latin typeface="Times New Roman" panose="02020603050405020304" pitchFamily="18" charset="0"/>
                <a:cs typeface="Times New Roman" panose="02020603050405020304" pitchFamily="18" charset="0"/>
              </a:rPr>
            </a:br>
            <a:r>
              <a:rPr lang="pl-PL" sz="3200" dirty="0">
                <a:latin typeface="Times New Roman" panose="02020603050405020304" pitchFamily="18" charset="0"/>
                <a:cs typeface="Times New Roman" panose="02020603050405020304" pitchFamily="18" charset="0"/>
              </a:rPr>
              <a:t>Papier stykając się z bębnem pokrytego miejscowo tonerem, przejmuje z niego cząsteczki tonera. Proces ułatwia naładowana ujemnie rolka transferowa umieszczona pod papierem.</a:t>
            </a:r>
          </a:p>
          <a:p>
            <a:pPr marL="0" indent="0">
              <a:buNone/>
            </a:pPr>
            <a:r>
              <a:rPr lang="pl-PL" sz="3200" dirty="0">
                <a:latin typeface="Times New Roman" panose="02020603050405020304" pitchFamily="18" charset="0"/>
                <a:cs typeface="Times New Roman" panose="02020603050405020304" pitchFamily="18" charset="0"/>
              </a:rPr>
              <a:t>Etap piąty - rozładowywanie i czyszczenie bębna: </a:t>
            </a:r>
            <a:br>
              <a:rPr lang="pl-PL" sz="3200" dirty="0">
                <a:latin typeface="Times New Roman" panose="02020603050405020304" pitchFamily="18" charset="0"/>
                <a:cs typeface="Times New Roman" panose="02020603050405020304" pitchFamily="18" charset="0"/>
              </a:rPr>
            </a:br>
            <a:r>
              <a:rPr lang="pl-PL" sz="3200" dirty="0">
                <a:latin typeface="Times New Roman" panose="02020603050405020304" pitchFamily="18" charset="0"/>
                <a:cs typeface="Times New Roman" panose="02020603050405020304" pitchFamily="18" charset="0"/>
              </a:rPr>
              <a:t>Za pomocą rolki, listwy albo szczotki rozładowującej z bębna zostaje usunięty ładunek, a sam bęben czyści się z pozostałości tonera.</a:t>
            </a:r>
          </a:p>
          <a:p>
            <a:pPr marL="0" indent="0">
              <a:buNone/>
            </a:pPr>
            <a:r>
              <a:rPr lang="pl-PL" sz="3200" dirty="0">
                <a:latin typeface="Times New Roman" panose="02020603050405020304" pitchFamily="18" charset="0"/>
                <a:cs typeface="Times New Roman" panose="02020603050405020304" pitchFamily="18" charset="0"/>
              </a:rPr>
              <a:t>Etap szósty - utrwalanie: </a:t>
            </a:r>
            <a:br>
              <a:rPr lang="pl-PL" sz="3200" dirty="0">
                <a:latin typeface="Times New Roman" panose="02020603050405020304" pitchFamily="18" charset="0"/>
                <a:cs typeface="Times New Roman" panose="02020603050405020304" pitchFamily="18" charset="0"/>
              </a:rPr>
            </a:br>
            <a:r>
              <a:rPr lang="pl-PL" sz="3200" dirty="0">
                <a:latin typeface="Times New Roman" panose="02020603050405020304" pitchFamily="18" charset="0"/>
                <a:cs typeface="Times New Roman" panose="02020603050405020304" pitchFamily="18" charset="0"/>
              </a:rPr>
              <a:t>Kartka papieru pokryta tonerem transportowana jest pomiędzy rozgrzanymi do temperatury 200°C wałkami utrwalającymi, gdzie toner się topi i na trwale przykleja się do jej powierzchni.</a:t>
            </a:r>
          </a:p>
          <a:p>
            <a:pPr marL="0" indent="0">
              <a:buNone/>
            </a:pPr>
            <a:r>
              <a:rPr lang="pl-PL" sz="3200" dirty="0">
                <a:latin typeface="Times New Roman" panose="02020603050405020304" pitchFamily="18" charset="0"/>
                <a:cs typeface="Times New Roman" panose="02020603050405020304" pitchFamily="18" charset="0"/>
              </a:rPr>
              <a:t>Pełny obraz kopiowanego dokumentu powstaje na skutek obrotowego ruchu bębna. </a:t>
            </a:r>
          </a:p>
          <a:p>
            <a:pPr marL="0" indent="0">
              <a:buNone/>
            </a:pPr>
            <a:endParaRPr lang="pl-PL" dirty="0"/>
          </a:p>
        </p:txBody>
      </p:sp>
    </p:spTree>
    <p:extLst>
      <p:ext uri="{BB962C8B-B14F-4D97-AF65-F5344CB8AC3E}">
        <p14:creationId xmlns:p14="http://schemas.microsoft.com/office/powerpoint/2010/main" val="36445231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9655" y="615298"/>
            <a:ext cx="10515600" cy="786213"/>
          </a:xfrm>
        </p:spPr>
        <p:txBody>
          <a:bodyPr>
            <a:normAutofit/>
          </a:bodyPr>
          <a:lstStyle/>
          <a:p>
            <a:r>
              <a:rPr lang="pl-PL" sz="2800" b="1" dirty="0" smtClean="0">
                <a:latin typeface="Times New Roman" panose="02020603050405020304" pitchFamily="18" charset="0"/>
                <a:cs typeface="Times New Roman" panose="02020603050405020304" pitchFamily="18" charset="0"/>
              </a:rPr>
              <a:t>JAKA JEST ZASADA DZIAŁANIA DRUKARKI LASEROWEJ?</a:t>
            </a:r>
            <a:endParaRPr lang="pl-PL" sz="2800" b="1"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85458" y="2102265"/>
            <a:ext cx="11878654" cy="4554908"/>
          </a:xfrm>
        </p:spPr>
        <p:txBody>
          <a:bodyPr/>
          <a:lstStyle/>
          <a:p>
            <a:pPr marL="0" indent="0">
              <a:lnSpc>
                <a:spcPct val="150000"/>
              </a:lnSpc>
              <a:buNone/>
            </a:pPr>
            <a:r>
              <a:rPr lang="pl-PL" sz="2000" dirty="0">
                <a:latin typeface="Times New Roman" panose="02020603050405020304" pitchFamily="18" charset="0"/>
                <a:cs typeface="Times New Roman" panose="02020603050405020304" pitchFamily="18" charset="0"/>
              </a:rPr>
              <a:t>Bęben </a:t>
            </a:r>
            <a:r>
              <a:rPr lang="pl-PL" sz="2000" dirty="0" smtClean="0">
                <a:latin typeface="Times New Roman" panose="02020603050405020304" pitchFamily="18" charset="0"/>
                <a:cs typeface="Times New Roman" panose="02020603050405020304" pitchFamily="18" charset="0"/>
              </a:rPr>
              <a:t>światłoczuły </a:t>
            </a:r>
            <a:r>
              <a:rPr lang="pl-PL" sz="2000" dirty="0">
                <a:latin typeface="Times New Roman" panose="02020603050405020304" pitchFamily="18" charset="0"/>
                <a:cs typeface="Times New Roman" panose="02020603050405020304" pitchFamily="18" charset="0"/>
              </a:rPr>
              <a:t>zostaje naładowany elektrostatycznie tak, aby przyciągał cząsteczki tonera. Następnie </a:t>
            </a:r>
            <a:r>
              <a:rPr lang="pl-PL" sz="2000" dirty="0" smtClean="0">
                <a:latin typeface="Times New Roman" panose="02020603050405020304" pitchFamily="18" charset="0"/>
                <a:cs typeface="Times New Roman" panose="02020603050405020304" pitchFamily="18" charset="0"/>
              </a:rPr>
              <a:t>światło </a:t>
            </a:r>
            <a:r>
              <a:rPr lang="pl-PL" sz="2000" dirty="0">
                <a:latin typeface="Times New Roman" panose="02020603050405020304" pitchFamily="18" charset="0"/>
                <a:cs typeface="Times New Roman" panose="02020603050405020304" pitchFamily="18" charset="0"/>
              </a:rPr>
              <a:t>lasera, odbite przez specjalne wirujące lustro, pada na bęben</a:t>
            </a:r>
            <a:r>
              <a:rPr lang="pl-PL" sz="2000" dirty="0" smtClean="0">
                <a:latin typeface="Times New Roman" panose="02020603050405020304" pitchFamily="18" charset="0"/>
                <a:cs typeface="Times New Roman" panose="02020603050405020304" pitchFamily="18" charset="0"/>
              </a:rPr>
              <a:t>.</a:t>
            </a:r>
            <a:r>
              <a:rPr lang="pl-PL" sz="2000" dirty="0">
                <a:latin typeface="Times New Roman" panose="02020603050405020304" pitchFamily="18" charset="0"/>
                <a:cs typeface="Times New Roman" panose="02020603050405020304" pitchFamily="18" charset="0"/>
              </a:rPr>
              <a:t> W miejscach oświetlonych laserem zmienia się ładunek elektrostatyczny i tam toner już się nie przyklei. Tak stworzony na bębnie obraz przenoszony jest na kartkę. W drukarce kolorowej mamy cztery osobne lasery, bębny i tonery. Aby cząsteczki tonera trwale przywarły do papieru, są utrwalane w wysokiej temperaturze w elemencie drukarki zwanym </a:t>
            </a:r>
            <a:r>
              <a:rPr lang="pl-PL" sz="2000" dirty="0" err="1" smtClean="0">
                <a:latin typeface="Times New Roman" panose="02020603050405020304" pitchFamily="18" charset="0"/>
                <a:cs typeface="Times New Roman" panose="02020603050405020304" pitchFamily="18" charset="0"/>
              </a:rPr>
              <a:t>fuserem</a:t>
            </a:r>
            <a:r>
              <a:rPr lang="pl-PL" sz="20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991628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normAutofit/>
          </a:bodyPr>
          <a:lstStyle/>
          <a:p>
            <a:pPr algn="ctr"/>
            <a:r>
              <a:rPr lang="pl-PL" sz="2800" b="1" dirty="0" smtClean="0">
                <a:latin typeface="Times New Roman" panose="02020603050405020304" pitchFamily="18" charset="0"/>
                <a:cs typeface="Times New Roman" panose="02020603050405020304" pitchFamily="18" charset="0"/>
              </a:rPr>
              <a:t>BUDOWA I DZIAŁANIE ELEKTROSKOPU</a:t>
            </a:r>
            <a:endParaRPr lang="pl-PL" sz="2800" dirty="0"/>
          </a:p>
        </p:txBody>
      </p:sp>
      <p:sp>
        <p:nvSpPr>
          <p:cNvPr id="5" name="Symbol zastępczy zawartości 4"/>
          <p:cNvSpPr>
            <a:spLocks noGrp="1"/>
          </p:cNvSpPr>
          <p:nvPr>
            <p:ph sz="half" idx="1"/>
          </p:nvPr>
        </p:nvSpPr>
        <p:spPr/>
        <p:txBody>
          <a:bodyPr>
            <a:normAutofit/>
          </a:bodyPr>
          <a:lstStyle/>
          <a:p>
            <a:pPr marL="0" indent="0">
              <a:buNone/>
            </a:pPr>
            <a:r>
              <a:rPr lang="pl-PL" sz="2000" dirty="0" smtClean="0">
                <a:latin typeface="Times New Roman" panose="02020603050405020304" pitchFamily="18" charset="0"/>
                <a:cs typeface="Times New Roman" panose="02020603050405020304" pitchFamily="18" charset="0"/>
              </a:rPr>
              <a:t>Prosty elektroskop listkowy składa się z pionowego metalowego pręta, na którego końcu są przymocowane przegubowo dwa prostokątne listki z cienkiej </a:t>
            </a:r>
            <a:br>
              <a:rPr lang="pl-PL" sz="2000" dirty="0" smtClean="0">
                <a:latin typeface="Times New Roman" panose="02020603050405020304" pitchFamily="18" charset="0"/>
                <a:cs typeface="Times New Roman" panose="02020603050405020304" pitchFamily="18" charset="0"/>
              </a:rPr>
            </a:br>
            <a:r>
              <a:rPr lang="pl-PL" sz="2000" dirty="0" smtClean="0">
                <a:latin typeface="Times New Roman" panose="02020603050405020304" pitchFamily="18" charset="0"/>
                <a:cs typeface="Times New Roman" panose="02020603050405020304" pitchFamily="18" charset="0"/>
              </a:rPr>
              <a:t>i lekkiej folii przewodzącej prąd.</a:t>
            </a:r>
          </a:p>
          <a:p>
            <a:pPr marL="0" indent="0">
              <a:buNone/>
            </a:pPr>
            <a:endParaRPr lang="pl-PL" sz="2000" dirty="0" smtClean="0">
              <a:latin typeface="Times New Roman" panose="02020603050405020304" pitchFamily="18" charset="0"/>
              <a:cs typeface="Times New Roman" panose="02020603050405020304" pitchFamily="18" charset="0"/>
            </a:endParaRPr>
          </a:p>
          <a:p>
            <a:pPr marL="0" indent="0">
              <a:buNone/>
            </a:pPr>
            <a:r>
              <a:rPr lang="pl-PL" sz="2000" dirty="0" smtClean="0">
                <a:latin typeface="Times New Roman" panose="02020603050405020304" pitchFamily="18" charset="0"/>
                <a:cs typeface="Times New Roman" panose="02020603050405020304" pitchFamily="18" charset="0"/>
              </a:rPr>
              <a:t>Elektroskop wykorzystuje zjawisko odpychania się jednoimiennych ładunków elektrycznych. Przy zetknięciu pręta z obiektem naładowanym elektrycznie część ładunku przepływa z tego obiektu do elektroskopu, listki folii odpychają się, wielkość odchylenia listków zależy od zgromadzonego na nich ładunku</a:t>
            </a:r>
            <a:r>
              <a:rPr lang="pl-PL" sz="2000" dirty="0" smtClean="0"/>
              <a:t>.</a:t>
            </a:r>
            <a:endParaRPr lang="pl-PL" sz="2000" dirty="0"/>
          </a:p>
        </p:txBody>
      </p:sp>
      <p:pic>
        <p:nvPicPr>
          <p:cNvPr id="7170" name="Picture 2" descr="[Rozmiar: 918275 bajtÃ³w]"/>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605898" y="1825625"/>
            <a:ext cx="5289848" cy="390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1038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2600" dirty="0" smtClean="0">
                <a:latin typeface="Times New Roman" panose="02020603050405020304" pitchFamily="18" charset="0"/>
                <a:cs typeface="Times New Roman" panose="02020603050405020304" pitchFamily="18" charset="0"/>
              </a:rPr>
              <a:t>Zbliżanie naelektryzowanej laski ebonitowej do elektroskopu</a:t>
            </a:r>
            <a:r>
              <a:rPr lang="pl-PL" sz="2600" dirty="0">
                <a:latin typeface="Times New Roman" panose="02020603050405020304" pitchFamily="18" charset="0"/>
                <a:cs typeface="Times New Roman" panose="02020603050405020304" pitchFamily="18" charset="0"/>
              </a:rPr>
              <a:t>,</a:t>
            </a:r>
            <a:r>
              <a:rPr lang="pl-PL" sz="2600" dirty="0" smtClean="0">
                <a:latin typeface="Times New Roman" panose="02020603050405020304" pitchFamily="18" charset="0"/>
                <a:cs typeface="Times New Roman" panose="02020603050405020304" pitchFamily="18" charset="0"/>
              </a:rPr>
              <a:t> </a:t>
            </a:r>
            <a:br>
              <a:rPr lang="pl-PL" sz="2600" dirty="0" smtClean="0">
                <a:latin typeface="Times New Roman" panose="02020603050405020304" pitchFamily="18" charset="0"/>
                <a:cs typeface="Times New Roman" panose="02020603050405020304" pitchFamily="18" charset="0"/>
              </a:rPr>
            </a:br>
            <a:r>
              <a:rPr lang="pl-PL" sz="2600" dirty="0" smtClean="0">
                <a:latin typeface="Times New Roman" panose="02020603050405020304" pitchFamily="18" charset="0"/>
                <a:cs typeface="Times New Roman" panose="02020603050405020304" pitchFamily="18" charset="0"/>
              </a:rPr>
              <a:t>pocieranie elektroskopu naelektryzowaną laską ebonitową </a:t>
            </a:r>
            <a:br>
              <a:rPr lang="pl-PL" sz="2600" dirty="0" smtClean="0">
                <a:latin typeface="Times New Roman" panose="02020603050405020304" pitchFamily="18" charset="0"/>
                <a:cs typeface="Times New Roman" panose="02020603050405020304" pitchFamily="18" charset="0"/>
              </a:rPr>
            </a:br>
            <a:r>
              <a:rPr lang="pl-PL" sz="2600" dirty="0" smtClean="0">
                <a:latin typeface="Times New Roman" panose="02020603050405020304" pitchFamily="18" charset="0"/>
                <a:cs typeface="Times New Roman" panose="02020603050405020304" pitchFamily="18" charset="0"/>
              </a:rPr>
              <a:t>oraz rozładowanie elektroskopu.</a:t>
            </a:r>
            <a:endParaRPr lang="pl-PL" sz="2600" dirty="0">
              <a:latin typeface="Times New Roman" panose="02020603050405020304" pitchFamily="18" charset="0"/>
              <a:cs typeface="Times New Roman" panose="02020603050405020304" pitchFamily="18" charset="0"/>
            </a:endParaRPr>
          </a:p>
        </p:txBody>
      </p:sp>
      <p:pic>
        <p:nvPicPr>
          <p:cNvPr id="6" name="VID_20190625_135027">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838200" y="2544763"/>
            <a:ext cx="5180013" cy="2913062"/>
          </a:xfrm>
        </p:spPr>
      </p:pic>
      <p:pic>
        <p:nvPicPr>
          <p:cNvPr id="5" name="VID_20190625_135219">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172200" y="2544763"/>
            <a:ext cx="5181600" cy="2911475"/>
          </a:xfrm>
        </p:spPr>
      </p:pic>
    </p:spTree>
    <p:extLst>
      <p:ext uri="{BB962C8B-B14F-4D97-AF65-F5344CB8AC3E}">
        <p14:creationId xmlns:p14="http://schemas.microsoft.com/office/powerpoint/2010/main" val="27944005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838200" y="136733"/>
            <a:ext cx="10515600" cy="914401"/>
          </a:xfrm>
        </p:spPr>
        <p:txBody>
          <a:bodyPr>
            <a:normAutofit/>
          </a:bodyPr>
          <a:lstStyle/>
          <a:p>
            <a:pPr algn="ctr"/>
            <a:r>
              <a:rPr lang="pl-PL" sz="2800" b="1" dirty="0" smtClean="0">
                <a:latin typeface="Times New Roman" panose="02020603050405020304" pitchFamily="18" charset="0"/>
                <a:cs typeface="Times New Roman" panose="02020603050405020304" pitchFamily="18" charset="0"/>
              </a:rPr>
              <a:t>KLATKA FARADAYA</a:t>
            </a:r>
            <a:endParaRPr lang="pl-PL" sz="2800" b="1" dirty="0">
              <a:latin typeface="Times New Roman" panose="02020603050405020304" pitchFamily="18" charset="0"/>
              <a:cs typeface="Times New Roman" panose="02020603050405020304" pitchFamily="18" charset="0"/>
            </a:endParaRPr>
          </a:p>
        </p:txBody>
      </p:sp>
      <p:sp>
        <p:nvSpPr>
          <p:cNvPr id="5" name="Symbol zastępczy zawartości 4"/>
          <p:cNvSpPr>
            <a:spLocks noGrp="1"/>
          </p:cNvSpPr>
          <p:nvPr>
            <p:ph sz="half" idx="1"/>
          </p:nvPr>
        </p:nvSpPr>
        <p:spPr>
          <a:xfrm>
            <a:off x="102550" y="1264778"/>
            <a:ext cx="3725966" cy="4912185"/>
          </a:xfrm>
        </p:spPr>
        <p:txBody>
          <a:bodyPr>
            <a:normAutofit fontScale="85000" lnSpcReduction="10000"/>
          </a:bodyPr>
          <a:lstStyle/>
          <a:p>
            <a:pPr marL="0" indent="0" fontAlgn="base">
              <a:buNone/>
            </a:pPr>
            <a:r>
              <a:rPr lang="pl-PL" sz="2600" b="1" dirty="0">
                <a:latin typeface="Times New Roman" panose="02020603050405020304" pitchFamily="18" charset="0"/>
                <a:cs typeface="Times New Roman" panose="02020603050405020304" pitchFamily="18" charset="0"/>
              </a:rPr>
              <a:t>Klatka Faradaya </a:t>
            </a:r>
            <a:r>
              <a:rPr lang="pl-PL" sz="2600" dirty="0">
                <a:latin typeface="Times New Roman" panose="02020603050405020304" pitchFamily="18" charset="0"/>
                <a:cs typeface="Times New Roman" panose="02020603050405020304" pitchFamily="18" charset="0"/>
              </a:rPr>
              <a:t>to osłona elektrostatyczna, która chroni urządzenia przed działaniem zewnętrznego pola elektrycznego. Występuje często w postaci metalowego, zamkniętego naczynia bądź gęstej siatki. Klatka Faradaya służy niekiedy do gromadzenia ładunków elektrycznych.</a:t>
            </a:r>
          </a:p>
          <a:p>
            <a:pPr marL="0" indent="0" fontAlgn="base">
              <a:buNone/>
            </a:pPr>
            <a:endParaRPr lang="pl-PL" sz="2600" dirty="0">
              <a:latin typeface="Times New Roman" panose="02020603050405020304" pitchFamily="18" charset="0"/>
              <a:cs typeface="Times New Roman" panose="02020603050405020304" pitchFamily="18" charset="0"/>
            </a:endParaRPr>
          </a:p>
          <a:p>
            <a:pPr marL="0" indent="0" fontAlgn="base">
              <a:buNone/>
            </a:pPr>
            <a:r>
              <a:rPr lang="pl-PL" sz="2600" dirty="0" smtClean="0">
                <a:latin typeface="Times New Roman" panose="02020603050405020304" pitchFamily="18" charset="0"/>
                <a:cs typeface="Times New Roman" panose="02020603050405020304" pitchFamily="18" charset="0"/>
              </a:rPr>
              <a:t>Klatkę </a:t>
            </a:r>
            <a:r>
              <a:rPr lang="pl-PL" sz="2600" dirty="0">
                <a:latin typeface="Times New Roman" panose="02020603050405020304" pitchFamily="18" charset="0"/>
                <a:cs typeface="Times New Roman" panose="02020603050405020304" pitchFamily="18" charset="0"/>
              </a:rPr>
              <a:t>Faradaya wymyślił i skonstruował w 1836 roku fizyk, Michael Faraday, w celu zademonstrowania prawa elektrostatyki.</a:t>
            </a:r>
          </a:p>
          <a:p>
            <a:pPr marL="0" indent="0">
              <a:buNone/>
            </a:pPr>
            <a:endParaRPr lang="pl-PL" dirty="0"/>
          </a:p>
        </p:txBody>
      </p:sp>
      <p:sp>
        <p:nvSpPr>
          <p:cNvPr id="6" name="Symbol zastępczy zawartości 5"/>
          <p:cNvSpPr>
            <a:spLocks noGrp="1"/>
          </p:cNvSpPr>
          <p:nvPr>
            <p:ph sz="half" idx="2"/>
          </p:nvPr>
        </p:nvSpPr>
        <p:spPr>
          <a:xfrm>
            <a:off x="4725824" y="1179320"/>
            <a:ext cx="6627976" cy="4997643"/>
          </a:xfrm>
        </p:spPr>
        <p:txBody>
          <a:bodyPr>
            <a:normAutofit fontScale="85000" lnSpcReduction="10000"/>
          </a:bodyPr>
          <a:lstStyle/>
          <a:p>
            <a:pPr marL="0" indent="0" algn="ctr" fontAlgn="base">
              <a:buNone/>
            </a:pPr>
            <a:r>
              <a:rPr lang="pl-PL" sz="2600" b="1" dirty="0">
                <a:latin typeface="Times New Roman" panose="02020603050405020304" pitchFamily="18" charset="0"/>
                <a:cs typeface="Times New Roman" panose="02020603050405020304" pitchFamily="18" charset="0"/>
              </a:rPr>
              <a:t>Jak działa klatka Faradaya?</a:t>
            </a:r>
          </a:p>
          <a:p>
            <a:pPr marL="0" indent="0" fontAlgn="base">
              <a:buNone/>
            </a:pPr>
            <a:r>
              <a:rPr lang="pl-PL" sz="2600" dirty="0">
                <a:latin typeface="Times New Roman" panose="02020603050405020304" pitchFamily="18" charset="0"/>
                <a:cs typeface="Times New Roman" panose="02020603050405020304" pitchFamily="18" charset="0"/>
              </a:rPr>
              <a:t>Na powierzchni przewodnika potencjał jest w każdym miejscu równy. Z tego względu pole elektryczne nie wnika do wnętrza Klatki Faradaya. Wewnątrz zatem nie występuje pole elektryczne i nie ma znaczenia, jak silnie ta klatka jest naładowana.</a:t>
            </a:r>
          </a:p>
          <a:p>
            <a:pPr marL="0" indent="0" fontAlgn="base">
              <a:buNone/>
            </a:pPr>
            <a:r>
              <a:rPr lang="pl-PL" sz="2600" dirty="0">
                <a:latin typeface="Times New Roman" panose="02020603050405020304" pitchFamily="18" charset="0"/>
                <a:cs typeface="Times New Roman" panose="02020603050405020304" pitchFamily="18" charset="0"/>
              </a:rPr>
              <a:t>Ładunki w przewodniku przesuwają się w momencie pojawienia się pola elektrycznego. Te ładunki, które znajdują się na powierzchni klatki Faradaya, tworzą pole wewnątrz klatki, które ma przeciwny zwrot do pola zewnętrznego. Ładunki przesuwają się cały czas aż do momentu, kiedy pole elektryczne na zewnątrz klatki Faradaya zostanie zrównoważone przez pole, które wytworzyło się na powierzchni metalu. W wyniku tego zjawiska pola elektrycznego nie będzie w metalu, a po jednej stronie klatki Faradaya będzie ładunek ujemny, po drugiej zaś – ładunek dodatni</a:t>
            </a:r>
            <a:r>
              <a:rPr lang="pl-PL" dirty="0"/>
              <a:t>.</a:t>
            </a:r>
          </a:p>
          <a:p>
            <a:pPr marL="0" indent="0">
              <a:buNone/>
            </a:pPr>
            <a:endParaRPr lang="pl-PL" dirty="0"/>
          </a:p>
        </p:txBody>
      </p:sp>
    </p:spTree>
    <p:extLst>
      <p:ext uri="{BB962C8B-B14F-4D97-AF65-F5344CB8AC3E}">
        <p14:creationId xmlns:p14="http://schemas.microsoft.com/office/powerpoint/2010/main" val="22782339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79276" y="68366"/>
            <a:ext cx="11160095" cy="1264777"/>
          </a:xfrm>
        </p:spPr>
        <p:txBody>
          <a:bodyPr>
            <a:normAutofit/>
          </a:bodyPr>
          <a:lstStyle/>
          <a:p>
            <a:pPr algn="ctr"/>
            <a:r>
              <a:rPr lang="pl-PL" sz="2800" b="1" dirty="0" smtClean="0">
                <a:latin typeface="Times New Roman" panose="02020603050405020304" pitchFamily="18" charset="0"/>
                <a:cs typeface="Times New Roman" panose="02020603050405020304" pitchFamily="18" charset="0"/>
              </a:rPr>
              <a:t>PRZESUWANIE ŁADUNKÓW ELEKTRYCZNYCH</a:t>
            </a:r>
            <a:endParaRPr lang="pl-PL" sz="2800" b="1"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162370" y="1845891"/>
            <a:ext cx="11878654" cy="4520725"/>
          </a:xfrm>
        </p:spPr>
        <p:txBody>
          <a:bodyPr>
            <a:normAutofit fontScale="92500" lnSpcReduction="10000"/>
          </a:bodyPr>
          <a:lstStyle/>
          <a:p>
            <a:pPr marL="0" indent="0">
              <a:lnSpc>
                <a:spcPct val="150000"/>
              </a:lnSpc>
              <a:buNone/>
            </a:pPr>
            <a:r>
              <a:rPr lang="pl-PL" sz="2000" dirty="0">
                <a:latin typeface="Times New Roman" panose="02020603050405020304" pitchFamily="18" charset="0"/>
                <a:cs typeface="Times New Roman" panose="02020603050405020304" pitchFamily="18" charset="0"/>
              </a:rPr>
              <a:t>Ładunki elektryczne łatwo wywołać przez pocieranie jednego przedmiotu o inny. Ładunek ten nie przemieszcza się jak w przewodzie elektrycznym, lecz pozostaje w jednym miejscu, dlatego nazywa się go elektrostatycznym. Takie ładunki pojawiają się m.in. podczas czesania włosów lub pocierania wełnianych ubrań. Ładunek elektryczny najłatwiej można wywołać przez potarcie przedmiotu o inny, który jest już naelektryzowany, lub przez zbliżenie tych ciał. Można też pocierać o siebie dwa przedmioty nienaelektryzowane – wówczas ładunki pojawiają się na każdym z nich</a:t>
            </a:r>
            <a:r>
              <a:rPr lang="pl-PL" sz="2000" dirty="0" smtClean="0">
                <a:latin typeface="Times New Roman" panose="02020603050405020304" pitchFamily="18" charset="0"/>
                <a:cs typeface="Times New Roman" panose="02020603050405020304" pitchFamily="18" charset="0"/>
              </a:rPr>
              <a:t>.</a:t>
            </a:r>
            <a:endParaRPr lang="pl-PL" sz="2000" dirty="0">
              <a:latin typeface="Times New Roman" panose="02020603050405020304" pitchFamily="18" charset="0"/>
              <a:cs typeface="Times New Roman" panose="02020603050405020304" pitchFamily="18" charset="0"/>
            </a:endParaRPr>
          </a:p>
          <a:p>
            <a:pPr marL="0" indent="0">
              <a:lnSpc>
                <a:spcPct val="150000"/>
              </a:lnSpc>
              <a:buNone/>
            </a:pPr>
            <a:r>
              <a:rPr lang="pl-PL" sz="2000" dirty="0">
                <a:latin typeface="Times New Roman" panose="02020603050405020304" pitchFamily="18" charset="0"/>
                <a:cs typeface="Times New Roman" panose="02020603050405020304" pitchFamily="18" charset="0"/>
              </a:rPr>
              <a:t>Ładunku nie da się zatem wytworzyć, można jedynie spowodować jego przesunięcie w obrębie danego ciała lub przejście z jednego ciała do drugiego. Ruchomymi ładunkami są elektrony , i to one mogą się przemieszczać. Ciało , z którego część elektronów przejdzie do innego ciała będzie naelektryzowane dodatnio, a ciało do którego przeszły elektrony będzie naelektryzowane ujemnie</a:t>
            </a:r>
            <a:r>
              <a:rPr lang="pl-PL" sz="2000" dirty="0" smtClean="0">
                <a:latin typeface="Times New Roman" panose="02020603050405020304" pitchFamily="18" charset="0"/>
                <a:cs typeface="Times New Roman" panose="02020603050405020304" pitchFamily="18" charset="0"/>
              </a:rPr>
              <a:t>.</a:t>
            </a:r>
          </a:p>
          <a:p>
            <a:pPr marL="0" indent="0">
              <a:lnSpc>
                <a:spcPct val="150000"/>
              </a:lnSpc>
              <a:buNone/>
            </a:pPr>
            <a:r>
              <a:rPr lang="pl-PL" sz="2000" dirty="0" smtClean="0">
                <a:latin typeface="Times New Roman" panose="02020603050405020304" pitchFamily="18" charset="0"/>
                <a:cs typeface="Times New Roman" panose="02020603050405020304" pitchFamily="18" charset="0"/>
              </a:rPr>
              <a:t>Ciała możemy naelektryzować przez pocieranie, przez dotyk i przez indukcję.</a:t>
            </a:r>
            <a:endParaRPr lang="pl-PL"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9573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11095"/>
            <a:ext cx="10515600" cy="914401"/>
          </a:xfrm>
        </p:spPr>
        <p:txBody>
          <a:bodyPr>
            <a:normAutofit/>
          </a:bodyPr>
          <a:lstStyle/>
          <a:p>
            <a:pPr algn="ctr"/>
            <a:r>
              <a:rPr lang="pl-PL" sz="2800" b="1" dirty="0" smtClean="0">
                <a:latin typeface="Times New Roman" panose="02020603050405020304" pitchFamily="18" charset="0"/>
                <a:cs typeface="Times New Roman" panose="02020603050405020304" pitchFamily="18" charset="0"/>
              </a:rPr>
              <a:t>MASZYNA ELEKTROSTATYCZNA</a:t>
            </a:r>
            <a:endParaRPr lang="pl-PL" sz="2800" b="1"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sz="half" idx="1"/>
          </p:nvPr>
        </p:nvSpPr>
        <p:spPr>
          <a:xfrm>
            <a:off x="94004" y="1119499"/>
            <a:ext cx="5486400" cy="5057464"/>
          </a:xfrm>
        </p:spPr>
        <p:txBody>
          <a:bodyPr>
            <a:normAutofit fontScale="70000" lnSpcReduction="20000"/>
          </a:bodyPr>
          <a:lstStyle/>
          <a:p>
            <a:pPr marL="0" indent="0">
              <a:buNone/>
            </a:pPr>
            <a:r>
              <a:rPr lang="pl-PL" b="1" dirty="0">
                <a:latin typeface="Times New Roman" panose="02020603050405020304" pitchFamily="18" charset="0"/>
                <a:cs typeface="Times New Roman" panose="02020603050405020304" pitchFamily="18" charset="0"/>
              </a:rPr>
              <a:t>Maszyna </a:t>
            </a:r>
            <a:r>
              <a:rPr lang="pl-PL" b="1" dirty="0" smtClean="0">
                <a:latin typeface="Times New Roman" panose="02020603050405020304" pitchFamily="18" charset="0"/>
                <a:cs typeface="Times New Roman" panose="02020603050405020304" pitchFamily="18" charset="0"/>
              </a:rPr>
              <a:t>elektrostatyczna </a:t>
            </a:r>
            <a:r>
              <a:rPr lang="pl-PL" dirty="0">
                <a:latin typeface="Times New Roman" panose="02020603050405020304" pitchFamily="18" charset="0"/>
                <a:cs typeface="Times New Roman" panose="02020603050405020304" pitchFamily="18" charset="0"/>
              </a:rPr>
              <a:t>składa się z dwóch tarcz izolacyjnych, które za pomocą korbki i odpowiedniej przekładni obracamy w przeciwnych kierunkach. Na zewnętrznej stronie tarczy są nałożone aluminiowe segmenty. Na osi obrotu tarcz z obu stron są umocowane metalowe pręty, zaopatrzone na końcach w metalowe szczotki, które dotykają segmentów aluminiowych. Na wysokości poziomej średnicy tarcz są umocowane zgięte pręty, opatrzone ostrzami (tzw., grzebieniami), które są zwrócone do obu tarcz, ale nie dotykają ich. Ostrza te zbierają ładunki, które są doprowadzone do iskiernika. Iskiernik stanowią dwie kulki na prętach metalowych opatrzonych ebonitowymi uchwytami. Kulki iskiernika są połączone z dwiema wewnętrznymi okładkami butelki lejdejskiej. Okładki zewnętrzne tych butelek są połączone prętem poziomym.</a:t>
            </a:r>
            <a:r>
              <a:rPr lang="pl-PL" dirty="0" smtClean="0">
                <a:latin typeface="Times New Roman" panose="02020603050405020304" pitchFamily="18" charset="0"/>
                <a:cs typeface="Times New Roman" panose="02020603050405020304" pitchFamily="18" charset="0"/>
              </a:rPr>
              <a:t/>
            </a:r>
            <a:br>
              <a:rPr lang="pl-PL" dirty="0" smtClean="0">
                <a:latin typeface="Times New Roman" panose="02020603050405020304" pitchFamily="18" charset="0"/>
                <a:cs typeface="Times New Roman" panose="02020603050405020304" pitchFamily="18" charset="0"/>
              </a:rPr>
            </a:br>
            <a:r>
              <a:rPr lang="pl-PL" dirty="0">
                <a:latin typeface="Times New Roman" panose="02020603050405020304" pitchFamily="18" charset="0"/>
                <a:cs typeface="Times New Roman" panose="02020603050405020304" pitchFamily="18" charset="0"/>
              </a:rPr>
              <a:t>Podczas obracania tarczy powstają ładunki, które są zbierane przez grzebienie i między iskiernikami powstaje duża różnica potencjałów, co powoduje przeskok iskry.</a:t>
            </a:r>
          </a:p>
        </p:txBody>
      </p:sp>
      <p:pic>
        <p:nvPicPr>
          <p:cNvPr id="5122" name="Picture 2" descr="maszyna elektrostatyczn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018232" y="1478423"/>
            <a:ext cx="4441677" cy="4531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3162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5"/>
            <a:ext cx="10515600" cy="788557"/>
          </a:xfrm>
        </p:spPr>
        <p:txBody>
          <a:bodyPr>
            <a:normAutofit/>
          </a:bodyPr>
          <a:lstStyle/>
          <a:p>
            <a:pPr algn="ctr"/>
            <a:r>
              <a:rPr lang="pl-PL" sz="2800" b="1" dirty="0" smtClean="0">
                <a:latin typeface="Times New Roman" panose="02020603050405020304" pitchFamily="18" charset="0"/>
                <a:cs typeface="Times New Roman" panose="02020603050405020304" pitchFamily="18" charset="0"/>
              </a:rPr>
              <a:t>GENERATOR VAN DE GRAFFA </a:t>
            </a:r>
            <a:endParaRPr lang="pl-PL" sz="2800"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sz="half" idx="1"/>
          </p:nvPr>
        </p:nvSpPr>
        <p:spPr>
          <a:xfrm>
            <a:off x="188007" y="2230452"/>
            <a:ext cx="5831793" cy="3946511"/>
          </a:xfrm>
        </p:spPr>
        <p:txBody>
          <a:bodyPr>
            <a:normAutofit/>
          </a:bodyPr>
          <a:lstStyle/>
          <a:p>
            <a:pPr marL="0" indent="0">
              <a:buNone/>
            </a:pPr>
            <a:r>
              <a:rPr lang="pl-PL" sz="2000" dirty="0">
                <a:latin typeface="Times New Roman" panose="02020603050405020304" pitchFamily="18" charset="0"/>
                <a:cs typeface="Times New Roman" panose="02020603050405020304" pitchFamily="18" charset="0"/>
              </a:rPr>
              <a:t>Silnik obraca gumową taśmę. Naprzeciwko dolnej części taśmy znajduje się układ ostrzy podłączonych do źródła napięcia stałego. Z ostrzy przechodzą na taśmę elektrony i wędrują razem z taśmą do góry. Z drugiej strony u góry znajduje się podobny układ ostrzy, który zbiera ładunki z tarczy i odprowadza je na metalową czaszę. Ładunki bowiem w przewodniku gromadzą się tylko na jego powierzchni. W ten sposób na czaszy znajduje się bardzo duży ładunek i czasza ma duży potencjał.</a:t>
            </a:r>
          </a:p>
        </p:txBody>
      </p:sp>
      <p:pic>
        <p:nvPicPr>
          <p:cNvPr id="6146" name="Picture 2" descr="generator Van der Graff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175499" y="1914258"/>
            <a:ext cx="2985451" cy="3959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4849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2800" b="1" dirty="0" smtClean="0">
                <a:latin typeface="Times New Roman" panose="02020603050405020304" pitchFamily="18" charset="0"/>
                <a:cs typeface="Times New Roman" panose="02020603050405020304" pitchFamily="18" charset="0"/>
              </a:rPr>
              <a:t>ZASADA DZIAŁANIA MASZYNY ELEKTROSTATYCZNEJ</a:t>
            </a:r>
            <a:endParaRPr lang="pl-PL" sz="2800" b="1" dirty="0">
              <a:latin typeface="Times New Roman" panose="02020603050405020304" pitchFamily="18" charset="0"/>
              <a:cs typeface="Times New Roman" panose="02020603050405020304" pitchFamily="18" charset="0"/>
            </a:endParaRPr>
          </a:p>
        </p:txBody>
      </p:sp>
      <p:pic>
        <p:nvPicPr>
          <p:cNvPr id="5" name="VID_20190625_134026">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838200" y="2544763"/>
            <a:ext cx="5180013" cy="2913062"/>
          </a:xfrm>
        </p:spPr>
      </p:pic>
      <p:sp>
        <p:nvSpPr>
          <p:cNvPr id="4" name="Symbol zastępczy zawartości 3"/>
          <p:cNvSpPr>
            <a:spLocks noGrp="1"/>
          </p:cNvSpPr>
          <p:nvPr>
            <p:ph sz="half" idx="2"/>
          </p:nvPr>
        </p:nvSpPr>
        <p:spPr>
          <a:xfrm>
            <a:off x="7187013" y="2543175"/>
            <a:ext cx="4235154" cy="3907254"/>
          </a:xfrm>
        </p:spPr>
        <p:txBody>
          <a:bodyPr/>
          <a:lstStyle/>
          <a:p>
            <a:pPr marL="0" indent="0">
              <a:buNone/>
            </a:pPr>
            <a:r>
              <a:rPr lang="pl-PL" sz="2000" dirty="0">
                <a:latin typeface="Times New Roman" panose="02020603050405020304" pitchFamily="18" charset="0"/>
                <a:cs typeface="Times New Roman" panose="02020603050405020304" pitchFamily="18" charset="0"/>
              </a:rPr>
              <a:t>Podczas obracania tarczy powstają ładunki, które są zbierane przez grzebienie i między iskiernikami powstaje duża różnica potencjałów, co powoduje przeskok iskry.</a:t>
            </a:r>
          </a:p>
          <a:p>
            <a:pPr marL="0" indent="0">
              <a:buNone/>
            </a:pPr>
            <a:endParaRPr lang="pl-PL" dirty="0"/>
          </a:p>
        </p:txBody>
      </p:sp>
    </p:spTree>
    <p:extLst>
      <p:ext uri="{BB962C8B-B14F-4D97-AF65-F5344CB8AC3E}">
        <p14:creationId xmlns:p14="http://schemas.microsoft.com/office/powerpoint/2010/main" val="5630687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2800" b="1" dirty="0">
                <a:latin typeface="Times New Roman" panose="02020603050405020304" pitchFamily="18" charset="0"/>
                <a:cs typeface="Times New Roman" panose="02020603050405020304" pitchFamily="18" charset="0"/>
              </a:rPr>
              <a:t>GENERATOR VAN DE GRAFFA </a:t>
            </a:r>
            <a:r>
              <a:rPr lang="pl-PL" sz="2800" b="1" dirty="0" smtClean="0">
                <a:latin typeface="Times New Roman" panose="02020603050405020304" pitchFamily="18" charset="0"/>
                <a:cs typeface="Times New Roman" panose="02020603050405020304" pitchFamily="18" charset="0"/>
              </a:rPr>
              <a:t/>
            </a:r>
            <a:br>
              <a:rPr lang="pl-PL" sz="2800" b="1" dirty="0" smtClean="0">
                <a:latin typeface="Times New Roman" panose="02020603050405020304" pitchFamily="18" charset="0"/>
                <a:cs typeface="Times New Roman" panose="02020603050405020304" pitchFamily="18" charset="0"/>
              </a:rPr>
            </a:br>
            <a:r>
              <a:rPr lang="pl-PL" sz="2800" b="1" dirty="0" smtClean="0">
                <a:latin typeface="Times New Roman" panose="02020603050405020304" pitchFamily="18" charset="0"/>
                <a:cs typeface="Times New Roman" panose="02020603050405020304" pitchFamily="18" charset="0"/>
              </a:rPr>
              <a:t>i jego działanie</a:t>
            </a:r>
            <a:endParaRPr lang="pl-PL" sz="2800" dirty="0"/>
          </a:p>
        </p:txBody>
      </p:sp>
      <p:pic>
        <p:nvPicPr>
          <p:cNvPr id="1026" name="Picture 2" descr="https://www.eduvis.pl/images/stories/virtuemart/product/z164.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253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nalezione obrazy dla zapytania generator van de graaffa doÅwiadczenia"/>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334250" y="2572544"/>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7605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4004"/>
            <a:ext cx="10515600" cy="193672"/>
          </a:xfrm>
        </p:spPr>
        <p:txBody>
          <a:bodyPr>
            <a:normAutofit fontScale="90000"/>
          </a:bodyPr>
          <a:lstStyle/>
          <a:p>
            <a:endParaRPr lang="pl-PL" dirty="0"/>
          </a:p>
        </p:txBody>
      </p:sp>
      <p:pic>
        <p:nvPicPr>
          <p:cNvPr id="5" name="VID_20190625_135438">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1104524" y="1819747"/>
            <a:ext cx="3920404" cy="2869729"/>
          </a:xfrm>
        </p:spPr>
      </p:pic>
      <p:pic>
        <p:nvPicPr>
          <p:cNvPr id="6" name="VID_20190625_13554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973368" y="1819747"/>
            <a:ext cx="3727828" cy="2869729"/>
          </a:xfrm>
        </p:spPr>
      </p:pic>
    </p:spTree>
    <p:extLst>
      <p:ext uri="{BB962C8B-B14F-4D97-AF65-F5344CB8AC3E}">
        <p14:creationId xmlns:p14="http://schemas.microsoft.com/office/powerpoint/2010/main" val="29442809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12562" y="211302"/>
            <a:ext cx="127475" cy="275809"/>
          </a:xfrm>
        </p:spPr>
        <p:txBody>
          <a:bodyPr>
            <a:normAutofit fontScale="90000"/>
          </a:bodyPr>
          <a:lstStyle/>
          <a:p>
            <a:endParaRPr lang="pl-PL" dirty="0"/>
          </a:p>
        </p:txBody>
      </p:sp>
      <p:pic>
        <p:nvPicPr>
          <p:cNvPr id="5" name="VID_20190625_140801">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2734654" y="2016807"/>
            <a:ext cx="5230026" cy="4160155"/>
          </a:xfrm>
        </p:spPr>
      </p:pic>
      <p:sp>
        <p:nvSpPr>
          <p:cNvPr id="4" name="Symbol zastępczy zawartości 3"/>
          <p:cNvSpPr>
            <a:spLocks noGrp="1"/>
          </p:cNvSpPr>
          <p:nvPr>
            <p:ph sz="half" idx="2"/>
          </p:nvPr>
        </p:nvSpPr>
        <p:spPr>
          <a:xfrm>
            <a:off x="10750609" y="1825625"/>
            <a:ext cx="119642" cy="4351338"/>
          </a:xfrm>
        </p:spPr>
        <p:txBody>
          <a:bodyPr/>
          <a:lstStyle/>
          <a:p>
            <a:endParaRPr lang="pl-PL" dirty="0"/>
          </a:p>
        </p:txBody>
      </p:sp>
    </p:spTree>
    <p:extLst>
      <p:ext uri="{BB962C8B-B14F-4D97-AF65-F5344CB8AC3E}">
        <p14:creationId xmlns:p14="http://schemas.microsoft.com/office/powerpoint/2010/main" val="41647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838200" y="365125"/>
            <a:ext cx="10515600" cy="985111"/>
          </a:xfrm>
        </p:spPr>
        <p:txBody>
          <a:bodyPr>
            <a:normAutofit/>
          </a:bodyPr>
          <a:lstStyle/>
          <a:p>
            <a:pPr algn="ctr"/>
            <a:r>
              <a:rPr lang="pl-PL" sz="2800" b="1" dirty="0" smtClean="0">
                <a:latin typeface="Times New Roman" panose="02020603050405020304" pitchFamily="18" charset="0"/>
                <a:cs typeface="Times New Roman" panose="02020603050405020304" pitchFamily="18" charset="0"/>
              </a:rPr>
              <a:t>PRZYKŁADY ODDZIAŁYWAŃ ELEKTROSTATYCZNYCH </a:t>
            </a:r>
            <a:br>
              <a:rPr lang="pl-PL" sz="2800" b="1" dirty="0" smtClean="0">
                <a:latin typeface="Times New Roman" panose="02020603050405020304" pitchFamily="18" charset="0"/>
                <a:cs typeface="Times New Roman" panose="02020603050405020304" pitchFamily="18" charset="0"/>
              </a:rPr>
            </a:br>
            <a:r>
              <a:rPr lang="pl-PL" sz="2800" b="1" dirty="0" smtClean="0">
                <a:latin typeface="Times New Roman" panose="02020603050405020304" pitchFamily="18" charset="0"/>
                <a:cs typeface="Times New Roman" panose="02020603050405020304" pitchFamily="18" charset="0"/>
              </a:rPr>
              <a:t>NA CO DZIEŃ:</a:t>
            </a:r>
            <a:endParaRPr lang="pl-PL" sz="2800" b="1" dirty="0">
              <a:latin typeface="Times New Roman" panose="02020603050405020304" pitchFamily="18" charset="0"/>
              <a:cs typeface="Times New Roman" panose="02020603050405020304" pitchFamily="18" charset="0"/>
            </a:endParaRPr>
          </a:p>
        </p:txBody>
      </p:sp>
      <p:sp>
        <p:nvSpPr>
          <p:cNvPr id="6" name="Symbol zastępczy zawartości 5"/>
          <p:cNvSpPr>
            <a:spLocks noGrp="1"/>
          </p:cNvSpPr>
          <p:nvPr>
            <p:ph idx="1"/>
          </p:nvPr>
        </p:nvSpPr>
        <p:spPr>
          <a:xfrm>
            <a:off x="136733" y="1939896"/>
            <a:ext cx="11878654" cy="4918104"/>
          </a:xfrm>
        </p:spPr>
        <p:txBody>
          <a:bodyPr>
            <a:normAutofit/>
          </a:bodyPr>
          <a:lstStyle/>
          <a:p>
            <a:pPr marL="0" indent="0">
              <a:lnSpc>
                <a:spcPct val="150000"/>
              </a:lnSpc>
              <a:buNone/>
            </a:pPr>
            <a:r>
              <a:rPr lang="pl-PL" sz="2000" dirty="0" smtClean="0">
                <a:latin typeface="Times New Roman" panose="02020603050405020304" pitchFamily="18" charset="0"/>
                <a:cs typeface="Times New Roman" panose="02020603050405020304" pitchFamily="18" charset="0"/>
              </a:rPr>
              <a:t>1.Elektryzowanie włosów podczas ich czesania (przyciąganie przez grzebień). </a:t>
            </a:r>
            <a:r>
              <a:rPr lang="pl-PL" sz="2000" dirty="0">
                <a:latin typeface="Times New Roman" panose="02020603050405020304" pitchFamily="18" charset="0"/>
                <a:cs typeface="Times New Roman" panose="02020603050405020304" pitchFamily="18" charset="0"/>
              </a:rPr>
              <a:t>E</a:t>
            </a:r>
            <a:r>
              <a:rPr lang="pl-PL" sz="2000" dirty="0" smtClean="0">
                <a:latin typeface="Times New Roman" panose="02020603050405020304" pitchFamily="18" charset="0"/>
                <a:cs typeface="Times New Roman" panose="02020603050405020304" pitchFamily="18" charset="0"/>
              </a:rPr>
              <a:t>lektrony przechodzą z włosów na grzebień. Grzebień elektryzuje się ujemnie i przyciąga do dodatnio naelektryzowanych włosów. Poszczególne dodatnio naelektryzowane włosy wzajemnie odpychają od siebie.</a:t>
            </a:r>
          </a:p>
          <a:p>
            <a:pPr marL="0" indent="0">
              <a:lnSpc>
                <a:spcPct val="150000"/>
              </a:lnSpc>
              <a:buNone/>
            </a:pPr>
            <a:r>
              <a:rPr lang="pl-PL" sz="2000" dirty="0" smtClean="0">
                <a:latin typeface="Times New Roman" panose="02020603050405020304" pitchFamily="18" charset="0"/>
                <a:cs typeface="Times New Roman" panose="02020603050405020304" pitchFamily="18" charset="0"/>
              </a:rPr>
              <a:t>2.Elektryzowanie się odzieży (trzaski, które słyszymy przy zdejmowaniu swetra lub bluzki). </a:t>
            </a:r>
          </a:p>
          <a:p>
            <a:pPr marL="0" indent="0">
              <a:lnSpc>
                <a:spcPct val="150000"/>
              </a:lnSpc>
              <a:buNone/>
            </a:pPr>
            <a:r>
              <a:rPr lang="pl-PL" sz="2000" dirty="0" smtClean="0">
                <a:latin typeface="Times New Roman" panose="02020603050405020304" pitchFamily="18" charset="0"/>
                <a:cs typeface="Times New Roman" panose="02020603050405020304" pitchFamily="18" charset="0"/>
              </a:rPr>
              <a:t>3.Elektryzowanie się mebli z tworzyw sztucznych i szkła podczas ścierania kurzu suchą ściereczką(np. ekranu telewizora).W wyniku tego przyciągają one kurz.</a:t>
            </a:r>
          </a:p>
          <a:p>
            <a:pPr marL="0" indent="0">
              <a:lnSpc>
                <a:spcPct val="150000"/>
              </a:lnSpc>
              <a:buNone/>
            </a:pPr>
            <a:r>
              <a:rPr lang="pl-PL" sz="2000" dirty="0" smtClean="0">
                <a:latin typeface="Times New Roman" panose="02020603050405020304" pitchFamily="18" charset="0"/>
                <a:cs typeface="Times New Roman" panose="02020603050405020304" pitchFamily="18" charset="0"/>
              </a:rPr>
              <a:t>4.Elektryzowanie się sierści kota podczas głaskania go. </a:t>
            </a:r>
          </a:p>
          <a:p>
            <a:pPr marL="0" indent="0">
              <a:buNone/>
            </a:pPr>
            <a:endParaRPr lang="pl-PL"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11208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2800" dirty="0">
                <a:latin typeface="Times New Roman" panose="02020603050405020304" pitchFamily="18" charset="0"/>
                <a:cs typeface="Times New Roman" panose="02020603050405020304" pitchFamily="18" charset="0"/>
              </a:rPr>
              <a:t> </a:t>
            </a:r>
            <a:r>
              <a:rPr lang="pl-PL" sz="2800" b="1" dirty="0" smtClean="0">
                <a:latin typeface="Times New Roman" panose="02020603050405020304" pitchFamily="18" charset="0"/>
                <a:cs typeface="Times New Roman" panose="02020603050405020304" pitchFamily="18" charset="0"/>
              </a:rPr>
              <a:t>PRAKTYCZNE ZASTOSOWANIA ZJAWISK ZWIĄZANYCH Z ODDZIAŁYWANIEM POLA ELEKTRYCZNEGO:</a:t>
            </a:r>
            <a:endParaRPr lang="pl-PL" sz="2800" b="1"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p:txBody>
          <a:bodyPr>
            <a:normAutofit lnSpcReduction="10000"/>
          </a:bodyPr>
          <a:lstStyle/>
          <a:p>
            <a:pPr marL="0" indent="0" fontAlgn="base">
              <a:lnSpc>
                <a:spcPct val="150000"/>
              </a:lnSpc>
              <a:buNone/>
            </a:pPr>
            <a:r>
              <a:rPr lang="pl-PL" sz="2000" dirty="0" smtClean="0">
                <a:latin typeface="Times New Roman" panose="02020603050405020304" pitchFamily="18" charset="0"/>
                <a:cs typeface="Times New Roman" panose="02020603050405020304" pitchFamily="18" charset="0"/>
              </a:rPr>
              <a:t>1.Elektrofiltry</a:t>
            </a:r>
            <a:r>
              <a:rPr lang="pl-PL" sz="2000" dirty="0">
                <a:latin typeface="Times New Roman" panose="02020603050405020304" pitchFamily="18" charset="0"/>
                <a:cs typeface="Times New Roman" panose="02020603050405020304" pitchFamily="18" charset="0"/>
              </a:rPr>
              <a:t> oczyszczanie gazów ze szkodliwych pyłów między innymi emitowanych przez kominy elektrociepłowni.</a:t>
            </a:r>
          </a:p>
          <a:p>
            <a:pPr marL="0" indent="0" fontAlgn="base">
              <a:lnSpc>
                <a:spcPct val="150000"/>
              </a:lnSpc>
              <a:buNone/>
            </a:pPr>
            <a:r>
              <a:rPr lang="pl-PL" sz="2000" dirty="0" smtClean="0">
                <a:latin typeface="Times New Roman" panose="02020603050405020304" pitchFamily="18" charset="0"/>
                <a:cs typeface="Times New Roman" panose="02020603050405020304" pitchFamily="18" charset="0"/>
              </a:rPr>
              <a:t>2.Jonizatory </a:t>
            </a:r>
            <a:r>
              <a:rPr lang="pl-PL" sz="2000" dirty="0">
                <a:latin typeface="Times New Roman" panose="02020603050405020304" pitchFamily="18" charset="0"/>
                <a:cs typeface="Times New Roman" panose="02020603050405020304" pitchFamily="18" charset="0"/>
              </a:rPr>
              <a:t>powietrza zapewniają tzw. czystość technologiczną w pomieszczeniach.</a:t>
            </a:r>
          </a:p>
          <a:p>
            <a:pPr marL="0" indent="0" fontAlgn="base">
              <a:lnSpc>
                <a:spcPct val="150000"/>
              </a:lnSpc>
              <a:buNone/>
            </a:pPr>
            <a:r>
              <a:rPr lang="pl-PL" sz="2000" dirty="0" smtClean="0">
                <a:latin typeface="Times New Roman" panose="02020603050405020304" pitchFamily="18" charset="0"/>
                <a:cs typeface="Times New Roman" panose="02020603050405020304" pitchFamily="18" charset="0"/>
              </a:rPr>
              <a:t>3.Rozpylacze</a:t>
            </a:r>
            <a:r>
              <a:rPr lang="pl-PL" sz="2000" dirty="0">
                <a:latin typeface="Times New Roman" panose="02020603050405020304" pitchFamily="18" charset="0"/>
                <a:cs typeface="Times New Roman" panose="02020603050405020304" pitchFamily="18" charset="0"/>
              </a:rPr>
              <a:t> zastosowanie w produkcji dezodorantów, w silnikach spalinowych.</a:t>
            </a:r>
          </a:p>
          <a:p>
            <a:pPr marL="0" indent="0" fontAlgn="base">
              <a:lnSpc>
                <a:spcPct val="150000"/>
              </a:lnSpc>
              <a:buNone/>
            </a:pPr>
            <a:r>
              <a:rPr lang="pl-PL" sz="2000" dirty="0" smtClean="0">
                <a:latin typeface="Times New Roman" panose="02020603050405020304" pitchFamily="18" charset="0"/>
                <a:cs typeface="Times New Roman" panose="02020603050405020304" pitchFamily="18" charset="0"/>
              </a:rPr>
              <a:t>4.Kserokopiarki</a:t>
            </a:r>
            <a:r>
              <a:rPr lang="pl-PL" sz="2000" dirty="0">
                <a:latin typeface="Times New Roman" panose="02020603050405020304" pitchFamily="18" charset="0"/>
                <a:cs typeface="Times New Roman" panose="02020603050405020304" pitchFamily="18" charset="0"/>
              </a:rPr>
              <a:t> do kopiowania obrazów i tekstu.</a:t>
            </a:r>
          </a:p>
          <a:p>
            <a:pPr marL="0" indent="0" fontAlgn="base">
              <a:lnSpc>
                <a:spcPct val="150000"/>
              </a:lnSpc>
              <a:buNone/>
            </a:pPr>
            <a:r>
              <a:rPr lang="pl-PL" sz="2000" dirty="0" smtClean="0">
                <a:latin typeface="Times New Roman" panose="02020603050405020304" pitchFamily="18" charset="0"/>
                <a:cs typeface="Times New Roman" panose="02020603050405020304" pitchFamily="18" charset="0"/>
              </a:rPr>
              <a:t>5.Urządzenia </a:t>
            </a:r>
            <a:r>
              <a:rPr lang="pl-PL" sz="2000" dirty="0">
                <a:latin typeface="Times New Roman" panose="02020603050405020304" pitchFamily="18" charset="0"/>
                <a:cs typeface="Times New Roman" panose="02020603050405020304" pitchFamily="18" charset="0"/>
              </a:rPr>
              <a:t>transportowe ,,przytrzymywanie‘’ i sklejanie materiałów .</a:t>
            </a:r>
          </a:p>
          <a:p>
            <a:pPr marL="0" indent="0" fontAlgn="base">
              <a:lnSpc>
                <a:spcPct val="150000"/>
              </a:lnSpc>
              <a:buNone/>
            </a:pPr>
            <a:r>
              <a:rPr lang="pl-PL" sz="2000" dirty="0" smtClean="0">
                <a:latin typeface="Times New Roman" panose="02020603050405020304" pitchFamily="18" charset="0"/>
                <a:cs typeface="Times New Roman" panose="02020603050405020304" pitchFamily="18" charset="0"/>
              </a:rPr>
              <a:t>6.Dejonizatory</a:t>
            </a:r>
            <a:r>
              <a:rPr lang="pl-PL" sz="2000" dirty="0">
                <a:latin typeface="Times New Roman" panose="02020603050405020304" pitchFamily="18" charset="0"/>
                <a:cs typeface="Times New Roman" panose="02020603050405020304" pitchFamily="18" charset="0"/>
              </a:rPr>
              <a:t> urządzenia aktywnie jonizujące konkretne miejsca, w wyniku czego następuje neutralizacja ładunków elektrycznych. </a:t>
            </a:r>
            <a:endParaRPr lang="pl-PL" sz="2000" dirty="0" smtClean="0">
              <a:latin typeface="Times New Roman" panose="02020603050405020304" pitchFamily="18" charset="0"/>
              <a:cs typeface="Times New Roman" panose="02020603050405020304" pitchFamily="18" charset="0"/>
            </a:endParaRPr>
          </a:p>
          <a:p>
            <a:pPr marL="0" indent="0">
              <a:lnSpc>
                <a:spcPct val="150000"/>
              </a:lnSpc>
              <a:buNone/>
            </a:pPr>
            <a:endParaRPr lang="pl-PL"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60792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838200" y="0"/>
            <a:ext cx="10515600" cy="1204958"/>
          </a:xfrm>
        </p:spPr>
        <p:txBody>
          <a:bodyPr>
            <a:normAutofit/>
          </a:bodyPr>
          <a:lstStyle/>
          <a:p>
            <a:pPr algn="ctr"/>
            <a:r>
              <a:rPr lang="pl-PL" sz="2800" b="1" dirty="0" smtClean="0">
                <a:latin typeface="Times New Roman" panose="02020603050405020304" pitchFamily="18" charset="0"/>
                <a:cs typeface="Times New Roman" panose="02020603050405020304" pitchFamily="18" charset="0"/>
              </a:rPr>
              <a:t>ODDZIAŁYWANIA ELEKTRYCZNE STWARZAJĄCE ZAGROŻENIA:</a:t>
            </a:r>
            <a:endParaRPr lang="pl-PL" sz="2800" b="1" dirty="0">
              <a:latin typeface="Times New Roman" panose="02020603050405020304" pitchFamily="18" charset="0"/>
              <a:cs typeface="Times New Roman" panose="02020603050405020304" pitchFamily="18" charset="0"/>
            </a:endParaRPr>
          </a:p>
        </p:txBody>
      </p:sp>
      <p:sp>
        <p:nvSpPr>
          <p:cNvPr id="5" name="Symbol zastępczy zawartości 4"/>
          <p:cNvSpPr>
            <a:spLocks noGrp="1"/>
          </p:cNvSpPr>
          <p:nvPr>
            <p:ph idx="1"/>
          </p:nvPr>
        </p:nvSpPr>
        <p:spPr>
          <a:xfrm>
            <a:off x="838200" y="1350236"/>
            <a:ext cx="10515600" cy="5221480"/>
          </a:xfrm>
        </p:spPr>
        <p:txBody>
          <a:bodyPr>
            <a:normAutofit fontScale="32500" lnSpcReduction="20000"/>
          </a:bodyPr>
          <a:lstStyle/>
          <a:p>
            <a:pPr marL="0" indent="0" fontAlgn="base">
              <a:lnSpc>
                <a:spcPct val="170000"/>
              </a:lnSpc>
              <a:spcBef>
                <a:spcPts val="0"/>
              </a:spcBef>
              <a:buNone/>
            </a:pPr>
            <a:r>
              <a:rPr lang="pl-PL" sz="5000" dirty="0" smtClean="0">
                <a:latin typeface="Times New Roman" panose="02020603050405020304" pitchFamily="18" charset="0"/>
                <a:cs typeface="Times New Roman" panose="02020603050405020304" pitchFamily="18" charset="0"/>
              </a:rPr>
              <a:t>1.Niekontrolowane </a:t>
            </a:r>
            <a:r>
              <a:rPr lang="pl-PL" sz="5000" dirty="0">
                <a:latin typeface="Times New Roman" panose="02020603050405020304" pitchFamily="18" charset="0"/>
                <a:cs typeface="Times New Roman" panose="02020603050405020304" pitchFamily="18" charset="0"/>
              </a:rPr>
              <a:t>odruchy i ewentualne urazy ciała człowieka.</a:t>
            </a:r>
          </a:p>
          <a:p>
            <a:pPr marL="0" indent="0" fontAlgn="base">
              <a:lnSpc>
                <a:spcPct val="170000"/>
              </a:lnSpc>
              <a:spcBef>
                <a:spcPts val="0"/>
              </a:spcBef>
              <a:buNone/>
            </a:pPr>
            <a:r>
              <a:rPr lang="pl-PL" sz="5000" dirty="0" smtClean="0">
                <a:latin typeface="Times New Roman" panose="02020603050405020304" pitchFamily="18" charset="0"/>
                <a:cs typeface="Times New Roman" panose="02020603050405020304" pitchFamily="18" charset="0"/>
              </a:rPr>
              <a:t>2.Zakłócenia </a:t>
            </a:r>
            <a:r>
              <a:rPr lang="pl-PL" sz="5000" dirty="0">
                <a:latin typeface="Times New Roman" panose="02020603050405020304" pitchFamily="18" charset="0"/>
                <a:cs typeface="Times New Roman" panose="02020603050405020304" pitchFamily="18" charset="0"/>
              </a:rPr>
              <a:t>w pracy i potencjalne uszkodzenia urządzeń technicznych (elektronicznych).</a:t>
            </a:r>
          </a:p>
          <a:p>
            <a:pPr marL="0" indent="0" fontAlgn="base">
              <a:lnSpc>
                <a:spcPct val="170000"/>
              </a:lnSpc>
              <a:spcBef>
                <a:spcPts val="0"/>
              </a:spcBef>
              <a:buNone/>
            </a:pPr>
            <a:r>
              <a:rPr lang="pl-PL" sz="5000" dirty="0" smtClean="0">
                <a:latin typeface="Times New Roman" panose="02020603050405020304" pitchFamily="18" charset="0"/>
                <a:cs typeface="Times New Roman" panose="02020603050405020304" pitchFamily="18" charset="0"/>
              </a:rPr>
              <a:t>3.Pożarowo-wybuchowe</a:t>
            </a:r>
            <a:r>
              <a:rPr lang="pl-PL" sz="5000" dirty="0">
                <a:latin typeface="Times New Roman" panose="02020603050405020304" pitchFamily="18" charset="0"/>
                <a:cs typeface="Times New Roman" panose="02020603050405020304" pitchFamily="18" charset="0"/>
              </a:rPr>
              <a:t>.</a:t>
            </a:r>
          </a:p>
          <a:p>
            <a:pPr marL="0" indent="0" fontAlgn="base">
              <a:lnSpc>
                <a:spcPct val="170000"/>
              </a:lnSpc>
              <a:spcBef>
                <a:spcPts val="0"/>
              </a:spcBef>
              <a:buNone/>
            </a:pPr>
            <a:r>
              <a:rPr lang="pl-PL" sz="5000" dirty="0" smtClean="0">
                <a:latin typeface="Times New Roman" panose="02020603050405020304" pitchFamily="18" charset="0"/>
                <a:cs typeface="Times New Roman" panose="02020603050405020304" pitchFamily="18" charset="0"/>
              </a:rPr>
              <a:t>4.Zakłócenia </a:t>
            </a:r>
            <a:r>
              <a:rPr lang="pl-PL" sz="5000" dirty="0">
                <a:latin typeface="Times New Roman" panose="02020603050405020304" pitchFamily="18" charset="0"/>
                <a:cs typeface="Times New Roman" panose="02020603050405020304" pitchFamily="18" charset="0"/>
              </a:rPr>
              <a:t>przebiegu procesów </a:t>
            </a:r>
            <a:r>
              <a:rPr lang="pl-PL" sz="5000" dirty="0" smtClean="0">
                <a:latin typeface="Times New Roman" panose="02020603050405020304" pitchFamily="18" charset="0"/>
                <a:cs typeface="Times New Roman" panose="02020603050405020304" pitchFamily="18" charset="0"/>
              </a:rPr>
              <a:t>technologicznych . </a:t>
            </a:r>
          </a:p>
          <a:p>
            <a:pPr marL="0" indent="0" fontAlgn="base">
              <a:lnSpc>
                <a:spcPct val="170000"/>
              </a:lnSpc>
              <a:spcBef>
                <a:spcPts val="0"/>
              </a:spcBef>
              <a:buNone/>
            </a:pPr>
            <a:r>
              <a:rPr lang="pl-PL" sz="5000" dirty="0" smtClean="0">
                <a:latin typeface="Times New Roman" panose="02020603050405020304" pitchFamily="18" charset="0"/>
                <a:cs typeface="Times New Roman" panose="02020603050405020304" pitchFamily="18" charset="0"/>
              </a:rPr>
              <a:t> 5.Utrudnienia manipulowania przedmiotami w wyniku przylegania do siebie materiałów. </a:t>
            </a:r>
          </a:p>
          <a:p>
            <a:pPr marL="0" indent="0" fontAlgn="base">
              <a:lnSpc>
                <a:spcPct val="170000"/>
              </a:lnSpc>
              <a:spcBef>
                <a:spcPts val="0"/>
              </a:spcBef>
              <a:buNone/>
            </a:pPr>
            <a:r>
              <a:rPr lang="pl-PL" sz="5000" dirty="0" smtClean="0">
                <a:latin typeface="Times New Roman" panose="02020603050405020304" pitchFamily="18" charset="0"/>
                <a:cs typeface="Times New Roman" panose="02020603050405020304" pitchFamily="18" charset="0"/>
              </a:rPr>
              <a:t>6.Osiadanie kurzu i innych zanieczyszczeń. </a:t>
            </a:r>
          </a:p>
          <a:p>
            <a:pPr marL="0" indent="0" fontAlgn="base">
              <a:lnSpc>
                <a:spcPct val="170000"/>
              </a:lnSpc>
              <a:spcBef>
                <a:spcPts val="0"/>
              </a:spcBef>
              <a:buNone/>
            </a:pPr>
            <a:r>
              <a:rPr lang="pl-PL" sz="5000" dirty="0" smtClean="0">
                <a:latin typeface="Times New Roman" panose="02020603050405020304" pitchFamily="18" charset="0"/>
                <a:cs typeface="Times New Roman" panose="02020603050405020304" pitchFamily="18" charset="0"/>
              </a:rPr>
              <a:t>7.Wyładowania elektrostatyczne, będące skutkiem rozładowania istniejących ładunków elektrycznych. Stanowią one duże zagrożenia dla urządzeń i elementów elektronicznych, które są teraz powszechnie stosowane w układach sterowania, przechowywania danych itp. </a:t>
            </a:r>
          </a:p>
          <a:p>
            <a:pPr marL="0" indent="0" fontAlgn="base">
              <a:lnSpc>
                <a:spcPct val="170000"/>
              </a:lnSpc>
              <a:spcBef>
                <a:spcPts val="0"/>
              </a:spcBef>
              <a:buNone/>
            </a:pPr>
            <a:r>
              <a:rPr lang="pl-PL" sz="5000" dirty="0" smtClean="0">
                <a:latin typeface="Times New Roman" panose="02020603050405020304" pitchFamily="18" charset="0"/>
                <a:cs typeface="Times New Roman" panose="02020603050405020304" pitchFamily="18" charset="0"/>
              </a:rPr>
              <a:t>8.Do </a:t>
            </a:r>
            <a:r>
              <a:rPr lang="pl-PL" sz="5000" dirty="0">
                <a:latin typeface="Times New Roman" panose="02020603050405020304" pitchFamily="18" charset="0"/>
                <a:cs typeface="Times New Roman" panose="02020603050405020304" pitchFamily="18" charset="0"/>
              </a:rPr>
              <a:t>procesów najbardziej zagrożonych wybuchem w wyniku wyładowania elektrostatycznego należą między innymi:</a:t>
            </a:r>
          </a:p>
          <a:p>
            <a:pPr marL="457200" lvl="1" indent="0" fontAlgn="base">
              <a:lnSpc>
                <a:spcPct val="170000"/>
              </a:lnSpc>
              <a:spcBef>
                <a:spcPts val="0"/>
              </a:spcBef>
            </a:pPr>
            <a:r>
              <a:rPr lang="pl-PL" sz="4600" dirty="0">
                <a:latin typeface="Times New Roman" panose="02020603050405020304" pitchFamily="18" charset="0"/>
                <a:cs typeface="Times New Roman" panose="02020603050405020304" pitchFamily="18" charset="0"/>
              </a:rPr>
              <a:t>załadunek i rozładunek cystern drogowych i kolejowych,</a:t>
            </a:r>
          </a:p>
          <a:p>
            <a:pPr marL="457200" lvl="1" indent="0" fontAlgn="base">
              <a:lnSpc>
                <a:spcPct val="170000"/>
              </a:lnSpc>
              <a:spcBef>
                <a:spcPts val="0"/>
              </a:spcBef>
            </a:pPr>
            <a:r>
              <a:rPr lang="pl-PL" sz="4600" dirty="0">
                <a:latin typeface="Times New Roman" panose="02020603050405020304" pitchFamily="18" charset="0"/>
                <a:cs typeface="Times New Roman" panose="02020603050405020304" pitchFamily="18" charset="0"/>
              </a:rPr>
              <a:t>napełnianie i opróżnianie różnego typu zbiorników, </a:t>
            </a:r>
            <a:r>
              <a:rPr lang="pl-PL" sz="4600" dirty="0" err="1">
                <a:latin typeface="Times New Roman" panose="02020603050405020304" pitchFamily="18" charset="0"/>
                <a:cs typeface="Times New Roman" panose="02020603050405020304" pitchFamily="18" charset="0"/>
              </a:rPr>
              <a:t>kegów</a:t>
            </a:r>
            <a:r>
              <a:rPr lang="pl-PL" sz="4600" dirty="0">
                <a:latin typeface="Times New Roman" panose="02020603050405020304" pitchFamily="18" charset="0"/>
                <a:cs typeface="Times New Roman" panose="02020603050405020304" pitchFamily="18" charset="0"/>
              </a:rPr>
              <a:t> i beczek,</a:t>
            </a:r>
          </a:p>
          <a:p>
            <a:pPr marL="457200" lvl="1" indent="0" fontAlgn="base">
              <a:lnSpc>
                <a:spcPct val="170000"/>
              </a:lnSpc>
              <a:spcBef>
                <a:spcPts val="0"/>
              </a:spcBef>
            </a:pPr>
            <a:r>
              <a:rPr lang="pl-PL" sz="4600" dirty="0">
                <a:latin typeface="Times New Roman" panose="02020603050405020304" pitchFamily="18" charset="0"/>
                <a:cs typeface="Times New Roman" panose="02020603050405020304" pitchFamily="18" charset="0"/>
              </a:rPr>
              <a:t>przelewanie, dozowanie i mieszanie.</a:t>
            </a:r>
          </a:p>
          <a:p>
            <a:pPr marL="0" indent="0" fontAlgn="base">
              <a:lnSpc>
                <a:spcPct val="150000"/>
              </a:lnSpc>
              <a:buNone/>
            </a:pPr>
            <a:endParaRPr lang="pl-PL" sz="2000" dirty="0" smtClean="0">
              <a:latin typeface="Times New Roman" panose="02020603050405020304" pitchFamily="18" charset="0"/>
              <a:cs typeface="Times New Roman" panose="02020603050405020304" pitchFamily="18" charset="0"/>
            </a:endParaRPr>
          </a:p>
          <a:p>
            <a:pPr marL="0" indent="0" fontAlgn="base">
              <a:buNone/>
            </a:pPr>
            <a:endParaRPr lang="pl-PL" sz="2000" dirty="0">
              <a:latin typeface="Times New Roman" panose="02020603050405020304" pitchFamily="18" charset="0"/>
              <a:cs typeface="Times New Roman" panose="02020603050405020304" pitchFamily="18" charset="0"/>
            </a:endParaRPr>
          </a:p>
          <a:p>
            <a:endParaRPr lang="pl-PL" dirty="0"/>
          </a:p>
        </p:txBody>
      </p:sp>
    </p:spTree>
    <p:extLst>
      <p:ext uri="{BB962C8B-B14F-4D97-AF65-F5344CB8AC3E}">
        <p14:creationId xmlns:p14="http://schemas.microsoft.com/office/powerpoint/2010/main" val="12329269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51276"/>
            <a:ext cx="10515600" cy="948584"/>
          </a:xfrm>
        </p:spPr>
        <p:txBody>
          <a:bodyPr>
            <a:normAutofit/>
          </a:bodyPr>
          <a:lstStyle/>
          <a:p>
            <a:pPr algn="ctr"/>
            <a:r>
              <a:rPr lang="pl-PL" sz="2800" b="1" dirty="0" smtClean="0">
                <a:latin typeface="Times New Roman" panose="02020603050405020304" pitchFamily="18" charset="0"/>
                <a:cs typeface="Times New Roman" panose="02020603050405020304" pitchFamily="18" charset="0"/>
              </a:rPr>
              <a:t>KĄCIK Z ZADANIAMI</a:t>
            </a:r>
            <a:endParaRPr lang="pl-PL" sz="2800" b="1"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136733" y="1222048"/>
            <a:ext cx="11810288" cy="5635951"/>
          </a:xfrm>
        </p:spPr>
        <p:txBody>
          <a:bodyPr>
            <a:noAutofit/>
          </a:bodyPr>
          <a:lstStyle/>
          <a:p>
            <a:pPr marL="0" indent="0">
              <a:lnSpc>
                <a:spcPct val="100000"/>
              </a:lnSpc>
              <a:spcBef>
                <a:spcPts val="0"/>
              </a:spcBef>
              <a:buNone/>
            </a:pPr>
            <a:r>
              <a:rPr lang="pl-PL" sz="1600" b="1" dirty="0" smtClean="0">
                <a:latin typeface="Times New Roman" panose="02020603050405020304" pitchFamily="18" charset="0"/>
                <a:cs typeface="Times New Roman" panose="02020603050405020304" pitchFamily="18" charset="0"/>
              </a:rPr>
              <a:t>ZADANIE 1</a:t>
            </a:r>
            <a:endParaRPr lang="pl-PL" sz="1600" b="1"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pl-PL" sz="1600" dirty="0">
                <a:latin typeface="Times New Roman" panose="02020603050405020304" pitchFamily="18" charset="0"/>
                <a:cs typeface="Times New Roman" panose="02020603050405020304" pitchFamily="18" charset="0"/>
              </a:rPr>
              <a:t>Plastikowa linijka potarta o wełniany szalik naelektryzowała się </a:t>
            </a:r>
            <a:r>
              <a:rPr lang="pl-PL" sz="1600" dirty="0" smtClean="0">
                <a:latin typeface="Times New Roman" panose="02020603050405020304" pitchFamily="18" charset="0"/>
                <a:cs typeface="Times New Roman" panose="02020603050405020304" pitchFamily="18" charset="0"/>
              </a:rPr>
              <a:t>ujemnie. Napisz</a:t>
            </a:r>
            <a:r>
              <a:rPr lang="pl-PL" sz="1600" dirty="0">
                <a:latin typeface="Times New Roman" panose="02020603050405020304" pitchFamily="18" charset="0"/>
                <a:cs typeface="Times New Roman" panose="02020603050405020304" pitchFamily="18" charset="0"/>
              </a:rPr>
              <a:t>, jakie cząstki elementarne zostały przemieszczone miedzy linijką a </a:t>
            </a:r>
            <a:r>
              <a:rPr lang="pl-PL" sz="1600" dirty="0" smtClean="0">
                <a:latin typeface="Times New Roman" panose="02020603050405020304" pitchFamily="18" charset="0"/>
                <a:cs typeface="Times New Roman" panose="02020603050405020304" pitchFamily="18" charset="0"/>
              </a:rPr>
              <a:t>szalikiem. Zostały </a:t>
            </a:r>
            <a:r>
              <a:rPr lang="pl-PL" sz="1600" dirty="0">
                <a:latin typeface="Times New Roman" panose="02020603050405020304" pitchFamily="18" charset="0"/>
                <a:cs typeface="Times New Roman" panose="02020603050405020304" pitchFamily="18" charset="0"/>
              </a:rPr>
              <a:t>one przeniesione z szalika na linijkę czy </a:t>
            </a:r>
            <a:r>
              <a:rPr lang="pl-PL" sz="1600" dirty="0" smtClean="0">
                <a:latin typeface="Times New Roman" panose="02020603050405020304" pitchFamily="18" charset="0"/>
                <a:cs typeface="Times New Roman" panose="02020603050405020304" pitchFamily="18" charset="0"/>
              </a:rPr>
              <a:t>odwrotnie? Czy </a:t>
            </a:r>
            <a:r>
              <a:rPr lang="pl-PL" sz="1600" dirty="0">
                <a:latin typeface="Times New Roman" panose="02020603050405020304" pitchFamily="18" charset="0"/>
                <a:cs typeface="Times New Roman" panose="02020603050405020304" pitchFamily="18" charset="0"/>
              </a:rPr>
              <a:t>szalik też się naelektryzował? Jeśli tak, to jakiego znaku i jakiej wartości jest ładunek uzyskany przez szalik</a:t>
            </a:r>
            <a:r>
              <a:rPr lang="pl-PL" sz="1600" dirty="0" smtClean="0">
                <a:latin typeface="Times New Roman" panose="02020603050405020304" pitchFamily="18" charset="0"/>
                <a:cs typeface="Times New Roman" panose="02020603050405020304" pitchFamily="18" charset="0"/>
              </a:rPr>
              <a:t>?</a:t>
            </a:r>
          </a:p>
          <a:p>
            <a:pPr marL="0" indent="0">
              <a:lnSpc>
                <a:spcPct val="100000"/>
              </a:lnSpc>
              <a:spcBef>
                <a:spcPts val="0"/>
              </a:spcBef>
              <a:buNone/>
            </a:pPr>
            <a:r>
              <a:rPr lang="pl-PL" sz="1600" b="1" dirty="0" smtClean="0">
                <a:latin typeface="Times New Roman" panose="02020603050405020304" pitchFamily="18" charset="0"/>
                <a:cs typeface="Times New Roman" panose="02020603050405020304" pitchFamily="18" charset="0"/>
              </a:rPr>
              <a:t>ZADANIE</a:t>
            </a:r>
            <a:r>
              <a:rPr lang="pl-PL" sz="1600" b="1" dirty="0">
                <a:latin typeface="Times New Roman" panose="02020603050405020304" pitchFamily="18" charset="0"/>
                <a:cs typeface="Times New Roman" panose="02020603050405020304" pitchFamily="18" charset="0"/>
              </a:rPr>
              <a:t> 2</a:t>
            </a:r>
          </a:p>
          <a:p>
            <a:pPr marL="0" indent="0">
              <a:lnSpc>
                <a:spcPct val="100000"/>
              </a:lnSpc>
              <a:spcBef>
                <a:spcPts val="0"/>
              </a:spcBef>
              <a:buNone/>
            </a:pPr>
            <a:r>
              <a:rPr lang="pl-PL" sz="1600" dirty="0" smtClean="0">
                <a:latin typeface="Times New Roman" panose="02020603050405020304" pitchFamily="18" charset="0"/>
                <a:cs typeface="Times New Roman" panose="02020603050405020304" pitchFamily="18" charset="0"/>
              </a:rPr>
              <a:t>Oddziaływania </a:t>
            </a:r>
            <a:r>
              <a:rPr lang="pl-PL" sz="1600" dirty="0">
                <a:latin typeface="Times New Roman" panose="02020603050405020304" pitchFamily="18" charset="0"/>
                <a:cs typeface="Times New Roman" panose="02020603050405020304" pitchFamily="18" charset="0"/>
              </a:rPr>
              <a:t>między ciałami dzielimy na oddziaływania bezpośrednie i oddziaływania na odległość. Do której grupy zaliczysz oddziaływanie między naelektryzowanymi balonikami? Odpowiedź uzasadnij.</a:t>
            </a:r>
          </a:p>
          <a:p>
            <a:pPr marL="0" indent="0">
              <a:lnSpc>
                <a:spcPct val="100000"/>
              </a:lnSpc>
              <a:spcBef>
                <a:spcPts val="0"/>
              </a:spcBef>
              <a:buNone/>
            </a:pPr>
            <a:r>
              <a:rPr lang="pl-PL" sz="1600" b="1" dirty="0" smtClean="0">
                <a:latin typeface="Times New Roman" panose="02020603050405020304" pitchFamily="18" charset="0"/>
                <a:cs typeface="Times New Roman" panose="02020603050405020304" pitchFamily="18" charset="0"/>
              </a:rPr>
              <a:t>ZADANIE</a:t>
            </a:r>
            <a:r>
              <a:rPr lang="pl-PL" sz="1600" b="1" dirty="0">
                <a:latin typeface="Times New Roman" panose="02020603050405020304" pitchFamily="18" charset="0"/>
                <a:cs typeface="Times New Roman" panose="02020603050405020304" pitchFamily="18" charset="0"/>
              </a:rPr>
              <a:t> 4</a:t>
            </a:r>
          </a:p>
          <a:p>
            <a:pPr marL="0" indent="0">
              <a:lnSpc>
                <a:spcPct val="100000"/>
              </a:lnSpc>
              <a:spcBef>
                <a:spcPts val="0"/>
              </a:spcBef>
              <a:buNone/>
            </a:pPr>
            <a:r>
              <a:rPr lang="pl-PL" sz="1600" dirty="0">
                <a:latin typeface="Times New Roman" panose="02020603050405020304" pitchFamily="18" charset="0"/>
                <a:cs typeface="Times New Roman" panose="02020603050405020304" pitchFamily="18" charset="0"/>
              </a:rPr>
              <a:t>W podręczniku biologii napisano: „Zapylanie kwiatów zależy od owadów przenoszących ziarenka pyłku z kwiatu na kwiat. Jeden ze sposobów, w jaki pszczoły mogą to zrobić, polega na elektrostatycznym zbieraniu ziaren pyłku. Pszczoły są zwykle naładowane dodatnio. Gdy pszczoła zawisa w pobliżu pylnika kwiatu, ziarenka pyłku padają na pszczołę i są przez nią przenoszone do następnego kwiatu”.</a:t>
            </a:r>
          </a:p>
          <a:p>
            <a:pPr marL="0" indent="0">
              <a:lnSpc>
                <a:spcPct val="100000"/>
              </a:lnSpc>
              <a:spcBef>
                <a:spcPts val="0"/>
              </a:spcBef>
              <a:buNone/>
            </a:pPr>
            <a:r>
              <a:rPr lang="pl-PL" sz="1600" dirty="0">
                <a:latin typeface="Times New Roman" panose="02020603050405020304" pitchFamily="18" charset="0"/>
                <a:cs typeface="Times New Roman" panose="02020603050405020304" pitchFamily="18" charset="0"/>
              </a:rPr>
              <a:t>Wyjaśnij, dlaczego ziarenka pyłku spadają na </a:t>
            </a:r>
            <a:r>
              <a:rPr lang="pl-PL" sz="1600" dirty="0" smtClean="0">
                <a:latin typeface="Times New Roman" panose="02020603050405020304" pitchFamily="18" charset="0"/>
                <a:cs typeface="Times New Roman" panose="02020603050405020304" pitchFamily="18" charset="0"/>
              </a:rPr>
              <a:t>pszczołę. Czy </a:t>
            </a:r>
            <a:r>
              <a:rPr lang="pl-PL" sz="1600" dirty="0">
                <a:latin typeface="Times New Roman" panose="02020603050405020304" pitchFamily="18" charset="0"/>
                <a:cs typeface="Times New Roman" panose="02020603050405020304" pitchFamily="18" charset="0"/>
              </a:rPr>
              <a:t>ziarenko pyłku ma kontakt elektryczny z ciałem pszczoły? Wskazówka: zastanów się, jaki ładunek elektryczny miałoby ziarenko połączone z pszczołą.</a:t>
            </a:r>
          </a:p>
          <a:p>
            <a:pPr marL="0" indent="0">
              <a:lnSpc>
                <a:spcPct val="100000"/>
              </a:lnSpc>
              <a:spcBef>
                <a:spcPts val="0"/>
              </a:spcBef>
              <a:buNone/>
            </a:pPr>
            <a:r>
              <a:rPr lang="pl-PL" sz="1600" b="1" dirty="0" smtClean="0">
                <a:latin typeface="Times New Roman" panose="02020603050405020304" pitchFamily="18" charset="0"/>
                <a:cs typeface="Times New Roman" panose="02020603050405020304" pitchFamily="18" charset="0"/>
              </a:rPr>
              <a:t>ZADANIE</a:t>
            </a:r>
            <a:r>
              <a:rPr lang="pl-PL" sz="1600" b="1" dirty="0">
                <a:latin typeface="Times New Roman" panose="02020603050405020304" pitchFamily="18" charset="0"/>
                <a:cs typeface="Times New Roman" panose="02020603050405020304" pitchFamily="18" charset="0"/>
              </a:rPr>
              <a:t> 5</a:t>
            </a:r>
          </a:p>
          <a:p>
            <a:pPr marL="0" indent="0">
              <a:lnSpc>
                <a:spcPct val="100000"/>
              </a:lnSpc>
              <a:spcBef>
                <a:spcPts val="0"/>
              </a:spcBef>
              <a:buNone/>
            </a:pPr>
            <a:r>
              <a:rPr lang="pl-PL" sz="1600" dirty="0">
                <a:latin typeface="Times New Roman" panose="02020603050405020304" pitchFamily="18" charset="0"/>
                <a:cs typeface="Times New Roman" panose="02020603050405020304" pitchFamily="18" charset="0"/>
              </a:rPr>
              <a:t>Na długiej nici wisi styropianowa kulka. Wiadomo, że jest ona naelektryzowana, ale nie wiemy, jaki znak ma zgromadzony na niej ładunek. Zaproponuj doświadczenie pozwalające rozpoznać znak tego ładunku. Wskaż materiały potrzebne do przeprowadzenia eksperymentu, które stosunkowo łatwo znajdziesz w domu lub w klasie.</a:t>
            </a:r>
          </a:p>
          <a:p>
            <a:pPr marL="0" indent="0">
              <a:lnSpc>
                <a:spcPct val="100000"/>
              </a:lnSpc>
              <a:spcBef>
                <a:spcPts val="0"/>
              </a:spcBef>
              <a:buNone/>
            </a:pPr>
            <a:r>
              <a:rPr lang="pl-PL" sz="1600" b="1" dirty="0" smtClean="0">
                <a:latin typeface="Times New Roman" panose="02020603050405020304" pitchFamily="18" charset="0"/>
                <a:cs typeface="Times New Roman" panose="02020603050405020304" pitchFamily="18" charset="0"/>
              </a:rPr>
              <a:t>ZADANIE</a:t>
            </a:r>
            <a:r>
              <a:rPr lang="pl-PL" sz="1600" b="1" dirty="0">
                <a:latin typeface="Times New Roman" panose="02020603050405020304" pitchFamily="18" charset="0"/>
                <a:cs typeface="Times New Roman" panose="02020603050405020304" pitchFamily="18" charset="0"/>
              </a:rPr>
              <a:t> 6</a:t>
            </a:r>
          </a:p>
          <a:p>
            <a:pPr marL="0" indent="0">
              <a:lnSpc>
                <a:spcPct val="100000"/>
              </a:lnSpc>
              <a:spcBef>
                <a:spcPts val="0"/>
              </a:spcBef>
              <a:buNone/>
            </a:pPr>
            <a:r>
              <a:rPr lang="pl-PL" sz="1600" dirty="0">
                <a:latin typeface="Times New Roman" panose="02020603050405020304" pitchFamily="18" charset="0"/>
                <a:cs typeface="Times New Roman" panose="02020603050405020304" pitchFamily="18" charset="0"/>
              </a:rPr>
              <a:t>Na skutek tarcia powietrza o jadący samochód jego karoseria się elektryzuje. Czy gumowe opony stanowią uziemienie karoserii? W swojej odpowiedzi odwołaj się do pojęcia przewodnika i izolatora.</a:t>
            </a:r>
          </a:p>
          <a:p>
            <a:pPr marL="0" indent="0">
              <a:lnSpc>
                <a:spcPct val="120000"/>
              </a:lnSpc>
              <a:spcBef>
                <a:spcPts val="0"/>
              </a:spcBef>
              <a:buNone/>
            </a:pPr>
            <a:endParaRPr lang="pl-PL" sz="2000" dirty="0"/>
          </a:p>
        </p:txBody>
      </p:sp>
    </p:spTree>
    <p:extLst>
      <p:ext uri="{BB962C8B-B14F-4D97-AF65-F5344CB8AC3E}">
        <p14:creationId xmlns:p14="http://schemas.microsoft.com/office/powerpoint/2010/main" val="23421411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02549" y="76912"/>
            <a:ext cx="11818833" cy="6631537"/>
          </a:xfrm>
        </p:spPr>
        <p:txBody>
          <a:bodyPr>
            <a:noAutofit/>
          </a:bodyPr>
          <a:lstStyle/>
          <a:p>
            <a:pPr marL="0" indent="0">
              <a:lnSpc>
                <a:spcPct val="100000"/>
              </a:lnSpc>
              <a:spcBef>
                <a:spcPts val="0"/>
              </a:spcBef>
              <a:buNone/>
            </a:pPr>
            <a:r>
              <a:rPr lang="pl-PL" sz="1800" b="1" u="sng" dirty="0">
                <a:latin typeface="Times New Roman" panose="02020603050405020304" pitchFamily="18" charset="0"/>
                <a:cs typeface="Times New Roman" panose="02020603050405020304" pitchFamily="18" charset="0"/>
              </a:rPr>
              <a:t>Elektryzowanie ciał przez </a:t>
            </a:r>
            <a:r>
              <a:rPr lang="pl-PL" sz="1800" b="1" u="sng" dirty="0" smtClean="0">
                <a:latin typeface="Times New Roman" panose="02020603050405020304" pitchFamily="18" charset="0"/>
                <a:cs typeface="Times New Roman" panose="02020603050405020304" pitchFamily="18" charset="0"/>
              </a:rPr>
              <a:t>pocieranie</a:t>
            </a:r>
            <a:r>
              <a:rPr lang="pl-PL" sz="1800" b="1" dirty="0">
                <a:latin typeface="Times New Roman" panose="02020603050405020304" pitchFamily="18" charset="0"/>
                <a:cs typeface="Times New Roman" panose="02020603050405020304" pitchFamily="18" charset="0"/>
              </a:rPr>
              <a:t/>
            </a:r>
            <a:br>
              <a:rPr lang="pl-PL" sz="1800" b="1" dirty="0">
                <a:latin typeface="Times New Roman" panose="02020603050405020304" pitchFamily="18" charset="0"/>
                <a:cs typeface="Times New Roman" panose="02020603050405020304" pitchFamily="18" charset="0"/>
              </a:rPr>
            </a:br>
            <a:r>
              <a:rPr lang="pl-PL" sz="1800" dirty="0">
                <a:latin typeface="Times New Roman" panose="02020603050405020304" pitchFamily="18" charset="0"/>
                <a:cs typeface="Times New Roman" panose="02020603050405020304" pitchFamily="18" charset="0"/>
              </a:rPr>
              <a:t>Podczas pocierania np. pałeczki ebonitowej </a:t>
            </a:r>
            <a:r>
              <a:rPr lang="pl-PL" sz="1800" dirty="0" smtClean="0">
                <a:latin typeface="Times New Roman" panose="02020603050405020304" pitchFamily="18" charset="0"/>
                <a:cs typeface="Times New Roman" panose="02020603050405020304" pitchFamily="18" charset="0"/>
              </a:rPr>
              <a:t>suknem </a:t>
            </a:r>
            <a:r>
              <a:rPr lang="pl-PL" sz="1800" dirty="0">
                <a:latin typeface="Times New Roman" panose="02020603050405020304" pitchFamily="18" charset="0"/>
                <a:cs typeface="Times New Roman" panose="02020603050405020304" pitchFamily="18" charset="0"/>
              </a:rPr>
              <a:t>na skutek wykonanej przy tym pracy część elektronów uzyskuje energię wystarczającą do "ucieczki" z </a:t>
            </a:r>
            <a:r>
              <a:rPr lang="pl-PL" sz="1800" dirty="0" smtClean="0">
                <a:latin typeface="Times New Roman" panose="02020603050405020304" pitchFamily="18" charset="0"/>
                <a:cs typeface="Times New Roman" panose="02020603050405020304" pitchFamily="18" charset="0"/>
              </a:rPr>
              <a:t>sukna </a:t>
            </a:r>
            <a:r>
              <a:rPr lang="pl-PL" sz="1800" dirty="0">
                <a:latin typeface="Times New Roman" panose="02020603050405020304" pitchFamily="18" charset="0"/>
                <a:cs typeface="Times New Roman" panose="02020603050405020304" pitchFamily="18" charset="0"/>
              </a:rPr>
              <a:t>na </a:t>
            </a:r>
            <a:r>
              <a:rPr lang="pl-PL" sz="1800" dirty="0" err="1" smtClean="0">
                <a:latin typeface="Times New Roman" panose="02020603050405020304" pitchFamily="18" charset="0"/>
                <a:cs typeface="Times New Roman" panose="02020603050405020304" pitchFamily="18" charset="0"/>
              </a:rPr>
              <a:t>ebonit.Efektem</a:t>
            </a:r>
            <a:r>
              <a:rPr lang="pl-PL" sz="1800" dirty="0" smtClean="0">
                <a:latin typeface="Times New Roman" panose="02020603050405020304" pitchFamily="18" charset="0"/>
                <a:cs typeface="Times New Roman" panose="02020603050405020304" pitchFamily="18" charset="0"/>
              </a:rPr>
              <a:t> </a:t>
            </a:r>
            <a:r>
              <a:rPr lang="pl-PL" sz="1800" dirty="0">
                <a:latin typeface="Times New Roman" panose="02020603050405020304" pitchFamily="18" charset="0"/>
                <a:cs typeface="Times New Roman" panose="02020603050405020304" pitchFamily="18" charset="0"/>
              </a:rPr>
              <a:t>tej czynności jest uzyskanie dwóch ciał naelektryzowanych różnoimiennie. Ebonit ma nadmiar elektronów ,jest więc naelektryzowany ujemnie, a </a:t>
            </a:r>
            <a:r>
              <a:rPr lang="pl-PL" sz="1800" dirty="0" smtClean="0">
                <a:latin typeface="Times New Roman" panose="02020603050405020304" pitchFamily="18" charset="0"/>
                <a:cs typeface="Times New Roman" panose="02020603050405020304" pitchFamily="18" charset="0"/>
              </a:rPr>
              <a:t>sukno ma </a:t>
            </a:r>
            <a:r>
              <a:rPr lang="pl-PL" sz="1800" dirty="0">
                <a:latin typeface="Times New Roman" panose="02020603050405020304" pitchFamily="18" charset="0"/>
                <a:cs typeface="Times New Roman" panose="02020603050405020304" pitchFamily="18" charset="0"/>
              </a:rPr>
              <a:t>niedobór elektronów, jest więc naelektryzowana </a:t>
            </a:r>
            <a:r>
              <a:rPr lang="pl-PL" sz="1800" dirty="0" smtClean="0">
                <a:latin typeface="Times New Roman" panose="02020603050405020304" pitchFamily="18" charset="0"/>
                <a:cs typeface="Times New Roman" panose="02020603050405020304" pitchFamily="18" charset="0"/>
              </a:rPr>
              <a:t>dodatnio</a:t>
            </a:r>
            <a:r>
              <a:rPr lang="pl-PL" sz="1800" dirty="0">
                <a:latin typeface="Times New Roman" panose="02020603050405020304" pitchFamily="18" charset="0"/>
                <a:cs typeface="Times New Roman" panose="02020603050405020304" pitchFamily="18" charset="0"/>
              </a:rPr>
              <a:t/>
            </a:r>
            <a:br>
              <a:rPr lang="pl-PL" sz="1800" dirty="0">
                <a:latin typeface="Times New Roman" panose="02020603050405020304" pitchFamily="18" charset="0"/>
                <a:cs typeface="Times New Roman" panose="02020603050405020304" pitchFamily="18" charset="0"/>
              </a:rPr>
            </a:br>
            <a:r>
              <a:rPr lang="pl-PL" sz="1800" dirty="0">
                <a:latin typeface="Times New Roman" panose="02020603050405020304" pitchFamily="18" charset="0"/>
                <a:cs typeface="Times New Roman" panose="02020603050405020304" pitchFamily="18" charset="0"/>
              </a:rPr>
              <a:t>Podczas pocierania np. szkła o jedwab, część elektronów  przechodzi ze szkła do jedwabiu i szkło elektryzuje się dodatnio a jedwab ujemnie</a:t>
            </a:r>
            <a:r>
              <a:rPr lang="pl-PL" sz="1800" dirty="0" smtClean="0">
                <a:latin typeface="Times New Roman" panose="02020603050405020304" pitchFamily="18" charset="0"/>
                <a:cs typeface="Times New Roman" panose="02020603050405020304" pitchFamily="18" charset="0"/>
              </a:rPr>
              <a:t>.</a:t>
            </a:r>
            <a:r>
              <a:rPr lang="pl-PL" sz="1800" dirty="0">
                <a:latin typeface="Times New Roman" panose="02020603050405020304" pitchFamily="18" charset="0"/>
                <a:cs typeface="Times New Roman" panose="02020603050405020304" pitchFamily="18" charset="0"/>
              </a:rPr>
              <a:t> </a:t>
            </a:r>
            <a:endParaRPr lang="pl-PL" sz="1800" dirty="0" smtClean="0">
              <a:latin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pl-PL" sz="18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pl-PL" sz="1800" b="1" u="sng" dirty="0">
                <a:latin typeface="Times New Roman" panose="02020603050405020304" pitchFamily="18" charset="0"/>
                <a:cs typeface="Times New Roman" panose="02020603050405020304" pitchFamily="18" charset="0"/>
              </a:rPr>
              <a:t>Elektryzowanie przez </a:t>
            </a:r>
            <a:r>
              <a:rPr lang="pl-PL" sz="1800" b="1" u="sng" dirty="0" smtClean="0">
                <a:latin typeface="Times New Roman" panose="02020603050405020304" pitchFamily="18" charset="0"/>
                <a:cs typeface="Times New Roman" panose="02020603050405020304" pitchFamily="18" charset="0"/>
              </a:rPr>
              <a:t>dotyk</a:t>
            </a:r>
            <a:r>
              <a:rPr lang="pl-PL" sz="1800" b="1" u="sng" dirty="0">
                <a:latin typeface="Times New Roman" panose="02020603050405020304" pitchFamily="18" charset="0"/>
                <a:cs typeface="Times New Roman" panose="02020603050405020304" pitchFamily="18" charset="0"/>
              </a:rPr>
              <a:t/>
            </a:r>
            <a:br>
              <a:rPr lang="pl-PL" sz="1800" b="1" u="sng" dirty="0">
                <a:latin typeface="Times New Roman" panose="02020603050405020304" pitchFamily="18" charset="0"/>
                <a:cs typeface="Times New Roman" panose="02020603050405020304" pitchFamily="18" charset="0"/>
              </a:rPr>
            </a:br>
            <a:r>
              <a:rPr lang="pl-PL" sz="1800" dirty="0">
                <a:latin typeface="Times New Roman" panose="02020603050405020304" pitchFamily="18" charset="0"/>
                <a:cs typeface="Times New Roman" panose="02020603050405020304" pitchFamily="18" charset="0"/>
              </a:rPr>
              <a:t>Ciało elektrycznie obojętne [nie naelektryzowane] można naelektryzować poprzez chwilowe zetknięcie z ciałem naelektryzowanym</a:t>
            </a:r>
            <a:r>
              <a:rPr lang="pl-PL" sz="1800" dirty="0" smtClean="0">
                <a:latin typeface="Times New Roman" panose="02020603050405020304" pitchFamily="18" charset="0"/>
                <a:cs typeface="Times New Roman" panose="02020603050405020304" pitchFamily="18" charset="0"/>
              </a:rPr>
              <a:t>.</a:t>
            </a:r>
            <a:r>
              <a:rPr lang="pl-PL" sz="1800" dirty="0">
                <a:latin typeface="Times New Roman" panose="02020603050405020304" pitchFamily="18" charset="0"/>
                <a:cs typeface="Times New Roman" panose="02020603050405020304" pitchFamily="18" charset="0"/>
              </a:rPr>
              <a:t/>
            </a:r>
            <a:br>
              <a:rPr lang="pl-PL" sz="1800" dirty="0">
                <a:latin typeface="Times New Roman" panose="02020603050405020304" pitchFamily="18" charset="0"/>
                <a:cs typeface="Times New Roman" panose="02020603050405020304" pitchFamily="18" charset="0"/>
              </a:rPr>
            </a:br>
            <a:r>
              <a:rPr lang="pl-PL" sz="1800" dirty="0">
                <a:latin typeface="Times New Roman" panose="02020603050405020304" pitchFamily="18" charset="0"/>
                <a:cs typeface="Times New Roman" panose="02020603050405020304" pitchFamily="18" charset="0"/>
              </a:rPr>
              <a:t>Po dotknięciu elektrycznie </a:t>
            </a:r>
            <a:r>
              <a:rPr lang="pl-PL" sz="1800" dirty="0" smtClean="0">
                <a:latin typeface="Times New Roman" panose="02020603050405020304" pitchFamily="18" charset="0"/>
                <a:cs typeface="Times New Roman" panose="02020603050405020304" pitchFamily="18" charset="0"/>
              </a:rPr>
              <a:t>obojętnej jednej  kulki</a:t>
            </a:r>
            <a:r>
              <a:rPr lang="pl-PL" sz="1800" dirty="0">
                <a:latin typeface="Times New Roman" panose="02020603050405020304" pitchFamily="18" charset="0"/>
                <a:cs typeface="Times New Roman" panose="02020603050405020304" pitchFamily="18" charset="0"/>
              </a:rPr>
              <a:t>  dodatnio </a:t>
            </a:r>
            <a:r>
              <a:rPr lang="pl-PL" sz="1800" dirty="0" smtClean="0">
                <a:latin typeface="Times New Roman" panose="02020603050405020304" pitchFamily="18" charset="0"/>
                <a:cs typeface="Times New Roman" panose="02020603050405020304" pitchFamily="18" charset="0"/>
              </a:rPr>
              <a:t>naelektryzowaną drugą </a:t>
            </a:r>
            <a:r>
              <a:rPr lang="pl-PL" sz="1800" dirty="0">
                <a:latin typeface="Times New Roman" panose="02020603050405020304" pitchFamily="18" charset="0"/>
                <a:cs typeface="Times New Roman" panose="02020603050405020304" pitchFamily="18" charset="0"/>
              </a:rPr>
              <a:t>kulką </a:t>
            </a:r>
            <a:r>
              <a:rPr lang="pl-PL" sz="1800" dirty="0" smtClean="0">
                <a:latin typeface="Times New Roman" panose="02020603050405020304" pitchFamily="18" charset="0"/>
                <a:cs typeface="Times New Roman" panose="02020603050405020304" pitchFamily="18" charset="0"/>
              </a:rPr>
              <a:t>[mającą </a:t>
            </a:r>
            <a:r>
              <a:rPr lang="pl-PL" sz="1800" dirty="0">
                <a:latin typeface="Times New Roman" panose="02020603050405020304" pitchFamily="18" charset="0"/>
                <a:cs typeface="Times New Roman" panose="02020603050405020304" pitchFamily="18" charset="0"/>
              </a:rPr>
              <a:t>niedobór elektronów] , następuje przejście części elektronów z kulki </a:t>
            </a:r>
            <a:r>
              <a:rPr lang="pl-PL" sz="1800" dirty="0" smtClean="0">
                <a:latin typeface="Times New Roman" panose="02020603050405020304" pitchFamily="18" charset="0"/>
                <a:cs typeface="Times New Roman" panose="02020603050405020304" pitchFamily="18" charset="0"/>
              </a:rPr>
              <a:t>pierwszej </a:t>
            </a:r>
            <a:r>
              <a:rPr lang="pl-PL" sz="1800" dirty="0">
                <a:latin typeface="Times New Roman" panose="02020603050405020304" pitchFamily="18" charset="0"/>
                <a:cs typeface="Times New Roman" panose="02020603050405020304" pitchFamily="18" charset="0"/>
              </a:rPr>
              <a:t>do kulki </a:t>
            </a:r>
            <a:r>
              <a:rPr lang="pl-PL" sz="1800" dirty="0" smtClean="0">
                <a:latin typeface="Times New Roman" panose="02020603050405020304" pitchFamily="18" charset="0"/>
                <a:cs typeface="Times New Roman" panose="02020603050405020304" pitchFamily="18" charset="0"/>
              </a:rPr>
              <a:t>drugiej </a:t>
            </a:r>
            <a:r>
              <a:rPr lang="pl-PL" sz="1800" dirty="0">
                <a:latin typeface="Times New Roman" panose="02020603050405020304" pitchFamily="18" charset="0"/>
                <a:cs typeface="Times New Roman" panose="02020603050405020304" pitchFamily="18" charset="0"/>
              </a:rPr>
              <a:t>i obie kulki stają się naelektryzowane dodatnio. </a:t>
            </a:r>
            <a:br>
              <a:rPr lang="pl-PL" sz="1800" dirty="0">
                <a:latin typeface="Times New Roman" panose="02020603050405020304" pitchFamily="18" charset="0"/>
                <a:cs typeface="Times New Roman" panose="02020603050405020304" pitchFamily="18" charset="0"/>
              </a:rPr>
            </a:br>
            <a:r>
              <a:rPr lang="pl-PL" sz="1800" dirty="0">
                <a:latin typeface="Times New Roman" panose="02020603050405020304" pitchFamily="18" charset="0"/>
                <a:cs typeface="Times New Roman" panose="02020603050405020304" pitchFamily="18" charset="0"/>
              </a:rPr>
              <a:t>Po dotknięciu elektrycznie </a:t>
            </a:r>
            <a:r>
              <a:rPr lang="pl-PL" sz="1800" dirty="0" smtClean="0">
                <a:latin typeface="Times New Roman" panose="02020603050405020304" pitchFamily="18" charset="0"/>
                <a:cs typeface="Times New Roman" panose="02020603050405020304" pitchFamily="18" charset="0"/>
              </a:rPr>
              <a:t>obojętnej pierwszej kulki </a:t>
            </a:r>
            <a:r>
              <a:rPr lang="pl-PL" sz="1800" dirty="0">
                <a:latin typeface="Times New Roman" panose="02020603050405020304" pitchFamily="18" charset="0"/>
                <a:cs typeface="Times New Roman" panose="02020603050405020304" pitchFamily="18" charset="0"/>
              </a:rPr>
              <a:t>ujemnie naelektryzowaną kulką </a:t>
            </a:r>
            <a:r>
              <a:rPr lang="pl-PL" sz="1800" dirty="0" smtClean="0">
                <a:latin typeface="Times New Roman" panose="02020603050405020304" pitchFamily="18" charset="0"/>
                <a:cs typeface="Times New Roman" panose="02020603050405020304" pitchFamily="18" charset="0"/>
              </a:rPr>
              <a:t>drugą </a:t>
            </a:r>
            <a:r>
              <a:rPr lang="pl-PL" sz="1800" dirty="0">
                <a:latin typeface="Times New Roman" panose="02020603050405020304" pitchFamily="18" charset="0"/>
                <a:cs typeface="Times New Roman" panose="02020603050405020304" pitchFamily="18" charset="0"/>
              </a:rPr>
              <a:t>[mającą nadmiar elektronów] , następuje przejście części elektronów z kulki </a:t>
            </a:r>
            <a:r>
              <a:rPr lang="pl-PL" sz="1800" dirty="0" smtClean="0">
                <a:latin typeface="Times New Roman" panose="02020603050405020304" pitchFamily="18" charset="0"/>
                <a:cs typeface="Times New Roman" panose="02020603050405020304" pitchFamily="18" charset="0"/>
              </a:rPr>
              <a:t>drugiej </a:t>
            </a:r>
            <a:r>
              <a:rPr lang="pl-PL" sz="1800" dirty="0">
                <a:latin typeface="Times New Roman" panose="02020603050405020304" pitchFamily="18" charset="0"/>
                <a:cs typeface="Times New Roman" panose="02020603050405020304" pitchFamily="18" charset="0"/>
              </a:rPr>
              <a:t>do kulki </a:t>
            </a:r>
            <a:r>
              <a:rPr lang="pl-PL" sz="1800" dirty="0" smtClean="0">
                <a:latin typeface="Times New Roman" panose="02020603050405020304" pitchFamily="18" charset="0"/>
                <a:cs typeface="Times New Roman" panose="02020603050405020304" pitchFamily="18" charset="0"/>
              </a:rPr>
              <a:t>pierwszej </a:t>
            </a:r>
            <a:r>
              <a:rPr lang="pl-PL" sz="1800" dirty="0">
                <a:latin typeface="Times New Roman" panose="02020603050405020304" pitchFamily="18" charset="0"/>
                <a:cs typeface="Times New Roman" panose="02020603050405020304" pitchFamily="18" charset="0"/>
              </a:rPr>
              <a:t>i obie kulki stają się naelektryzowane ujemnie</a:t>
            </a:r>
            <a:r>
              <a:rPr lang="pl-PL" sz="1800" dirty="0" smtClean="0">
                <a:latin typeface="Times New Roman" panose="02020603050405020304" pitchFamily="18" charset="0"/>
                <a:cs typeface="Times New Roman" panose="02020603050405020304" pitchFamily="18" charset="0"/>
              </a:rPr>
              <a:t>.</a:t>
            </a:r>
          </a:p>
          <a:p>
            <a:pPr marL="0" indent="0">
              <a:lnSpc>
                <a:spcPct val="100000"/>
              </a:lnSpc>
              <a:spcBef>
                <a:spcPts val="0"/>
              </a:spcBef>
              <a:buNone/>
            </a:pPr>
            <a:endParaRPr lang="pl-PL" sz="18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pl-PL" sz="1800" b="1" u="sng" dirty="0">
                <a:latin typeface="Times New Roman" panose="02020603050405020304" pitchFamily="18" charset="0"/>
                <a:cs typeface="Times New Roman" panose="02020603050405020304" pitchFamily="18" charset="0"/>
              </a:rPr>
              <a:t>Elektryzowanie przez indukcję [wpływ</a:t>
            </a:r>
            <a:r>
              <a:rPr lang="pl-PL" sz="1800" b="1" u="sng" dirty="0" smtClean="0">
                <a:latin typeface="Times New Roman" panose="02020603050405020304" pitchFamily="18" charset="0"/>
                <a:cs typeface="Times New Roman" panose="02020603050405020304" pitchFamily="18" charset="0"/>
              </a:rPr>
              <a:t>]</a:t>
            </a:r>
            <a:r>
              <a:rPr lang="pl-PL" sz="1800" b="1" u="sng" dirty="0">
                <a:latin typeface="Times New Roman" panose="02020603050405020304" pitchFamily="18" charset="0"/>
                <a:cs typeface="Times New Roman" panose="02020603050405020304" pitchFamily="18" charset="0"/>
              </a:rPr>
              <a:t/>
            </a:r>
            <a:br>
              <a:rPr lang="pl-PL" sz="1800" b="1" u="sng" dirty="0">
                <a:latin typeface="Times New Roman" panose="02020603050405020304" pitchFamily="18" charset="0"/>
                <a:cs typeface="Times New Roman" panose="02020603050405020304" pitchFamily="18" charset="0"/>
              </a:rPr>
            </a:br>
            <a:r>
              <a:rPr lang="pl-PL" sz="1800" dirty="0">
                <a:latin typeface="Times New Roman" panose="02020603050405020304" pitchFamily="18" charset="0"/>
                <a:cs typeface="Times New Roman" panose="02020603050405020304" pitchFamily="18" charset="0"/>
              </a:rPr>
              <a:t>Elektryzowaniem przez wpływ czyli indukcją elektrostatyczną nazywamy zjawisko przemieszczania się ładunku elektrycznego [elektronów, gdyż one mają większą swobodę w strukturze ciał] w obrębie danego ciała pod wpływem innego, naelektryzowanego ciała. </a:t>
            </a:r>
            <a:br>
              <a:rPr lang="pl-PL" sz="1800" dirty="0">
                <a:latin typeface="Times New Roman" panose="02020603050405020304" pitchFamily="18" charset="0"/>
                <a:cs typeface="Times New Roman" panose="02020603050405020304" pitchFamily="18" charset="0"/>
              </a:rPr>
            </a:br>
            <a:r>
              <a:rPr lang="pl-PL" sz="1800" dirty="0">
                <a:latin typeface="Times New Roman" panose="02020603050405020304" pitchFamily="18" charset="0"/>
                <a:cs typeface="Times New Roman" panose="02020603050405020304" pitchFamily="18" charset="0"/>
              </a:rPr>
              <a:t>Usunięcie ciała naelektryzowanego spowoduje , ciało elektryzowane wróci do stanu pierwotnego [nie będzie naelektryzowane].</a:t>
            </a:r>
            <a:br>
              <a:rPr lang="pl-PL" sz="1800" dirty="0">
                <a:latin typeface="Times New Roman" panose="02020603050405020304" pitchFamily="18" charset="0"/>
                <a:cs typeface="Times New Roman" panose="02020603050405020304" pitchFamily="18" charset="0"/>
              </a:rPr>
            </a:br>
            <a:endParaRPr lang="pl-PL"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99751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677462"/>
          </a:xfrm>
        </p:spPr>
        <p:txBody>
          <a:bodyPr>
            <a:normAutofit/>
          </a:bodyPr>
          <a:lstStyle/>
          <a:p>
            <a:pPr algn="ctr"/>
            <a:r>
              <a:rPr lang="pl-PL" sz="2800" b="1" dirty="0" smtClean="0">
                <a:latin typeface="Times New Roman" panose="02020603050405020304" pitchFamily="18" charset="0"/>
                <a:cs typeface="Times New Roman" panose="02020603050405020304" pitchFamily="18" charset="0"/>
              </a:rPr>
              <a:t>ODDZIAŁYWANIE CIAŁ </a:t>
            </a:r>
            <a:endParaRPr lang="pl-PL" sz="2800" b="1"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598918" y="1606608"/>
            <a:ext cx="10515600" cy="4854011"/>
          </a:xfrm>
        </p:spPr>
        <p:txBody>
          <a:bodyPr>
            <a:normAutofit/>
          </a:bodyPr>
          <a:lstStyle/>
          <a:p>
            <a:pPr marL="0" indent="0" algn="ctr">
              <a:lnSpc>
                <a:spcPct val="150000"/>
              </a:lnSpc>
              <a:buNone/>
            </a:pPr>
            <a:r>
              <a:rPr lang="pl-PL" sz="2000" dirty="0" smtClean="0">
                <a:latin typeface="Times New Roman" panose="02020603050405020304" pitchFamily="18" charset="0"/>
                <a:cs typeface="Times New Roman" panose="02020603050405020304" pitchFamily="18" charset="0"/>
              </a:rPr>
              <a:t>Istnieją dwa rodzaje ładunków elektrycznych: dodatnie + i ujemne -. Dwa ładunki jednoimienne (dwa dodatnie lub dwa ujemne) wzajemnie się odpychają, a różnoimienne (dodatni z ujemnym) przyciągają do siebie. Ciała, które łatwo przenoszą ładunek elektryczny, nazywamy przewodnikami (np. metale, grafit, woda, ciało człowieka, wodne roztwory kwasów, zasad i soli). Ciało pozbawione elektronów swobodnych lub innych nośników ładunku (jonów dodatnich czy ujemnych), które mogą się poruszać w ich wnętrzu, nazywamy izolatorami (np. porcelana, szkło, papier, materiał, tworzywo sztuczne). Ciało, które jest naelektryzowane ujemnie, wykazuje nadmiar elektronów, a ciało, które jest naelektryzowane dodatnio, ma ich niedobór. Ciało elektrycznie obojętne ma tyle samo ładunku dodatniego, ile ujemnego. </a:t>
            </a:r>
            <a:endParaRPr lang="pl-PL"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83614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19641"/>
            <a:ext cx="10515600" cy="914401"/>
          </a:xfrm>
        </p:spPr>
        <p:txBody>
          <a:bodyPr>
            <a:normAutofit/>
          </a:bodyPr>
          <a:lstStyle/>
          <a:p>
            <a:pPr algn="ctr"/>
            <a:r>
              <a:rPr lang="pl-PL" sz="2800" b="1" dirty="0" smtClean="0">
                <a:latin typeface="Times New Roman" panose="02020603050405020304" pitchFamily="18" charset="0"/>
                <a:cs typeface="Times New Roman" panose="02020603050405020304" pitchFamily="18" charset="0"/>
              </a:rPr>
              <a:t>ŁADUNEK ELEKTRYCZNY</a:t>
            </a:r>
            <a:endParaRPr lang="pl-PL" sz="2800" b="1" dirty="0">
              <a:latin typeface="Times New Roman" panose="02020603050405020304" pitchFamily="18" charset="0"/>
              <a:cs typeface="Times New Roman" panose="02020603050405020304" pitchFamily="18" charset="0"/>
            </a:endParaRPr>
          </a:p>
        </p:txBody>
      </p:sp>
      <p:sp>
        <p:nvSpPr>
          <p:cNvPr id="4" name="Rectangle 1"/>
          <p:cNvSpPr>
            <a:spLocks noGrp="1" noChangeArrowheads="1"/>
          </p:cNvSpPr>
          <p:nvPr>
            <p:ph idx="1"/>
          </p:nvPr>
        </p:nvSpPr>
        <p:spPr bwMode="auto">
          <a:xfrm>
            <a:off x="316193" y="1099683"/>
            <a:ext cx="11571007" cy="56323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Ładunek zgromadzony na powierzchni ciał decyduje o kierunku oddziaływania. </a:t>
            </a:r>
          </a:p>
          <a:p>
            <a:pPr marL="0" marR="0" lvl="0" indent="0" algn="ctr" defTabSz="914400" rtl="0" eaLnBrk="0" fontAlgn="base" latinLnBrk="0" hangingPunct="0">
              <a:lnSpc>
                <a:spcPct val="100000"/>
              </a:lnSpc>
              <a:spcBef>
                <a:spcPct val="0"/>
              </a:spcBef>
              <a:spcAft>
                <a:spcPct val="0"/>
              </a:spcAft>
              <a:buClrTx/>
              <a:buSzTx/>
              <a:buFontTx/>
              <a:buNone/>
              <a:tabLst/>
            </a:pP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Oczywiście, w życiu codziennym ładunków elektrycznych nie widać gołym okiem,</a:t>
            </a:r>
          </a:p>
          <a:p>
            <a:pPr marL="0" marR="0" lvl="0" indent="0" algn="ctr" defTabSz="914400" rtl="0" eaLnBrk="0" fontAlgn="base" latinLnBrk="0" hangingPunct="0">
              <a:lnSpc>
                <a:spcPct val="100000"/>
              </a:lnSpc>
              <a:spcBef>
                <a:spcPct val="0"/>
              </a:spcBef>
              <a:spcAft>
                <a:spcPct val="0"/>
              </a:spcAft>
              <a:buClrTx/>
              <a:buSzTx/>
              <a:buFontTx/>
              <a:buNone/>
              <a:tabLst/>
            </a:pP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 za to można z łatwością zaobserwować skutki ich wzajemnych oddziaływań. </a:t>
            </a:r>
          </a:p>
          <a:p>
            <a:pPr marL="0" marR="0" lvl="0" indent="0" algn="ctr" defTabSz="914400" rtl="0" eaLnBrk="0" fontAlgn="base" latinLnBrk="0" hangingPunct="0">
              <a:lnSpc>
                <a:spcPct val="100000"/>
              </a:lnSpc>
              <a:spcBef>
                <a:spcPct val="0"/>
              </a:spcBef>
              <a:spcAft>
                <a:spcPct val="0"/>
              </a:spcAft>
              <a:buClrTx/>
              <a:buSzTx/>
              <a:buFontTx/>
              <a:buNone/>
              <a:tabLst/>
            </a:pP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Ilość i znak zgromadzonego ładunku elektrycznego pozwalają na dokładne określenie tych oddziaływań.</a:t>
            </a:r>
          </a:p>
          <a:p>
            <a:pPr marL="0" marR="0" lvl="0" indent="0" algn="ctr" defTabSz="914400" rtl="0" eaLnBrk="0" fontAlgn="base" latinLnBrk="0" hangingPunct="0">
              <a:lnSpc>
                <a:spcPct val="100000"/>
              </a:lnSpc>
              <a:spcBef>
                <a:spcPct val="0"/>
              </a:spcBef>
              <a:spcAft>
                <a:spcPct val="0"/>
              </a:spcAft>
              <a:buClrTx/>
              <a:buSzTx/>
              <a:buFontTx/>
              <a:buNone/>
              <a:tabLst/>
            </a:pP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Jednostką ładunku elektrycznego jest kulomb, który oznaczamy symbolem „C”.</a:t>
            </a:r>
            <a:endParaRPr kumimoji="0" lang="pl-PL"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Jego nazwa pochodzi od nazwiska </a:t>
            </a:r>
            <a:r>
              <a:rPr kumimoji="0" lang="pl-PL" sz="2000" i="0" strike="noStrike" cap="none" normalizeH="0" baseline="0" dirty="0" smtClean="0">
                <a:ln>
                  <a:noFill/>
                </a:ln>
                <a:solidFill>
                  <a:srgbClr val="1F77B2"/>
                </a:solidFill>
                <a:effectLst/>
                <a:latin typeface="Times New Roman" panose="02020603050405020304" pitchFamily="18" charset="0"/>
                <a:cs typeface="Times New Roman" panose="02020603050405020304" pitchFamily="18" charset="0"/>
                <a:hlinkClick r:id="rId2"/>
              </a:rPr>
              <a:t>Charles'a </a:t>
            </a:r>
            <a:r>
              <a:rPr kumimoji="0" lang="pl-PL" sz="2000" i="0" strike="noStrike" cap="none" normalizeH="0" baseline="0" dirty="0" err="1" smtClean="0">
                <a:ln>
                  <a:noFill/>
                </a:ln>
                <a:solidFill>
                  <a:srgbClr val="1F77B2"/>
                </a:solidFill>
                <a:effectLst/>
                <a:latin typeface="Times New Roman" panose="02020603050405020304" pitchFamily="18" charset="0"/>
                <a:cs typeface="Times New Roman" panose="02020603050405020304" pitchFamily="18" charset="0"/>
                <a:hlinkClick r:id="rId2"/>
              </a:rPr>
              <a:t>Augustina</a:t>
            </a:r>
            <a:r>
              <a:rPr kumimoji="0" lang="pl-PL" sz="2000" i="0" strike="noStrike" cap="none" normalizeH="0" baseline="0" dirty="0" smtClean="0">
                <a:ln>
                  <a:noFill/>
                </a:ln>
                <a:solidFill>
                  <a:srgbClr val="1F77B2"/>
                </a:solidFill>
                <a:effectLst/>
                <a:latin typeface="Times New Roman" panose="02020603050405020304" pitchFamily="18" charset="0"/>
                <a:cs typeface="Times New Roman" panose="02020603050405020304" pitchFamily="18" charset="0"/>
                <a:hlinkClick r:id="rId2"/>
              </a:rPr>
              <a:t> de Coulomba</a:t>
            </a:r>
            <a:r>
              <a:rPr kumimoji="0" lang="pl-PL" sz="2000" i="0"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 – </a:t>
            </a:r>
          </a:p>
          <a:p>
            <a:pPr marL="0" marR="0" lvl="0" indent="0" algn="ctr" defTabSz="914400" rtl="0" eaLnBrk="0" fontAlgn="base" latinLnBrk="0" hangingPunct="0">
              <a:lnSpc>
                <a:spcPct val="100000"/>
              </a:lnSpc>
              <a:spcBef>
                <a:spcPct val="0"/>
              </a:spcBef>
              <a:spcAft>
                <a:spcPct val="0"/>
              </a:spcAft>
              <a:buClrTx/>
              <a:buSzTx/>
              <a:buFontTx/>
              <a:buNone/>
              <a:tabLst/>
            </a:pP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francuskiego uczonego, który jako pierwszy określił wielkość </a:t>
            </a:r>
          </a:p>
          <a:p>
            <a:pPr marL="0" marR="0" lvl="0" indent="0" algn="ctr" defTabSz="914400" rtl="0" eaLnBrk="0" fontAlgn="base" latinLnBrk="0" hangingPunct="0">
              <a:lnSpc>
                <a:spcPct val="100000"/>
              </a:lnSpc>
              <a:spcBef>
                <a:spcPct val="0"/>
              </a:spcBef>
              <a:spcAft>
                <a:spcPct val="0"/>
              </a:spcAft>
              <a:buClrTx/>
              <a:buSzTx/>
              <a:buFontTx/>
              <a:buNone/>
              <a:tabLst/>
            </a:pP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siły oddziaływania między ładunkami elektrycznymi.</a:t>
            </a:r>
          </a:p>
          <a:p>
            <a:pPr marL="0" marR="0" lvl="0" indent="0" algn="ctr" defTabSz="914400" rtl="0" eaLnBrk="0" fontAlgn="base" latinLnBrk="0" hangingPunct="0">
              <a:lnSpc>
                <a:spcPct val="100000"/>
              </a:lnSpc>
              <a:spcBef>
                <a:spcPct val="0"/>
              </a:spcBef>
              <a:spcAft>
                <a:spcPct val="0"/>
              </a:spcAft>
              <a:buClrTx/>
              <a:buSzTx/>
              <a:buFontTx/>
              <a:buNone/>
              <a:tabLst/>
            </a:pP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Kulomb jest dużą jednostką, dlatego w praktyce stosuje się jej podwielokrotności kulomba </a:t>
            </a:r>
          </a:p>
          <a:p>
            <a:pPr marL="0" marR="0" lvl="0" indent="0" algn="ctr" defTabSz="914400" rtl="0" eaLnBrk="0" fontAlgn="base" latinLnBrk="0" hangingPunct="0">
              <a:lnSpc>
                <a:spcPct val="100000"/>
              </a:lnSpc>
              <a:spcBef>
                <a:spcPct val="0"/>
              </a:spcBef>
              <a:spcAft>
                <a:spcPct val="0"/>
              </a:spcAft>
              <a:buClrTx/>
              <a:buSzTx/>
              <a:buFontTx/>
              <a:buNone/>
              <a:tabLst/>
            </a:pP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 </a:t>
            </a:r>
            <a:r>
              <a:rPr kumimoji="0" lang="pl-PL" sz="2000" b="0" i="0" u="none" strike="noStrike" cap="none" normalizeH="0" baseline="0" dirty="0" err="1" smtClean="0">
                <a:ln>
                  <a:noFill/>
                </a:ln>
                <a:solidFill>
                  <a:srgbClr val="1B1B1B"/>
                </a:solidFill>
                <a:effectLst/>
                <a:latin typeface="Times New Roman" panose="02020603050405020304" pitchFamily="18" charset="0"/>
                <a:cs typeface="Times New Roman" panose="02020603050405020304" pitchFamily="18" charset="0"/>
              </a:rPr>
              <a:t>milikulomb</a:t>
            </a: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 i </a:t>
            </a:r>
            <a:r>
              <a:rPr kumimoji="0" lang="pl-PL" sz="2000" b="0" i="0" u="none" strike="noStrike" cap="none" normalizeH="0" baseline="0" dirty="0" err="1" smtClean="0">
                <a:ln>
                  <a:noFill/>
                </a:ln>
                <a:solidFill>
                  <a:srgbClr val="1B1B1B"/>
                </a:solidFill>
                <a:effectLst/>
                <a:latin typeface="Times New Roman" panose="02020603050405020304" pitchFamily="18" charset="0"/>
                <a:cs typeface="Times New Roman" panose="02020603050405020304" pitchFamily="18" charset="0"/>
              </a:rPr>
              <a:t>mikrokulomb</a:t>
            </a: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a:t>
            </a:r>
            <a:endParaRPr kumimoji="0" lang="pl-PL"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l-PL" sz="2000" b="1"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Zapamiętaj!</a:t>
            </a:r>
          </a:p>
          <a:p>
            <a:pPr marL="0" marR="0" lvl="0" indent="0" algn="ctr" defTabSz="914400" rtl="0" eaLnBrk="0" fontAlgn="base" latinLnBrk="0" hangingPunct="0">
              <a:lnSpc>
                <a:spcPct val="100000"/>
              </a:lnSpc>
              <a:spcBef>
                <a:spcPct val="0"/>
              </a:spcBef>
              <a:spcAft>
                <a:spcPct val="0"/>
              </a:spcAft>
              <a:buClrTx/>
              <a:buSzTx/>
              <a:buFontTx/>
              <a:buNone/>
              <a:tabLst/>
            </a:pP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1 </a:t>
            </a:r>
            <a:r>
              <a:rPr kumimoji="0" lang="pl-PL" sz="2000" b="0" i="0" u="none" strike="noStrike" cap="none" normalizeH="0" baseline="0" dirty="0" err="1" smtClean="0">
                <a:ln>
                  <a:noFill/>
                </a:ln>
                <a:solidFill>
                  <a:srgbClr val="1B1B1B"/>
                </a:solidFill>
                <a:effectLst/>
                <a:latin typeface="Times New Roman" panose="02020603050405020304" pitchFamily="18" charset="0"/>
                <a:cs typeface="Times New Roman" panose="02020603050405020304" pitchFamily="18" charset="0"/>
              </a:rPr>
              <a:t>milikulomb</a:t>
            </a: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=1 </a:t>
            </a:r>
            <a:r>
              <a:rPr kumimoji="0" lang="pl-PL" sz="2000" b="0" i="0" u="none" strike="noStrike" cap="none" normalizeH="0" baseline="0" dirty="0" err="1" smtClean="0">
                <a:ln>
                  <a:noFill/>
                </a:ln>
                <a:solidFill>
                  <a:srgbClr val="1B1B1B"/>
                </a:solidFill>
                <a:effectLst/>
                <a:latin typeface="Times New Roman" panose="02020603050405020304" pitchFamily="18" charset="0"/>
                <a:cs typeface="Times New Roman" panose="02020603050405020304" pitchFamily="18" charset="0"/>
              </a:rPr>
              <a:t>mC</a:t>
            </a: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=0,001 C=10−3C1 </a:t>
            </a:r>
            <a:r>
              <a:rPr kumimoji="0" lang="pl-PL" sz="2000" b="0" i="0" u="none" strike="noStrike" cap="none" normalizeH="0" baseline="0" dirty="0" err="1" smtClean="0">
                <a:ln>
                  <a:noFill/>
                </a:ln>
                <a:solidFill>
                  <a:srgbClr val="1B1B1B"/>
                </a:solidFill>
                <a:effectLst/>
                <a:latin typeface="Times New Roman" panose="02020603050405020304" pitchFamily="18" charset="0"/>
                <a:cs typeface="Times New Roman" panose="02020603050405020304" pitchFamily="18" charset="0"/>
              </a:rPr>
              <a:t>milikulomb</a:t>
            </a: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=1 </a:t>
            </a:r>
            <a:r>
              <a:rPr kumimoji="0" lang="pl-PL" sz="2000" b="0" i="0" u="none" strike="noStrike" cap="none" normalizeH="0" baseline="0" dirty="0" err="1" smtClean="0">
                <a:ln>
                  <a:noFill/>
                </a:ln>
                <a:solidFill>
                  <a:srgbClr val="1B1B1B"/>
                </a:solidFill>
                <a:effectLst/>
                <a:latin typeface="Times New Roman" panose="02020603050405020304" pitchFamily="18" charset="0"/>
                <a:cs typeface="Times New Roman" panose="02020603050405020304" pitchFamily="18" charset="0"/>
              </a:rPr>
              <a:t>mC</a:t>
            </a: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=0,001 C=10-3C </a:t>
            </a:r>
            <a:b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b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1 </a:t>
            </a:r>
            <a:r>
              <a:rPr kumimoji="0" lang="pl-PL" sz="2000" b="0" i="0" u="none" strike="noStrike" cap="none" normalizeH="0" baseline="0" dirty="0" err="1" smtClean="0">
                <a:ln>
                  <a:noFill/>
                </a:ln>
                <a:solidFill>
                  <a:srgbClr val="1B1B1B"/>
                </a:solidFill>
                <a:effectLst/>
                <a:latin typeface="Times New Roman" panose="02020603050405020304" pitchFamily="18" charset="0"/>
                <a:cs typeface="Times New Roman" panose="02020603050405020304" pitchFamily="18" charset="0"/>
              </a:rPr>
              <a:t>mikrokulomb</a:t>
            </a: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=1 </a:t>
            </a:r>
            <a:r>
              <a:rPr kumimoji="0" lang="pl-PL" sz="2000" b="0" i="0" u="none" strike="noStrike" cap="none" normalizeH="0" baseline="0" dirty="0" err="1" smtClean="0">
                <a:ln>
                  <a:noFill/>
                </a:ln>
                <a:solidFill>
                  <a:srgbClr val="1B1B1B"/>
                </a:solidFill>
                <a:effectLst/>
                <a:latin typeface="Times New Roman" panose="02020603050405020304" pitchFamily="18" charset="0"/>
                <a:cs typeface="Times New Roman" panose="02020603050405020304" pitchFamily="18" charset="0"/>
              </a:rPr>
              <a:t>μC</a:t>
            </a: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=0,000001 C=10−6C1 </a:t>
            </a:r>
            <a:r>
              <a:rPr kumimoji="0" lang="pl-PL" sz="2000" b="0" i="0" u="none" strike="noStrike" cap="none" normalizeH="0" baseline="0" dirty="0" err="1" smtClean="0">
                <a:ln>
                  <a:noFill/>
                </a:ln>
                <a:solidFill>
                  <a:srgbClr val="1B1B1B"/>
                </a:solidFill>
                <a:effectLst/>
                <a:latin typeface="Times New Roman" panose="02020603050405020304" pitchFamily="18" charset="0"/>
                <a:cs typeface="Times New Roman" panose="02020603050405020304" pitchFamily="18" charset="0"/>
              </a:rPr>
              <a:t>mikrokulomb</a:t>
            </a: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=1 </a:t>
            </a:r>
            <a:r>
              <a:rPr kumimoji="0" lang="pl-PL" sz="2000" b="0" i="0" u="none" strike="noStrike" cap="none" normalizeH="0" baseline="0" dirty="0" err="1" smtClean="0">
                <a:ln>
                  <a:noFill/>
                </a:ln>
                <a:solidFill>
                  <a:srgbClr val="1B1B1B"/>
                </a:solidFill>
                <a:effectLst/>
                <a:latin typeface="Times New Roman" panose="02020603050405020304" pitchFamily="18" charset="0"/>
                <a:cs typeface="Times New Roman" panose="02020603050405020304" pitchFamily="18" charset="0"/>
              </a:rPr>
              <a:t>μC</a:t>
            </a: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=0,000001 C=10-6C</a:t>
            </a:r>
            <a:endParaRPr kumimoji="0" lang="pl-PL"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l-PL" sz="2000" b="1"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Zapamiętaj!</a:t>
            </a:r>
            <a:endPar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Im większy ładunek znajduje się na powierzchni ciał i im mniejsza jest odległość między nimi, </a:t>
            </a:r>
          </a:p>
          <a:p>
            <a:pPr marL="0" marR="0" lvl="0" indent="0" algn="ctr" defTabSz="914400" rtl="0" eaLnBrk="0" fontAlgn="base" latinLnBrk="0" hangingPunct="0">
              <a:lnSpc>
                <a:spcPct val="100000"/>
              </a:lnSpc>
              <a:spcBef>
                <a:spcPct val="0"/>
              </a:spcBef>
              <a:spcAft>
                <a:spcPct val="0"/>
              </a:spcAft>
              <a:buClrTx/>
              <a:buSzTx/>
              <a:buFontTx/>
              <a:buNone/>
              <a:tabLst/>
            </a:pP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tym większe staje się </a:t>
            </a:r>
            <a:r>
              <a:rPr kumimoji="0" lang="pl-PL" sz="2000" b="0" i="0" u="none" strike="noStrike" cap="none" normalizeH="0" baseline="0" dirty="0" err="1" smtClean="0">
                <a:ln>
                  <a:noFill/>
                </a:ln>
                <a:solidFill>
                  <a:srgbClr val="1B1B1B"/>
                </a:solidFill>
                <a:effectLst/>
                <a:latin typeface="Times New Roman" panose="02020603050405020304" pitchFamily="18" charset="0"/>
                <a:cs typeface="Times New Roman" panose="02020603050405020304" pitchFamily="18" charset="0"/>
              </a:rPr>
              <a:t>wzajemnme</a:t>
            </a: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 oddziaływanie (odpychające lub przyciągające) jednego na drugie.</a:t>
            </a:r>
          </a:p>
          <a:p>
            <a:pPr marL="0" marR="0" lvl="0" indent="0" algn="ctr" defTabSz="914400" rtl="0" eaLnBrk="0" fontAlgn="base" latinLnBrk="0" hangingPunct="0">
              <a:lnSpc>
                <a:spcPct val="100000"/>
              </a:lnSpc>
              <a:spcBef>
                <a:spcPct val="0"/>
              </a:spcBef>
              <a:spcAft>
                <a:spcPct val="0"/>
              </a:spcAft>
              <a:buClrTx/>
              <a:buSzTx/>
              <a:buFontTx/>
              <a:buNone/>
              <a:tabLst/>
            </a:pP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Siłę działającą między ciałami naelektryzowanymi nazywamy siłą elektrostatyczną (elektryczną) </a:t>
            </a:r>
          </a:p>
          <a:p>
            <a:pPr marL="0" marR="0" lvl="0" indent="0" algn="ctr" defTabSz="914400" rtl="0" eaLnBrk="0" fontAlgn="base" latinLnBrk="0" hangingPunct="0">
              <a:lnSpc>
                <a:spcPct val="100000"/>
              </a:lnSpc>
              <a:spcBef>
                <a:spcPct val="0"/>
              </a:spcBef>
              <a:spcAft>
                <a:spcPct val="0"/>
              </a:spcAft>
              <a:buClrTx/>
              <a:buSzTx/>
              <a:buFontTx/>
              <a:buNone/>
              <a:tabLst/>
            </a:pPr>
            <a:r>
              <a:rPr kumimoji="0" lang="pl-PL" sz="2000" b="0" i="0" u="none" strike="noStrike" cap="none" normalizeH="0" baseline="0" dirty="0" smtClean="0">
                <a:ln>
                  <a:noFill/>
                </a:ln>
                <a:solidFill>
                  <a:srgbClr val="1B1B1B"/>
                </a:solidFill>
                <a:effectLst/>
                <a:latin typeface="Times New Roman" panose="02020603050405020304" pitchFamily="18" charset="0"/>
                <a:cs typeface="Times New Roman" panose="02020603050405020304" pitchFamily="18" charset="0"/>
              </a:rPr>
              <a:t>lub siłą Coulomba.</a:t>
            </a:r>
            <a:endParaRPr kumimoji="0" lang="pl-PL"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49527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normAutofit/>
          </a:bodyPr>
          <a:lstStyle/>
          <a:p>
            <a:pPr algn="ctr"/>
            <a:r>
              <a:rPr lang="pl-PL" sz="2000" b="1" u="sng" dirty="0" smtClean="0">
                <a:latin typeface="Times New Roman" panose="02020603050405020304" pitchFamily="18" charset="0"/>
                <a:cs typeface="Times New Roman" panose="02020603050405020304" pitchFamily="18" charset="0"/>
              </a:rPr>
              <a:t>Doświadczenie</a:t>
            </a:r>
            <a:br>
              <a:rPr lang="pl-PL" sz="2000" b="1" u="sng" dirty="0" smtClean="0">
                <a:latin typeface="Times New Roman" panose="02020603050405020304" pitchFamily="18" charset="0"/>
                <a:cs typeface="Times New Roman" panose="02020603050405020304" pitchFamily="18" charset="0"/>
              </a:rPr>
            </a:br>
            <a:r>
              <a:rPr lang="pl-PL" sz="2000" dirty="0" smtClean="0">
                <a:latin typeface="Times New Roman" panose="02020603050405020304" pitchFamily="18" charset="0"/>
                <a:cs typeface="Times New Roman" panose="02020603050405020304" pitchFamily="18" charset="0"/>
              </a:rPr>
              <a:t/>
            </a:r>
            <a:br>
              <a:rPr lang="pl-PL" sz="2000" dirty="0" smtClean="0">
                <a:latin typeface="Times New Roman" panose="02020603050405020304" pitchFamily="18" charset="0"/>
                <a:cs typeface="Times New Roman" panose="02020603050405020304" pitchFamily="18" charset="0"/>
              </a:rPr>
            </a:br>
            <a:r>
              <a:rPr lang="pl-PL" sz="2000" dirty="0" smtClean="0">
                <a:latin typeface="Times New Roman" panose="02020603050405020304" pitchFamily="18" charset="0"/>
                <a:cs typeface="Times New Roman" panose="02020603050405020304" pitchFamily="18" charset="0"/>
              </a:rPr>
              <a:t>Pocieram suknem linijkę i przybliżam ją do skrawków papieru. </a:t>
            </a:r>
            <a:r>
              <a:rPr lang="pl-PL" sz="2000" dirty="0">
                <a:latin typeface="Times New Roman" panose="02020603050405020304" pitchFamily="18" charset="0"/>
                <a:cs typeface="Times New Roman" panose="02020603050405020304" pitchFamily="18" charset="0"/>
              </a:rPr>
              <a:t>C</a:t>
            </a:r>
            <a:r>
              <a:rPr lang="pl-PL" sz="2000" dirty="0" smtClean="0">
                <a:latin typeface="Times New Roman" panose="02020603050405020304" pitchFamily="18" charset="0"/>
                <a:cs typeface="Times New Roman" panose="02020603050405020304" pitchFamily="18" charset="0"/>
              </a:rPr>
              <a:t>o dzieje się z kawałkami papieru?</a:t>
            </a:r>
            <a:endParaRPr lang="pl-PL" sz="2000" dirty="0">
              <a:latin typeface="Times New Roman" panose="02020603050405020304" pitchFamily="18" charset="0"/>
              <a:cs typeface="Times New Roman" panose="02020603050405020304" pitchFamily="18" charset="0"/>
            </a:endParaRPr>
          </a:p>
        </p:txBody>
      </p:sp>
      <p:sp>
        <p:nvSpPr>
          <p:cNvPr id="7" name="Symbol zastępczy zawartości 6"/>
          <p:cNvSpPr>
            <a:spLocks noGrp="1"/>
          </p:cNvSpPr>
          <p:nvPr>
            <p:ph sz="half" idx="1"/>
          </p:nvPr>
        </p:nvSpPr>
        <p:spPr>
          <a:xfrm>
            <a:off x="838200" y="2674833"/>
            <a:ext cx="2879221" cy="3502129"/>
          </a:xfrm>
        </p:spPr>
        <p:txBody>
          <a:bodyPr>
            <a:normAutofit/>
          </a:bodyPr>
          <a:lstStyle/>
          <a:p>
            <a:pPr marL="0" indent="0" algn="ctr">
              <a:buNone/>
            </a:pPr>
            <a:r>
              <a:rPr lang="pl-PL" sz="2000" dirty="0" smtClean="0">
                <a:latin typeface="Times New Roman" panose="02020603050405020304" pitchFamily="18" charset="0"/>
                <a:cs typeface="Times New Roman" panose="02020603050405020304" pitchFamily="18" charset="0"/>
              </a:rPr>
              <a:t>Skrawki papieru przyciągane są przez linijkę mimo dzielącej je odległości, ponieważ linijka została naelektryzowana wskutek pocierania i oddziałuje na papierki. Taki rodzaj oddziaływania nazywamy elektrostatycznym.</a:t>
            </a:r>
            <a:endParaRPr lang="pl-PL" sz="2000" dirty="0">
              <a:latin typeface="Times New Roman" panose="02020603050405020304" pitchFamily="18" charset="0"/>
              <a:cs typeface="Times New Roman" panose="02020603050405020304" pitchFamily="18" charset="0"/>
            </a:endParaRPr>
          </a:p>
        </p:txBody>
      </p:sp>
      <p:pic>
        <p:nvPicPr>
          <p:cNvPr id="2" name="VID_20190625_194550">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307850" y="2800009"/>
            <a:ext cx="3886200" cy="2914650"/>
          </a:xfrm>
        </p:spPr>
      </p:pic>
    </p:spTree>
    <p:extLst>
      <p:ext uri="{BB962C8B-B14F-4D97-AF65-F5344CB8AC3E}">
        <p14:creationId xmlns:p14="http://schemas.microsoft.com/office/powerpoint/2010/main" val="3906471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000" b="1" u="sng" dirty="0" smtClean="0">
                <a:latin typeface="Times New Roman" panose="02020603050405020304" pitchFamily="18" charset="0"/>
                <a:cs typeface="Times New Roman" panose="02020603050405020304" pitchFamily="18" charset="0"/>
              </a:rPr>
              <a:t>Doświadczenie</a:t>
            </a:r>
            <a:r>
              <a:rPr lang="pl-PL" sz="2000" dirty="0" smtClean="0">
                <a:latin typeface="Times New Roman" panose="02020603050405020304" pitchFamily="18" charset="0"/>
                <a:cs typeface="Times New Roman" panose="02020603050405020304" pitchFamily="18" charset="0"/>
              </a:rPr>
              <a:t> – badanie skutków oddziaływania elektrostatycznego. </a:t>
            </a:r>
            <a:br>
              <a:rPr lang="pl-PL" sz="2000" dirty="0" smtClean="0">
                <a:latin typeface="Times New Roman" panose="02020603050405020304" pitchFamily="18" charset="0"/>
                <a:cs typeface="Times New Roman" panose="02020603050405020304" pitchFamily="18" charset="0"/>
              </a:rPr>
            </a:br>
            <a:r>
              <a:rPr lang="pl-PL" sz="2000" dirty="0" smtClean="0">
                <a:latin typeface="Times New Roman" panose="02020603050405020304" pitchFamily="18" charset="0"/>
                <a:cs typeface="Times New Roman" panose="02020603050405020304" pitchFamily="18" charset="0"/>
              </a:rPr>
              <a:t/>
            </a:r>
            <a:br>
              <a:rPr lang="pl-PL" sz="2000" dirty="0" smtClean="0">
                <a:latin typeface="Times New Roman" panose="02020603050405020304" pitchFamily="18" charset="0"/>
                <a:cs typeface="Times New Roman" panose="02020603050405020304" pitchFamily="18" charset="0"/>
              </a:rPr>
            </a:br>
            <a:r>
              <a:rPr lang="pl-PL" sz="2000" dirty="0" smtClean="0">
                <a:latin typeface="Times New Roman" panose="02020603050405020304" pitchFamily="18" charset="0"/>
                <a:cs typeface="Times New Roman" panose="02020603050405020304" pitchFamily="18" charset="0"/>
              </a:rPr>
              <a:t>Dwa nadmuchane baloniki związuję nitką i trzymam za nitkę w niewielkiej odległości od siebie. Pocieram je kawałkiem sukna. Co stanie się z balonikami</a:t>
            </a:r>
            <a:r>
              <a:rPr lang="pl-PL" sz="2000" dirty="0">
                <a:latin typeface="Times New Roman" panose="02020603050405020304" pitchFamily="18" charset="0"/>
                <a:cs typeface="Times New Roman" panose="02020603050405020304" pitchFamily="18" charset="0"/>
              </a:rPr>
              <a:t>?</a:t>
            </a:r>
            <a:br>
              <a:rPr lang="pl-PL" sz="2000" dirty="0">
                <a:latin typeface="Times New Roman" panose="02020603050405020304" pitchFamily="18" charset="0"/>
                <a:cs typeface="Times New Roman" panose="02020603050405020304" pitchFamily="18" charset="0"/>
              </a:rPr>
            </a:br>
            <a:r>
              <a:rPr lang="pl-PL" sz="2000" dirty="0">
                <a:latin typeface="Times New Roman" panose="02020603050405020304" pitchFamily="18" charset="0"/>
                <a:cs typeface="Times New Roman" panose="02020603050405020304" pitchFamily="18" charset="0"/>
              </a:rPr>
              <a:t>Dwa potarte suknem baloniki odpychały się, ponieważ elektryzują się jednoimiennie.</a:t>
            </a:r>
            <a:br>
              <a:rPr lang="pl-PL" sz="2000" dirty="0">
                <a:latin typeface="Times New Roman" panose="02020603050405020304" pitchFamily="18" charset="0"/>
                <a:cs typeface="Times New Roman" panose="02020603050405020304" pitchFamily="18" charset="0"/>
              </a:rPr>
            </a:br>
            <a:endParaRPr lang="pl-PL" sz="2000" dirty="0">
              <a:latin typeface="Times New Roman" panose="02020603050405020304" pitchFamily="18" charset="0"/>
              <a:cs typeface="Times New Roman" panose="02020603050405020304" pitchFamily="18" charset="0"/>
            </a:endParaRPr>
          </a:p>
        </p:txBody>
      </p:sp>
      <p:pic>
        <p:nvPicPr>
          <p:cNvPr id="8" name="Symbol zastępczy zawartości 7"/>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838200" y="2543175"/>
            <a:ext cx="4554196" cy="2913064"/>
          </a:xfrm>
        </p:spPr>
      </p:pic>
      <p:pic>
        <p:nvPicPr>
          <p:cNvPr id="7" name="VID_20190625_194241">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172200" y="2544763"/>
            <a:ext cx="5181600" cy="2911475"/>
          </a:xfrm>
        </p:spPr>
      </p:pic>
    </p:spTree>
    <p:extLst>
      <p:ext uri="{BB962C8B-B14F-4D97-AF65-F5344CB8AC3E}">
        <p14:creationId xmlns:p14="http://schemas.microsoft.com/office/powerpoint/2010/main" val="3764670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000" b="1" u="sng" dirty="0" smtClean="0">
                <a:latin typeface="Times New Roman" panose="02020603050405020304" pitchFamily="18" charset="0"/>
                <a:cs typeface="Times New Roman" panose="02020603050405020304" pitchFamily="18" charset="0"/>
              </a:rPr>
              <a:t>Doświadczenie-</a:t>
            </a:r>
            <a:r>
              <a:rPr lang="pl-PL" sz="2000" dirty="0" smtClean="0">
                <a:latin typeface="Times New Roman" panose="02020603050405020304" pitchFamily="18" charset="0"/>
                <a:cs typeface="Times New Roman" panose="02020603050405020304" pitchFamily="18" charset="0"/>
              </a:rPr>
              <a:t> </a:t>
            </a:r>
            <a:r>
              <a:rPr lang="pl-PL" sz="2000" dirty="0">
                <a:latin typeface="Times New Roman" panose="02020603050405020304" pitchFamily="18" charset="0"/>
                <a:cs typeface="Times New Roman" panose="02020603050405020304" pitchFamily="18" charset="0"/>
              </a:rPr>
              <a:t>badanie skutków oddziaływania elektrostatycznego. </a:t>
            </a:r>
            <a:r>
              <a:rPr lang="pl-PL" sz="2000" dirty="0" smtClean="0">
                <a:latin typeface="Times New Roman" panose="02020603050405020304" pitchFamily="18" charset="0"/>
                <a:cs typeface="Times New Roman" panose="02020603050405020304" pitchFamily="18" charset="0"/>
              </a:rPr>
              <a:t/>
            </a:r>
            <a:br>
              <a:rPr lang="pl-PL" sz="2000" dirty="0" smtClean="0">
                <a:latin typeface="Times New Roman" panose="02020603050405020304" pitchFamily="18" charset="0"/>
                <a:cs typeface="Times New Roman" panose="02020603050405020304" pitchFamily="18" charset="0"/>
              </a:rPr>
            </a:br>
            <a:r>
              <a:rPr lang="pl-PL" sz="2000" dirty="0">
                <a:latin typeface="Times New Roman" panose="02020603050405020304" pitchFamily="18" charset="0"/>
                <a:cs typeface="Times New Roman" panose="02020603050405020304" pitchFamily="18" charset="0"/>
              </a:rPr>
              <a:t/>
            </a:r>
            <a:br>
              <a:rPr lang="pl-PL" sz="2000" dirty="0">
                <a:latin typeface="Times New Roman" panose="02020603050405020304" pitchFamily="18" charset="0"/>
                <a:cs typeface="Times New Roman" panose="02020603050405020304" pitchFamily="18" charset="0"/>
              </a:rPr>
            </a:br>
            <a:r>
              <a:rPr lang="pl-PL" sz="2000" dirty="0" smtClean="0">
                <a:latin typeface="Times New Roman" panose="02020603050405020304" pitchFamily="18" charset="0"/>
                <a:cs typeface="Times New Roman" panose="02020603050405020304" pitchFamily="18" charset="0"/>
              </a:rPr>
              <a:t>Nadmuchany balonik </a:t>
            </a:r>
            <a:r>
              <a:rPr lang="pl-PL" sz="2000" dirty="0">
                <a:latin typeface="Times New Roman" panose="02020603050405020304" pitchFamily="18" charset="0"/>
                <a:cs typeface="Times New Roman" panose="02020603050405020304" pitchFamily="18" charset="0"/>
              </a:rPr>
              <a:t>związuję nitką i p</a:t>
            </a:r>
            <a:r>
              <a:rPr lang="pl-PL" sz="2000" dirty="0" smtClean="0">
                <a:latin typeface="Times New Roman" panose="02020603050405020304" pitchFamily="18" charset="0"/>
                <a:cs typeface="Times New Roman" panose="02020603050405020304" pitchFamily="18" charset="0"/>
              </a:rPr>
              <a:t>ocieram go </a:t>
            </a:r>
            <a:r>
              <a:rPr lang="pl-PL" sz="2000" dirty="0">
                <a:latin typeface="Times New Roman" panose="02020603050405020304" pitchFamily="18" charset="0"/>
                <a:cs typeface="Times New Roman" panose="02020603050405020304" pitchFamily="18" charset="0"/>
              </a:rPr>
              <a:t>kawałkiem </a:t>
            </a:r>
            <a:r>
              <a:rPr lang="pl-PL" sz="2000" dirty="0" smtClean="0">
                <a:latin typeface="Times New Roman" panose="02020603050405020304" pitchFamily="18" charset="0"/>
                <a:cs typeface="Times New Roman" panose="02020603050405020304" pitchFamily="18" charset="0"/>
              </a:rPr>
              <a:t>sukna, następnie zbliżam do ściany. </a:t>
            </a:r>
            <a:r>
              <a:rPr lang="pl-PL" sz="2000" dirty="0">
                <a:latin typeface="Times New Roman" panose="02020603050405020304" pitchFamily="18" charset="0"/>
                <a:cs typeface="Times New Roman" panose="02020603050405020304" pitchFamily="18" charset="0"/>
              </a:rPr>
              <a:t>Co stanie się z </a:t>
            </a:r>
            <a:r>
              <a:rPr lang="pl-PL" sz="2000" dirty="0" smtClean="0">
                <a:latin typeface="Times New Roman" panose="02020603050405020304" pitchFamily="18" charset="0"/>
                <a:cs typeface="Times New Roman" panose="02020603050405020304" pitchFamily="18" charset="0"/>
              </a:rPr>
              <a:t>balonikiem?</a:t>
            </a:r>
            <a:endParaRPr lang="pl-PL" sz="2000"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sz="half" idx="1"/>
          </p:nvPr>
        </p:nvSpPr>
        <p:spPr>
          <a:xfrm>
            <a:off x="838200" y="3238856"/>
            <a:ext cx="5181600" cy="2938107"/>
          </a:xfrm>
        </p:spPr>
        <p:txBody>
          <a:bodyPr>
            <a:normAutofit/>
          </a:bodyPr>
          <a:lstStyle/>
          <a:p>
            <a:pPr marL="0" indent="0">
              <a:buNone/>
            </a:pPr>
            <a:r>
              <a:rPr lang="pl-PL" sz="2000" dirty="0" smtClean="0">
                <a:latin typeface="Times New Roman" panose="02020603050405020304" pitchFamily="18" charset="0"/>
                <a:cs typeface="Times New Roman" panose="02020603050405020304" pitchFamily="18" charset="0"/>
              </a:rPr>
              <a:t>1.Balonik po potarciu suknem „przyciągał się” do ściany. </a:t>
            </a:r>
          </a:p>
          <a:p>
            <a:pPr marL="0" indent="0">
              <a:buNone/>
            </a:pPr>
            <a:endParaRPr lang="pl-PL" sz="2000" dirty="0">
              <a:latin typeface="Times New Roman" panose="02020603050405020304" pitchFamily="18" charset="0"/>
              <a:cs typeface="Times New Roman" panose="02020603050405020304" pitchFamily="18" charset="0"/>
            </a:endParaRPr>
          </a:p>
        </p:txBody>
      </p:sp>
      <p:pic>
        <p:nvPicPr>
          <p:cNvPr id="5" name="VID_20190625_134804">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7539038" y="2308634"/>
            <a:ext cx="3569564" cy="2380842"/>
          </a:xfrm>
        </p:spPr>
      </p:pic>
    </p:spTree>
    <p:extLst>
      <p:ext uri="{BB962C8B-B14F-4D97-AF65-F5344CB8AC3E}">
        <p14:creationId xmlns:p14="http://schemas.microsoft.com/office/powerpoint/2010/main" val="928010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000" b="1" u="sng" dirty="0" smtClean="0">
                <a:latin typeface="Times New Roman" panose="02020603050405020304" pitchFamily="18" charset="0"/>
                <a:cs typeface="Times New Roman" panose="02020603050405020304" pitchFamily="18" charset="0"/>
              </a:rPr>
              <a:t>Doświadczenie</a:t>
            </a:r>
            <a:r>
              <a:rPr lang="pl-PL" sz="2000" dirty="0">
                <a:latin typeface="Times New Roman" panose="02020603050405020304" pitchFamily="18" charset="0"/>
                <a:cs typeface="Times New Roman" panose="02020603050405020304" pitchFamily="18" charset="0"/>
              </a:rPr>
              <a:t/>
            </a:r>
            <a:br>
              <a:rPr lang="pl-PL" sz="2000" dirty="0">
                <a:latin typeface="Times New Roman" panose="02020603050405020304" pitchFamily="18" charset="0"/>
                <a:cs typeface="Times New Roman" panose="02020603050405020304" pitchFamily="18" charset="0"/>
              </a:rPr>
            </a:br>
            <a:r>
              <a:rPr lang="pl-PL" sz="2200" dirty="0" smtClean="0">
                <a:latin typeface="Times New Roman" panose="02020603050405020304" pitchFamily="18" charset="0"/>
                <a:cs typeface="Times New Roman" panose="02020603050405020304" pitchFamily="18" charset="0"/>
              </a:rPr>
              <a:t>Puszczam wodę z kranu tak, by jej strumień był niewielki, ale ciągły. Następnie ostrożnie zbliżam do strumienia wody nadmuchany balon tak, by ten nie dotknął wody. Jeżeli balon nie jest naelektryzowany, strumień wody spływa prosto w dół. Następnie elektryzuję balon poprzez pocieranie szmatką i ponownie zbliżam do strumienia wody, który wygina się w kierunku balonika. </a:t>
            </a:r>
            <a:endParaRPr lang="pl-PL" sz="2200"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sz="half" idx="1"/>
          </p:nvPr>
        </p:nvSpPr>
        <p:spPr>
          <a:xfrm>
            <a:off x="838200" y="2033899"/>
            <a:ext cx="5181600" cy="4546362"/>
          </a:xfrm>
        </p:spPr>
        <p:txBody>
          <a:bodyPr>
            <a:normAutofit fontScale="70000" lnSpcReduction="20000"/>
          </a:bodyPr>
          <a:lstStyle/>
          <a:p>
            <a:pPr marL="0" indent="0" algn="ctr">
              <a:buNone/>
            </a:pPr>
            <a:r>
              <a:rPr lang="pl-PL" dirty="0" smtClean="0">
                <a:latin typeface="Times New Roman" panose="02020603050405020304" pitchFamily="18" charset="0"/>
                <a:cs typeface="Times New Roman" panose="02020603050405020304" pitchFamily="18" charset="0"/>
              </a:rPr>
              <a:t>Balon potarty o włosy lub o sweter, elektryzuje się ujemnie. Oznacza to, że gromadzi się na nim dodatkowy ujemny ładunek elektryczny. Gdy naelektryzowany balon znajdował się blisko cienkiej stróżki wody, przyciągał ją i w rezultacie - odginał. Efekt ten jest związany z polarną budową wody. Oznacza to, że w cząsteczkach wody ładunki dodatnie i ujemne są względem siebie nieco przesunięte. Gdy do wody zbliża się ujemnie naelektryzowany balon, wszystkie cząsteczki wody ustawiają się dodatnimi końcami w jego stronę, w wyniku czego są do niego przyciągane. Oblewając balon, woda zmywa z niego nadmiarowe ładunki elektryczne i balon z powrotem staje się neutralny elektrycznie. Dlatego po ponownym zbliżeniu go do stróżki, nie widać już efektu przyciągania.</a:t>
            </a:r>
            <a:endParaRPr lang="pl-PL" dirty="0">
              <a:latin typeface="Times New Roman" panose="02020603050405020304" pitchFamily="18" charset="0"/>
              <a:cs typeface="Times New Roman" panose="02020603050405020304" pitchFamily="18" charset="0"/>
            </a:endParaRPr>
          </a:p>
        </p:txBody>
      </p:sp>
      <p:pic>
        <p:nvPicPr>
          <p:cNvPr id="5" name="VID_20190625_133751">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172200" y="2544763"/>
            <a:ext cx="5180013" cy="2913062"/>
          </a:xfrm>
        </p:spPr>
      </p:pic>
    </p:spTree>
    <p:extLst>
      <p:ext uri="{BB962C8B-B14F-4D97-AF65-F5344CB8AC3E}">
        <p14:creationId xmlns:p14="http://schemas.microsoft.com/office/powerpoint/2010/main" val="23487427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Motyw pakietu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309</TotalTime>
  <Words>1506</Words>
  <Application>Microsoft Office PowerPoint</Application>
  <PresentationFormat>Panoramiczny</PresentationFormat>
  <Paragraphs>151</Paragraphs>
  <Slides>29</Slides>
  <Notes>1</Notes>
  <HiddenSlides>0</HiddenSlides>
  <MMClips>10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29</vt:i4>
      </vt:variant>
    </vt:vector>
  </HeadingPairs>
  <TitlesOfParts>
    <vt:vector size="35" baseType="lpstr">
      <vt:lpstr>-apple-system</vt:lpstr>
      <vt:lpstr>Arial</vt:lpstr>
      <vt:lpstr>Calibri</vt:lpstr>
      <vt:lpstr>Calibri Light</vt:lpstr>
      <vt:lpstr>Times New Roman</vt:lpstr>
      <vt:lpstr>Office Theme</vt:lpstr>
      <vt:lpstr>Poznanie oddziaływań elektrostatycznych, z którymi spotykamy się na co dzień.</vt:lpstr>
      <vt:lpstr>PRZESUWANIE ŁADUNKÓW ELEKTRYCZNYCH</vt:lpstr>
      <vt:lpstr>Prezentacja programu PowerPoint</vt:lpstr>
      <vt:lpstr>ODDZIAŁYWANIE CIAŁ </vt:lpstr>
      <vt:lpstr>ŁADUNEK ELEKTRYCZNY</vt:lpstr>
      <vt:lpstr>Doświadczenie  Pocieram suknem linijkę i przybliżam ją do skrawków papieru. Co dzieje się z kawałkami papieru?</vt:lpstr>
      <vt:lpstr>Doświadczenie – badanie skutków oddziaływania elektrostatycznego.   Dwa nadmuchane baloniki związuję nitką i trzymam za nitkę w niewielkiej odległości od siebie. Pocieram je kawałkiem sukna. Co stanie się z balonikami? Dwa potarte suknem baloniki odpychały się, ponieważ elektryzują się jednoimiennie. </vt:lpstr>
      <vt:lpstr>Doświadczenie- badanie skutków oddziaływania elektrostatycznego.   Nadmuchany balonik związuję nitką i pocieram go kawałkiem sukna, następnie zbliżam do ściany. Co stanie się z balonikiem?</vt:lpstr>
      <vt:lpstr>Doświadczenie Puszczam wodę z kranu tak, by jej strumień był niewielki, ale ciągły. Następnie ostrożnie zbliżam do strumienia wody nadmuchany balon tak, by ten nie dotknął wody. Jeżeli balon nie jest naelektryzowany, strumień wody spływa prosto w dół. Następnie elektryzuję balon poprzez pocieranie szmatką i ponownie zbliżam do strumienia wody, który wygina się w kierunku balonika. </vt:lpstr>
      <vt:lpstr>BURZA</vt:lpstr>
      <vt:lpstr>POWSTAWANIE BURZY</vt:lpstr>
      <vt:lpstr>JAK ZACHOWAĆ SIĘ PODCZAS BURZY?</vt:lpstr>
      <vt:lpstr>Prezentacja programu PowerPoint</vt:lpstr>
      <vt:lpstr>CO TO JEST PIORUNOCHRON I DO CZEGO SŁUŻY?</vt:lpstr>
      <vt:lpstr>JAKA JEST ZASADA DZIAŁANIA KSEROGRAFU?</vt:lpstr>
      <vt:lpstr>JAKA JEST ZASADA DZIAŁANIA DRUKARKI LASEROWEJ?</vt:lpstr>
      <vt:lpstr>BUDOWA I DZIAŁANIE ELEKTROSKOPU</vt:lpstr>
      <vt:lpstr>Zbliżanie naelektryzowanej laski ebonitowej do elektroskopu,  pocieranie elektroskopu naelektryzowaną laską ebonitową  oraz rozładowanie elektroskopu.</vt:lpstr>
      <vt:lpstr>KLATKA FARADAYA</vt:lpstr>
      <vt:lpstr>MASZYNA ELEKTROSTATYCZNA</vt:lpstr>
      <vt:lpstr>GENERATOR VAN DE GRAFFA </vt:lpstr>
      <vt:lpstr>ZASADA DZIAŁANIA MASZYNY ELEKTROSTATYCZNEJ</vt:lpstr>
      <vt:lpstr>GENERATOR VAN DE GRAFFA  i jego działanie</vt:lpstr>
      <vt:lpstr>Prezentacja programu PowerPoint</vt:lpstr>
      <vt:lpstr>Prezentacja programu PowerPoint</vt:lpstr>
      <vt:lpstr>PRZYKŁADY ODDZIAŁYWAŃ ELEKTROSTATYCZNYCH  NA CO DZIEŃ:</vt:lpstr>
      <vt:lpstr> PRAKTYCZNE ZASTOSOWANIA ZJAWISK ZWIĄZANYCH Z ODDZIAŁYWANIEM POLA ELEKTRYCZNEGO:</vt:lpstr>
      <vt:lpstr>ODDZIAŁYWANIA ELEKTRYCZNE STWARZAJĄCE ZAGROŻENIA:</vt:lpstr>
      <vt:lpstr>KĄCIK Z ZADANIAMI</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Poznanie oddziaływań elektrostatycznych, z którymi spotykamy się na co dzień.</dc:title>
  <dc:creator>Dell</dc:creator>
  <cp:lastModifiedBy>Dell</cp:lastModifiedBy>
  <cp:revision>92</cp:revision>
  <dcterms:created xsi:type="dcterms:W3CDTF">2019-06-25T04:59:56Z</dcterms:created>
  <dcterms:modified xsi:type="dcterms:W3CDTF">2019-06-26T08:07:17Z</dcterms:modified>
</cp:coreProperties>
</file>