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876" r:id="rId1"/>
  </p:sldMasterIdLst>
  <p:notesMasterIdLst>
    <p:notesMasterId r:id="rId93"/>
  </p:notesMasterIdLst>
  <p:sldIdLst>
    <p:sldId id="259" r:id="rId2"/>
    <p:sldId id="261" r:id="rId3"/>
    <p:sldId id="264" r:id="rId4"/>
    <p:sldId id="266" r:id="rId5"/>
    <p:sldId id="268" r:id="rId6"/>
    <p:sldId id="270" r:id="rId7"/>
    <p:sldId id="271" r:id="rId8"/>
    <p:sldId id="442" r:id="rId9"/>
    <p:sldId id="273" r:id="rId10"/>
    <p:sldId id="275" r:id="rId11"/>
    <p:sldId id="277" r:id="rId12"/>
    <p:sldId id="279" r:id="rId13"/>
    <p:sldId id="443" r:id="rId14"/>
    <p:sldId id="283" r:id="rId15"/>
    <p:sldId id="444" r:id="rId16"/>
    <p:sldId id="445" r:id="rId17"/>
    <p:sldId id="289" r:id="rId18"/>
    <p:sldId id="446" r:id="rId19"/>
    <p:sldId id="293" r:id="rId20"/>
    <p:sldId id="295" r:id="rId21"/>
    <p:sldId id="297" r:id="rId22"/>
    <p:sldId id="300" r:id="rId23"/>
    <p:sldId id="302" r:id="rId24"/>
    <p:sldId id="304" r:id="rId25"/>
    <p:sldId id="345" r:id="rId26"/>
    <p:sldId id="306" r:id="rId27"/>
    <p:sldId id="324" r:id="rId28"/>
    <p:sldId id="323" r:id="rId29"/>
    <p:sldId id="327" r:id="rId30"/>
    <p:sldId id="329" r:id="rId31"/>
    <p:sldId id="331" r:id="rId32"/>
    <p:sldId id="333" r:id="rId33"/>
    <p:sldId id="335" r:id="rId34"/>
    <p:sldId id="337" r:id="rId35"/>
    <p:sldId id="339" r:id="rId36"/>
    <p:sldId id="341" r:id="rId37"/>
    <p:sldId id="349" r:id="rId38"/>
    <p:sldId id="351" r:id="rId39"/>
    <p:sldId id="343" r:id="rId40"/>
    <p:sldId id="353" r:id="rId41"/>
    <p:sldId id="355" r:id="rId42"/>
    <p:sldId id="357" r:id="rId43"/>
    <p:sldId id="359" r:id="rId44"/>
    <p:sldId id="361" r:id="rId45"/>
    <p:sldId id="363" r:id="rId46"/>
    <p:sldId id="365" r:id="rId47"/>
    <p:sldId id="367" r:id="rId48"/>
    <p:sldId id="369" r:id="rId49"/>
    <p:sldId id="371" r:id="rId50"/>
    <p:sldId id="456" r:id="rId51"/>
    <p:sldId id="373" r:id="rId52"/>
    <p:sldId id="375" r:id="rId53"/>
    <p:sldId id="451" r:id="rId54"/>
    <p:sldId id="452" r:id="rId55"/>
    <p:sldId id="381" r:id="rId56"/>
    <p:sldId id="383" r:id="rId57"/>
    <p:sldId id="457" r:id="rId58"/>
    <p:sldId id="385" r:id="rId59"/>
    <p:sldId id="387" r:id="rId60"/>
    <p:sldId id="455" r:id="rId61"/>
    <p:sldId id="389" r:id="rId62"/>
    <p:sldId id="391" r:id="rId63"/>
    <p:sldId id="453" r:id="rId64"/>
    <p:sldId id="454" r:id="rId65"/>
    <p:sldId id="393" r:id="rId66"/>
    <p:sldId id="395" r:id="rId67"/>
    <p:sldId id="397" r:id="rId68"/>
    <p:sldId id="399" r:id="rId69"/>
    <p:sldId id="401" r:id="rId70"/>
    <p:sldId id="441" r:id="rId71"/>
    <p:sldId id="405" r:id="rId72"/>
    <p:sldId id="407" r:id="rId73"/>
    <p:sldId id="409" r:id="rId74"/>
    <p:sldId id="411" r:id="rId75"/>
    <p:sldId id="459" r:id="rId76"/>
    <p:sldId id="460" r:id="rId77"/>
    <p:sldId id="462" r:id="rId78"/>
    <p:sldId id="469" r:id="rId79"/>
    <p:sldId id="465" r:id="rId80"/>
    <p:sldId id="466" r:id="rId81"/>
    <p:sldId id="467" r:id="rId82"/>
    <p:sldId id="470" r:id="rId83"/>
    <p:sldId id="471" r:id="rId84"/>
    <p:sldId id="472" r:id="rId85"/>
    <p:sldId id="473" r:id="rId86"/>
    <p:sldId id="474" r:id="rId87"/>
    <p:sldId id="475" r:id="rId88"/>
    <p:sldId id="476" r:id="rId89"/>
    <p:sldId id="427" r:id="rId90"/>
    <p:sldId id="429" r:id="rId91"/>
    <p:sldId id="431" r:id="rId9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303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E6B29-9BF4-4729-B82B-397E9D511139}" type="datetimeFigureOut">
              <a:rPr lang="pl-PL" smtClean="0"/>
              <a:pPr/>
              <a:t>28.02.2020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28A79-EDE4-4C09-ACA3-77FC091825D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05420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28A79-EDE4-4C09-ACA3-77FC091825D3}" type="slidenum">
              <a:rPr lang="pl-PL" smtClean="0"/>
              <a:pPr/>
              <a:t>53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err="1" smtClean="0"/>
              <a:t>Osiągniecia</a:t>
            </a:r>
            <a:r>
              <a:rPr lang="pl-PL" dirty="0" smtClean="0"/>
              <a:t> uczniów sprawdzić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397721-96B7-4382-8A17-219AEBE7A920}" type="slidenum">
              <a:rPr lang="pl-PL" smtClean="0"/>
              <a:pPr>
                <a:defRPr/>
              </a:pPr>
              <a:t>76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6BA00A-B45E-4AAD-A277-600CBE68D73C}" type="datetimeFigureOut">
              <a:rPr lang="pl-PL" smtClean="0">
                <a:solidFill>
                  <a:srgbClr val="073E87"/>
                </a:solidFill>
              </a:rPr>
              <a:pPr>
                <a:defRPr/>
              </a:pPr>
              <a:t>28.02.2020</a:t>
            </a:fld>
            <a:endParaRPr lang="pl-PL">
              <a:solidFill>
                <a:srgbClr val="073E87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73E87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1246A6-70A7-42E9-B7B1-FC38A3DBA659}" type="slidenum">
              <a:rPr lang="pl-PL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73E87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9BCD4B-404C-4887-B715-C1C31778C93C}" type="datetimeFigureOut">
              <a:rPr lang="pl-PL" smtClean="0">
                <a:solidFill>
                  <a:srgbClr val="073E87"/>
                </a:solidFill>
              </a:rPr>
              <a:pPr>
                <a:defRPr/>
              </a:pPr>
              <a:t>28.02.2020</a:t>
            </a:fld>
            <a:endParaRPr lang="pl-PL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6A108F-7C3F-4445-B404-C279EEA64E8C}" type="slidenum">
              <a:rPr lang="pl-PL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73E8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1CA0F6-E55E-404A-B45D-90C39CE2129F}" type="datetimeFigureOut">
              <a:rPr lang="pl-PL" smtClean="0">
                <a:solidFill>
                  <a:srgbClr val="073E87"/>
                </a:solidFill>
              </a:rPr>
              <a:pPr>
                <a:defRPr/>
              </a:pPr>
              <a:t>28.02.2020</a:t>
            </a:fld>
            <a:endParaRPr lang="pl-PL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7109D0-9F56-46DB-8CC4-EAB59D1726FE}" type="slidenum">
              <a:rPr lang="pl-PL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73E8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F8101F-E69D-469E-863B-338CA77740C8}" type="datetimeFigureOut">
              <a:rPr lang="pl-PL" smtClean="0">
                <a:solidFill>
                  <a:srgbClr val="073E87"/>
                </a:solidFill>
              </a:rPr>
              <a:pPr>
                <a:defRPr/>
              </a:pPr>
              <a:t>28.02.2020</a:t>
            </a:fld>
            <a:endParaRPr lang="pl-PL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940FF4-C4EF-4A93-A2B5-2318334B0EF6}" type="slidenum">
              <a:rPr lang="pl-PL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73E8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4A94C7-5FC9-47FE-AC61-5FD9F263309C}" type="datetimeFigureOut">
              <a:rPr lang="pl-PL" smtClean="0">
                <a:solidFill>
                  <a:srgbClr val="073E87"/>
                </a:solidFill>
              </a:rPr>
              <a:pPr>
                <a:defRPr/>
              </a:pPr>
              <a:t>28.02.2020</a:t>
            </a:fld>
            <a:endParaRPr lang="pl-PL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CB1F5-188F-45B2-A178-961AB4FDF91A}" type="slidenum">
              <a:rPr lang="pl-PL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73E87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2096F6-5436-432F-8357-0EB23EA8A20E}" type="datetimeFigureOut">
              <a:rPr lang="pl-PL" smtClean="0">
                <a:solidFill>
                  <a:srgbClr val="073E87"/>
                </a:solidFill>
              </a:rPr>
              <a:pPr>
                <a:defRPr/>
              </a:pPr>
              <a:t>28.02.2020</a:t>
            </a:fld>
            <a:endParaRPr lang="pl-PL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F9F85D-0015-4CC5-9800-76E773B317B5}" type="slidenum">
              <a:rPr lang="pl-PL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73E8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B75BCD-061F-430C-99BC-BD6E8C6E055E}" type="datetimeFigureOut">
              <a:rPr lang="pl-PL" smtClean="0">
                <a:solidFill>
                  <a:srgbClr val="073E87"/>
                </a:solidFill>
              </a:rPr>
              <a:pPr>
                <a:defRPr/>
              </a:pPr>
              <a:t>28.02.2020</a:t>
            </a:fld>
            <a:endParaRPr lang="pl-PL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8C56B5-BF8A-495F-8A57-F19DBC443390}" type="slidenum">
              <a:rPr lang="pl-PL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73E8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E2575D-F8AD-4E73-A9ED-4CEF5C319857}" type="datetimeFigureOut">
              <a:rPr lang="pl-PL" smtClean="0">
                <a:solidFill>
                  <a:srgbClr val="073E87"/>
                </a:solidFill>
              </a:rPr>
              <a:pPr>
                <a:defRPr/>
              </a:pPr>
              <a:t>28.02.2020</a:t>
            </a:fld>
            <a:endParaRPr lang="pl-PL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0660C-72EF-4A16-99EE-69A4B5645526}" type="slidenum">
              <a:rPr lang="pl-PL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73E8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BABD11-FCDB-4919-BB9A-68CDC3F3A576}" type="datetimeFigureOut">
              <a:rPr lang="pl-PL" smtClean="0">
                <a:solidFill>
                  <a:srgbClr val="073E87"/>
                </a:solidFill>
              </a:rPr>
              <a:pPr>
                <a:defRPr/>
              </a:pPr>
              <a:t>28.02.2020</a:t>
            </a:fld>
            <a:endParaRPr lang="pl-PL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25E84-8520-46D3-9A0E-57C84FAF3124}" type="slidenum">
              <a:rPr lang="pl-PL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73E8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9371AB-C3E3-4236-95BF-EB13CA2E712F}" type="datetimeFigureOut">
              <a:rPr lang="pl-PL" smtClean="0">
                <a:solidFill>
                  <a:srgbClr val="073E87"/>
                </a:solidFill>
              </a:rPr>
              <a:pPr>
                <a:defRPr/>
              </a:pPr>
              <a:t>28.02.2020</a:t>
            </a:fld>
            <a:endParaRPr lang="pl-PL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BF0C49-6FE5-4860-AF53-78109423CC85}" type="slidenum">
              <a:rPr lang="pl-PL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73E8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C94A81-DBA2-4E51-B4A8-659454EEF753}" type="datetimeFigureOut">
              <a:rPr lang="pl-PL" smtClean="0">
                <a:solidFill>
                  <a:srgbClr val="073E87"/>
                </a:solidFill>
              </a:rPr>
              <a:pPr>
                <a:defRPr/>
              </a:pPr>
              <a:t>28.02.2020</a:t>
            </a:fld>
            <a:endParaRPr lang="pl-PL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CF977179-6245-41D8-8681-E848987065DC}" type="slidenum">
              <a:rPr lang="pl-PL" smtClean="0">
                <a:solidFill>
                  <a:srgbClr val="073E87"/>
                </a:solidFill>
              </a:rPr>
              <a:pPr>
                <a:defRPr/>
              </a:pPr>
              <a:t>‹#›</a:t>
            </a:fld>
            <a:endParaRPr lang="pl-PL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437761-FCD1-4500-A0CF-DDD70850886E}" type="datetimeFigureOut">
              <a:rPr lang="pl-PL" smtClean="0">
                <a:solidFill>
                  <a:srgbClr val="073E87"/>
                </a:solidFill>
                <a:latin typeface="Franklin Gothic Book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28.02.2020</a:t>
            </a:fld>
            <a:endParaRPr lang="pl-PL">
              <a:solidFill>
                <a:srgbClr val="073E87"/>
              </a:solidFill>
              <a:latin typeface="Franklin Gothic Book" pitchFamily="34" charset="0"/>
              <a:cs typeface="Arial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073E87"/>
              </a:solidFill>
              <a:latin typeface="Franklin Gothic Book" pitchFamily="34" charset="0"/>
              <a:cs typeface="Arial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409573-21B2-4EF7-AF63-3A684B7F9EF1}" type="slidenum">
              <a:rPr lang="pl-PL" smtClean="0">
                <a:solidFill>
                  <a:srgbClr val="073E87"/>
                </a:solidFill>
                <a:latin typeface="Franklin Gothic Book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>
              <a:solidFill>
                <a:srgbClr val="073E87"/>
              </a:solidFill>
              <a:latin typeface="Franklin Gothic Book" pitchFamily="34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jackos91.wrzuta.pl/obraz/arhI3FFs6M2/i_lo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hyperlink" Target="mailto:1lo.limanowa@pro.onet.pl" TargetMode="External"/><Relationship Id="rId4" Type="http://schemas.openxmlformats.org/officeDocument/2006/relationships/image" Target="http://c2.wrzuta.pl/wm11641/117ca2070020578845f2b188/i_lo?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jackos91.wrzuta.pl/obraz/arhI3FFs6M2/i_lo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c2.wrzuta.pl/wm11641/117ca2070020578845f2b188/i_lo?" TargetMode="Externa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jackos91.wrzuta.pl/obraz/arhI3FFs6M2/i_lo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http://c2.wrzuta.pl/wm11641/117ca2070020578845f2b188/i_lo?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jackos91.wrzuta.pl/obraz/arhI3FFs6M2/i_lo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c2.wrzuta.pl/wm11641/117ca2070020578845f2b188/i_lo?" TargetMode="Externa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jackos91.wrzuta.pl/obraz/arhI3FFs6M2/i_lo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http://c2.wrzuta.pl/wm11641/117ca2070020578845f2b188/i_lo?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jackos91.wrzuta.pl/obraz/arhI3FFs6M2/i_lo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c2.wrzuta.pl/wm11641/117ca2070020578845f2b188/i_lo?" TargetMode="Externa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jackos91.wrzuta.pl/obraz/arhI3FFs6M2/i_lo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http://c2.wrzuta.pl/wm11641/117ca2070020578845f2b188/i_lo?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jackos91.wrzuta.pl/obraz/arhI3FFs6M2/i_lo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http://c2.wrzuta.pl/wm11641/117ca2070020578845f2b188/i_lo?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jackos91.wrzuta.pl/obraz/arhI3FFs6M2/i_lo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http://c2.wrzuta.pl/wm11641/117ca2070020578845f2b188/i_lo?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jackos91.wrzuta.pl/obraz/arhI3FFs6M2/i_lo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http://c2.wrzuta.pl/wm11641/117ca2070020578845f2b188/i_lo?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jackos91.wrzuta.pl/obraz/arhI3FFs6M2/i_lo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http://c2.wrzuta.pl/wm11641/117ca2070020578845f2b188/i_lo?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http://c2.wrzuta.pl/wm11641/117ca2070020578845f2b188/i_lo?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jackos91.wrzuta.pl/obraz/arhI3FFs6M2/i_lo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jackos91.wrzuta.pl/obraz/arhI3FFs6M2/i_lo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http://c2.wrzuta.pl/wm11641/117ca2070020578845f2b188/i_lo?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jackos91.wrzuta.pl/obraz/arhI3FFs6M2/i_lo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http://c2.wrzuta.pl/wm11641/117ca2070020578845f2b188/i_lo?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jackos91.wrzuta.pl/obraz/arhI3FFs6M2/i_lo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5" Type="http://schemas.openxmlformats.org/officeDocument/2006/relationships/image" Target="http://c2.wrzuta.pl/wm11641/117ca2070020578845f2b188/i_lo?" TargetMode="Externa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jackos91.wrzuta.pl/obraz/arhI3FFs6M2/i_lo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http://c2.wrzuta.pl/wm11641/117ca2070020578845f2b188/i_lo?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2.jpeg"/><Relationship Id="rId2" Type="http://schemas.openxmlformats.org/officeDocument/2006/relationships/hyperlink" Target="http://jackos91.wrzuta.pl/obraz/arhI3FFs6M2/i_lo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http://c2.wrzuta.pl/wm11641/117ca2070020578845f2b188/i_lo?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9.png"/><Relationship Id="rId2" Type="http://schemas.openxmlformats.org/officeDocument/2006/relationships/hyperlink" Target="http://jackos91.wrzuta.pl/obraz/arhI3FFs6M2/i_lo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http://c2.wrzuta.pl/wm11641/117ca2070020578845f2b188/i_lo?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jackos91.wrzuta.pl/obraz/arhI3FFs6M2/i_lo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http://c2.wrzuta.pl/wm11641/117ca2070020578845f2b188/i_lo?" TargetMode="Externa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jackos91.wrzuta.pl/obraz/arhI3FFs6M2/i_lo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http://c2.wrzuta.pl/wm11641/117ca2070020578845f2b188/i_lo?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jackos91.wrzuta.pl/obraz/arhI3FFs6M2/i_lo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http://c2.wrzuta.pl/wm11641/117ca2070020578845f2b188/i_lo?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jackos91.wrzuta.pl/obraz/arhI3FFs6M2/i_lo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http://c2.wrzuta.pl/wm11641/117ca2070020578845f2b188/i_lo?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4.jpeg"/><Relationship Id="rId2" Type="http://schemas.openxmlformats.org/officeDocument/2006/relationships/hyperlink" Target="http://jackos91.wrzuta.pl/obraz/arhI3FFs6M2/i_lo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http://c2.wrzuta.pl/wm11641/117ca2070020578845f2b188/i_lo?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jackos91.wrzuta.pl/obraz/arhI3FFs6M2/i_lo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http://c2.wrzuta.pl/wm11641/117ca2070020578845f2b188/i_lo?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jpeg"/><Relationship Id="rId4" Type="http://schemas.openxmlformats.org/officeDocument/2006/relationships/image" Target="../media/image1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103.png"/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12" Type="http://schemas.openxmlformats.org/officeDocument/2006/relationships/image" Target="../media/image10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8.jpeg"/><Relationship Id="rId11" Type="http://schemas.openxmlformats.org/officeDocument/2006/relationships/image" Target="../media/image101.jpeg"/><Relationship Id="rId5" Type="http://schemas.openxmlformats.org/officeDocument/2006/relationships/image" Target="../media/image97.png"/><Relationship Id="rId15" Type="http://schemas.openxmlformats.org/officeDocument/2006/relationships/image" Target="../media/image105.jpeg"/><Relationship Id="rId10" Type="http://schemas.openxmlformats.org/officeDocument/2006/relationships/slide" Target="slide28.xml"/><Relationship Id="rId4" Type="http://schemas.openxmlformats.org/officeDocument/2006/relationships/image" Target="../media/image96.jpeg"/><Relationship Id="rId9" Type="http://schemas.openxmlformats.org/officeDocument/2006/relationships/image" Target="../media/image100.jpeg"/><Relationship Id="rId14" Type="http://schemas.openxmlformats.org/officeDocument/2006/relationships/image" Target="../media/image10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hyperlink" Target="http://jackos91.wrzuta.pl/obraz/arhI3FFs6M2/i_lo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http://c2.wrzuta.pl/wm11641/117ca2070020578845f2b188/i_lo?" TargetMode="External"/><Relationship Id="rId9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7.gi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gif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7.gif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7.gi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jackos91.wrzuta.pl/obraz/arhI3FFs6M2/i_lo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http://c2.wrzuta.pl/wm11641/117ca2070020578845f2b188/i_lo?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gif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57.gif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57.gif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57.gif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57.gif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jackos91.wrzuta.pl/obraz/arhI3FFs6M2/i_lo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http://c2.wrzuta.pl/wm11641/117ca2070020578845f2b188/i_lo?" TargetMode="Externa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Prostokąt 4"/>
          <p:cNvSpPr>
            <a:spLocks noChangeArrowheads="1"/>
          </p:cNvSpPr>
          <p:nvPr/>
        </p:nvSpPr>
        <p:spPr bwMode="auto">
          <a:xfrm>
            <a:off x="1473200" y="687388"/>
            <a:ext cx="73469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pl-PL" sz="3200" b="1">
                <a:solidFill>
                  <a:srgbClr val="000099"/>
                </a:solidFill>
                <a:latin typeface="Georgia" pitchFamily="18" charset="0"/>
              </a:rPr>
              <a:t>I Liceum Ogólnokształcące</a:t>
            </a:r>
            <a:br>
              <a:rPr lang="pl-PL" sz="3200" b="1">
                <a:solidFill>
                  <a:srgbClr val="000099"/>
                </a:solidFill>
                <a:latin typeface="Georgia" pitchFamily="18" charset="0"/>
              </a:rPr>
            </a:br>
            <a:r>
              <a:rPr lang="pl-PL" sz="3200" b="1">
                <a:solidFill>
                  <a:srgbClr val="000099"/>
                </a:solidFill>
                <a:latin typeface="Georgia" pitchFamily="18" charset="0"/>
              </a:rPr>
              <a:t>im. Wł. Orkana w Limanowej</a:t>
            </a:r>
            <a:endParaRPr lang="pl-PL" sz="3200">
              <a:solidFill>
                <a:srgbClr val="000099"/>
              </a:solidFill>
              <a:latin typeface="Georgia" pitchFamily="18" charset="0"/>
            </a:endParaRPr>
          </a:p>
        </p:txBody>
      </p:sp>
      <p:pic>
        <p:nvPicPr>
          <p:cNvPr id="8195" name="Picture 7" descr="I LO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425450"/>
            <a:ext cx="1300162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7"/>
          <p:cNvSpPr/>
          <p:nvPr/>
        </p:nvSpPr>
        <p:spPr>
          <a:xfrm>
            <a:off x="4683726" y="2780928"/>
            <a:ext cx="4464497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100" b="1" dirty="0">
                <a:solidFill>
                  <a:srgbClr val="000099"/>
                </a:solidFill>
                <a:latin typeface="Georgia" pitchFamily="18" charset="0"/>
              </a:rPr>
              <a:t>Adres szkoły: </a:t>
            </a:r>
          </a:p>
          <a:p>
            <a:pPr algn="ctr">
              <a:defRPr/>
            </a:pPr>
            <a:r>
              <a:rPr lang="pl-PL" sz="2100" b="1" dirty="0">
                <a:solidFill>
                  <a:srgbClr val="000099"/>
                </a:solidFill>
                <a:latin typeface="Georgia" pitchFamily="18" charset="0"/>
              </a:rPr>
              <a:t>ul. Orkana 1 </a:t>
            </a:r>
            <a:br>
              <a:rPr lang="pl-PL" sz="2100" b="1" dirty="0">
                <a:solidFill>
                  <a:srgbClr val="000099"/>
                </a:solidFill>
                <a:latin typeface="Georgia" pitchFamily="18" charset="0"/>
              </a:rPr>
            </a:br>
            <a:r>
              <a:rPr lang="pl-PL" sz="2100" b="1" dirty="0">
                <a:solidFill>
                  <a:srgbClr val="000099"/>
                </a:solidFill>
                <a:latin typeface="Georgia" pitchFamily="18" charset="0"/>
              </a:rPr>
              <a:t>34-600 LIMANOWA </a:t>
            </a:r>
          </a:p>
          <a:p>
            <a:pPr algn="ctr">
              <a:defRPr/>
            </a:pPr>
            <a:r>
              <a:rPr lang="pl-PL" sz="2100" b="1" dirty="0">
                <a:solidFill>
                  <a:srgbClr val="000099"/>
                </a:solidFill>
                <a:latin typeface="Georgia" pitchFamily="18" charset="0"/>
              </a:rPr>
              <a:t/>
            </a:r>
            <a:br>
              <a:rPr lang="pl-PL" sz="2100" b="1" dirty="0">
                <a:solidFill>
                  <a:srgbClr val="000099"/>
                </a:solidFill>
                <a:latin typeface="Georgia" pitchFamily="18" charset="0"/>
              </a:rPr>
            </a:br>
            <a:r>
              <a:rPr lang="pl-PL" sz="2100" b="1" dirty="0">
                <a:solidFill>
                  <a:srgbClr val="000099"/>
                </a:solidFill>
                <a:latin typeface="Georgia" pitchFamily="18" charset="0"/>
              </a:rPr>
              <a:t>   tel./fax sekretariat</a:t>
            </a:r>
          </a:p>
          <a:p>
            <a:pPr algn="ctr">
              <a:defRPr/>
            </a:pPr>
            <a:r>
              <a:rPr lang="pl-PL" sz="2100" b="1" dirty="0">
                <a:solidFill>
                  <a:srgbClr val="000099"/>
                </a:solidFill>
                <a:latin typeface="Georgia" pitchFamily="18" charset="0"/>
              </a:rPr>
              <a:t>   (018) 337-20-59 </a:t>
            </a:r>
          </a:p>
          <a:p>
            <a:pPr algn="ctr">
              <a:defRPr/>
            </a:pPr>
            <a:endParaRPr lang="pl-PL" sz="2100" b="1" dirty="0">
              <a:solidFill>
                <a:srgbClr val="000099"/>
              </a:solidFill>
              <a:latin typeface="Georgia" pitchFamily="18" charset="0"/>
            </a:endParaRPr>
          </a:p>
          <a:p>
            <a:pPr algn="ctr">
              <a:defRPr/>
            </a:pPr>
            <a:r>
              <a:rPr lang="pl-PL" sz="2100" b="1" dirty="0">
                <a:solidFill>
                  <a:srgbClr val="000099"/>
                </a:solidFill>
                <a:latin typeface="Georgia" pitchFamily="18" charset="0"/>
              </a:rPr>
              <a:t>e-mail: </a:t>
            </a:r>
          </a:p>
          <a:p>
            <a:pPr algn="ctr">
              <a:defRPr/>
            </a:pPr>
            <a:r>
              <a:rPr lang="pl-PL" sz="2000" dirty="0">
                <a:ln>
                  <a:solidFill>
                    <a:srgbClr val="C00000"/>
                  </a:solidFill>
                </a:ln>
                <a:solidFill>
                  <a:srgbClr val="000099"/>
                </a:solidFill>
                <a:latin typeface="Georgia" pitchFamily="18" charset="0"/>
                <a:hlinkClick r:id="rId5"/>
              </a:rPr>
              <a:t>1lo.limanowa@pro.onet.pl</a:t>
            </a:r>
            <a:endParaRPr lang="pl-PL" sz="2000" dirty="0">
              <a:ln>
                <a:solidFill>
                  <a:srgbClr val="C00000"/>
                </a:solidFill>
              </a:ln>
              <a:solidFill>
                <a:srgbClr val="000099"/>
              </a:solidFill>
              <a:latin typeface="Georgia" pitchFamily="18" charset="0"/>
            </a:endParaRPr>
          </a:p>
          <a:p>
            <a:pPr algn="ctr">
              <a:defRPr/>
            </a:pPr>
            <a:r>
              <a:rPr lang="pl-PL" sz="2000" b="1" dirty="0">
                <a:solidFill>
                  <a:srgbClr val="000099"/>
                </a:solidFill>
                <a:latin typeface="Georgia" pitchFamily="18" charset="0"/>
              </a:rPr>
              <a:t>http://limanowa1lo.republika.pl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839" y="2204864"/>
            <a:ext cx="5039171" cy="3486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77751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"/>
          <p:cNvSpPr>
            <a:spLocks noGrp="1"/>
          </p:cNvSpPr>
          <p:nvPr>
            <p:ph type="title" idx="4294967295"/>
          </p:nvPr>
        </p:nvSpPr>
        <p:spPr>
          <a:xfrm>
            <a:off x="2051720" y="836712"/>
            <a:ext cx="6786562" cy="866775"/>
          </a:xfrm>
        </p:spPr>
        <p:txBody>
          <a:bodyPr rtlCol="0">
            <a:normAutofit fontScale="90000"/>
          </a:bodyPr>
          <a:lstStyle/>
          <a:p>
            <a:pPr algn="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cap="all" dirty="0">
                <a:solidFill>
                  <a:srgbClr val="C00000"/>
                </a:solidFill>
                <a:latin typeface="Georgia" pitchFamily="18" charset="0"/>
              </a:rPr>
              <a:t>Jakie kierunki studiów możesz wybrać                                          po ukończeniu tego profilu</a:t>
            </a:r>
            <a:endParaRPr lang="pl-PL" dirty="0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549275"/>
            <a:ext cx="6953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pole tekstowe 4"/>
          <p:cNvSpPr txBox="1">
            <a:spLocks noChangeArrowheads="1"/>
          </p:cNvSpPr>
          <p:nvPr/>
        </p:nvSpPr>
        <p:spPr bwMode="auto">
          <a:xfrm>
            <a:off x="611187" y="1844824"/>
            <a:ext cx="7716837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Matematyka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Fizyka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Informatyka/informatyka stosowana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Astronomia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Chemia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Automatyka i robotyka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Budownictwo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 smtClean="0">
                <a:latin typeface="Georgia" pitchFamily="18" charset="0"/>
              </a:rPr>
              <a:t>Inżynieria środowiska,  </a:t>
            </a:r>
            <a:r>
              <a:rPr lang="pl-PL" sz="2100" b="1" dirty="0">
                <a:latin typeface="Georgia" pitchFamily="18" charset="0"/>
              </a:rPr>
              <a:t>materiałowa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Elektronika i telekomunikacja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Elektrotechnika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Energetyka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 smtClean="0">
                <a:latin typeface="Georgia" pitchFamily="18" charset="0"/>
              </a:rPr>
              <a:t>Transport, logistyka</a:t>
            </a:r>
            <a:endParaRPr lang="pl-PL" sz="2100" b="1" dirty="0">
              <a:latin typeface="Georgia" pitchFamily="18" charset="0"/>
            </a:endParaRP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Teleinformatyka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Mechanika i budowa maszyn</a:t>
            </a:r>
          </a:p>
        </p:txBody>
      </p:sp>
      <p:pic>
        <p:nvPicPr>
          <p:cNvPr id="16389" name="Picture 19" descr="I LO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275" y="488950"/>
            <a:ext cx="79375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23042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9" descr="I LO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7921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11560" y="1772816"/>
            <a:ext cx="835292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l-PL" sz="4000" b="1" dirty="0" smtClean="0">
                <a:solidFill>
                  <a:srgbClr val="FF0000"/>
                </a:solidFill>
                <a:latin typeface="Georgia" pitchFamily="18" charset="0"/>
              </a:rPr>
              <a:t>Klasa B	</a:t>
            </a:r>
          </a:p>
          <a:p>
            <a:pPr algn="ctr">
              <a:lnSpc>
                <a:spcPct val="200000"/>
              </a:lnSpc>
            </a:pPr>
            <a:r>
              <a:rPr lang="pl-PL" sz="3200" b="1" dirty="0" smtClean="0">
                <a:latin typeface="Georgia" pitchFamily="18" charset="0"/>
              </a:rPr>
              <a:t>matematyka, fizyka,                                          język angielski</a:t>
            </a:r>
          </a:p>
        </p:txBody>
      </p:sp>
    </p:spTree>
    <p:extLst>
      <p:ext uri="{BB962C8B-B14F-4D97-AF65-F5344CB8AC3E}">
        <p14:creationId xmlns:p14="http://schemas.microsoft.com/office/powerpoint/2010/main" xmlns="" val="3490009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549275"/>
            <a:ext cx="6953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pole tekstowe 3"/>
          <p:cNvSpPr txBox="1">
            <a:spLocks noChangeArrowheads="1"/>
          </p:cNvSpPr>
          <p:nvPr/>
        </p:nvSpPr>
        <p:spPr bwMode="auto">
          <a:xfrm>
            <a:off x="1026190" y="2204864"/>
            <a:ext cx="747553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Matematyka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Fizyka/fizyka medyczna/fizyka techniczna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 smtClean="0">
                <a:latin typeface="Georgia" pitchFamily="18" charset="0"/>
              </a:rPr>
              <a:t>Elektromechanika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 smtClean="0">
                <a:latin typeface="Georgia" pitchFamily="18" charset="0"/>
              </a:rPr>
              <a:t>Mechatronika</a:t>
            </a:r>
            <a:endParaRPr lang="pl-PL" sz="2100" b="1" dirty="0">
              <a:latin typeface="Georgia" pitchFamily="18" charset="0"/>
            </a:endParaRP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Ekonomia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Transport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Logistyka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Zarządzanie i inżynieria produkcji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Technologia żywności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Ochrona środowiska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Inżynieria biomedyczna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Inżynieria materiałowa</a:t>
            </a:r>
          </a:p>
          <a:p>
            <a:pPr eaLnBrk="1" hangingPunct="1">
              <a:buFont typeface="Wingdings" pitchFamily="2" charset="2"/>
              <a:buChar char="Ø"/>
            </a:pPr>
            <a:endParaRPr lang="pl-PL" dirty="0">
              <a:latin typeface="Arial" charset="0"/>
            </a:endParaRPr>
          </a:p>
          <a:p>
            <a:pPr eaLnBrk="1" hangingPunct="1">
              <a:buFont typeface="Wingdings" pitchFamily="2" charset="2"/>
              <a:buChar char="Ø"/>
            </a:pPr>
            <a:endParaRPr lang="pl-PL" dirty="0">
              <a:latin typeface="Arial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873388" y="836712"/>
            <a:ext cx="7080250" cy="878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cap="all" dirty="0">
                <a:solidFill>
                  <a:srgbClr val="C00000"/>
                </a:solidFill>
                <a:latin typeface="Georgia" pitchFamily="18" charset="0"/>
                <a:ea typeface="+mj-ea"/>
                <a:cs typeface="+mj-cs"/>
              </a:rPr>
              <a:t>Jakie kierunki studiów możesz wybrać                                          po ukończeniu tego profilu</a:t>
            </a:r>
            <a:endParaRPr lang="pl-PL" dirty="0"/>
          </a:p>
        </p:txBody>
      </p:sp>
      <p:pic>
        <p:nvPicPr>
          <p:cNvPr id="18437" name="Picture 19" descr="I LO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275" y="488950"/>
            <a:ext cx="792163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6329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9" descr="I LO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7921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11560" y="1772816"/>
            <a:ext cx="835292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l-PL" sz="4000" b="1" dirty="0" smtClean="0">
                <a:solidFill>
                  <a:srgbClr val="FF0000"/>
                </a:solidFill>
                <a:latin typeface="Georgia" pitchFamily="18" charset="0"/>
              </a:rPr>
              <a:t>Klasa C</a:t>
            </a:r>
          </a:p>
          <a:p>
            <a:pPr algn="ctr">
              <a:lnSpc>
                <a:spcPct val="200000"/>
              </a:lnSpc>
            </a:pPr>
            <a:r>
              <a:rPr lang="pl-PL" sz="3200" b="1" dirty="0" smtClean="0">
                <a:latin typeface="Georgia" pitchFamily="18" charset="0"/>
              </a:rPr>
              <a:t>matematyka, geografia,                                  język angielski</a:t>
            </a:r>
          </a:p>
        </p:txBody>
      </p:sp>
    </p:spTree>
    <p:extLst>
      <p:ext uri="{BB962C8B-B14F-4D97-AF65-F5344CB8AC3E}">
        <p14:creationId xmlns:p14="http://schemas.microsoft.com/office/powerpoint/2010/main" xmlns="" val="3490009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549275"/>
            <a:ext cx="6953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pole tekstowe 4"/>
          <p:cNvSpPr txBox="1">
            <a:spLocks noChangeArrowheads="1"/>
          </p:cNvSpPr>
          <p:nvPr/>
        </p:nvSpPr>
        <p:spPr bwMode="auto">
          <a:xfrm>
            <a:off x="875158" y="2060848"/>
            <a:ext cx="7351712" cy="46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9pPr>
          </a:lstStyle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Matematyka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Geografia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Ekonomia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Administracja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Bezpieczeństwo narodowe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Turystyka i rekreacja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Towaroznawstwo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Stosunki międzynarodowe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Gospodarka przestrzenna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Finanse i rachunkowość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Europeistyka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Praca socjalna</a:t>
            </a:r>
          </a:p>
          <a:p>
            <a:pPr algn="ctr" eaLnBrk="1" hangingPunct="1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Zarządzanie</a:t>
            </a:r>
          </a:p>
          <a:p>
            <a:pPr eaLnBrk="1" hangingPunct="1">
              <a:buFont typeface="Wingdings" pitchFamily="2" charset="2"/>
              <a:buChar char="Ø"/>
            </a:pPr>
            <a:endParaRPr lang="pl-PL" sz="2200" b="1" dirty="0">
              <a:latin typeface="Georgia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908175" y="806077"/>
            <a:ext cx="6858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cap="all" dirty="0">
                <a:solidFill>
                  <a:srgbClr val="C00000"/>
                </a:solidFill>
                <a:latin typeface="Georgia" pitchFamily="18" charset="0"/>
                <a:cs typeface="+mn-cs"/>
              </a:rPr>
              <a:t>Jakie kierunki studiów możesz wybrać                                          po ukończeniu tego profilu</a:t>
            </a:r>
            <a:endParaRPr lang="pl-PL" dirty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20485" name="Picture 19" descr="I LO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275" y="476250"/>
            <a:ext cx="792163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74242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9" descr="I LO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7921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11560" y="1772816"/>
            <a:ext cx="835292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l-PL" sz="4000" b="1" dirty="0" smtClean="0">
                <a:solidFill>
                  <a:srgbClr val="FF0000"/>
                </a:solidFill>
                <a:latin typeface="Georgia" pitchFamily="18" charset="0"/>
              </a:rPr>
              <a:t>Klasa D</a:t>
            </a:r>
          </a:p>
          <a:p>
            <a:pPr algn="ctr">
              <a:lnSpc>
                <a:spcPct val="200000"/>
              </a:lnSpc>
            </a:pPr>
            <a:r>
              <a:rPr lang="pl-PL" sz="3200" b="1" dirty="0" smtClean="0">
                <a:latin typeface="Georgia" pitchFamily="18" charset="0"/>
              </a:rPr>
              <a:t>biologia, chemia,                                matematyka</a:t>
            </a:r>
          </a:p>
        </p:txBody>
      </p:sp>
    </p:spTree>
    <p:extLst>
      <p:ext uri="{BB962C8B-B14F-4D97-AF65-F5344CB8AC3E}">
        <p14:creationId xmlns:p14="http://schemas.microsoft.com/office/powerpoint/2010/main" xmlns="" val="3490009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9" descr="I LO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7921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11560" y="1772816"/>
            <a:ext cx="835292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l-PL" sz="4000" b="1" dirty="0" smtClean="0">
                <a:solidFill>
                  <a:srgbClr val="FF0000"/>
                </a:solidFill>
                <a:latin typeface="Georgia" pitchFamily="18" charset="0"/>
              </a:rPr>
              <a:t>Klasa E</a:t>
            </a:r>
          </a:p>
          <a:p>
            <a:pPr algn="ctr">
              <a:lnSpc>
                <a:spcPct val="200000"/>
              </a:lnSpc>
            </a:pPr>
            <a:r>
              <a:rPr lang="pl-PL" sz="3200" b="1" dirty="0" smtClean="0">
                <a:latin typeface="Georgia" pitchFamily="18" charset="0"/>
              </a:rPr>
              <a:t>biologia, chemia,                                                język angielski</a:t>
            </a:r>
          </a:p>
        </p:txBody>
      </p:sp>
    </p:spTree>
    <p:extLst>
      <p:ext uri="{BB962C8B-B14F-4D97-AF65-F5344CB8AC3E}">
        <p14:creationId xmlns:p14="http://schemas.microsoft.com/office/powerpoint/2010/main" xmlns="" val="3490009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9" descr="I LO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7921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/>
          <p:cNvSpPr/>
          <p:nvPr/>
        </p:nvSpPr>
        <p:spPr>
          <a:xfrm>
            <a:off x="1619250" y="836712"/>
            <a:ext cx="72739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cap="all" dirty="0">
                <a:solidFill>
                  <a:srgbClr val="C00000"/>
                </a:solidFill>
                <a:latin typeface="Georgia" pitchFamily="18" charset="0"/>
                <a:cs typeface="+mn-cs"/>
              </a:rPr>
              <a:t>Jakie kierunki studiów możesz wybrać                                          po ukończeniu </a:t>
            </a:r>
            <a:r>
              <a:rPr lang="pl-PL" b="1" cap="all" dirty="0" smtClean="0">
                <a:solidFill>
                  <a:srgbClr val="C00000"/>
                </a:solidFill>
                <a:latin typeface="Georgia" pitchFamily="18" charset="0"/>
                <a:cs typeface="+mn-cs"/>
              </a:rPr>
              <a:t>tych profili</a:t>
            </a:r>
            <a:endParaRPr lang="pl-PL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4580" name="Prostokąt 7"/>
          <p:cNvSpPr>
            <a:spLocks noChangeArrowheads="1"/>
          </p:cNvSpPr>
          <p:nvPr/>
        </p:nvSpPr>
        <p:spPr bwMode="auto">
          <a:xfrm>
            <a:off x="247837" y="1901791"/>
            <a:ext cx="8650287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Chemia/ chemia budowlana/ technologia chemiczna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Fizyka medyczna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Biologia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Biotechnologia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Ochrona środowiska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Technologia żywności i żywienie człowieka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Analityka medyczna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Dietetyka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Farmacja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Inżynieria biomedyczna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Medycyna – kierunek lekarski, dentystyczny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Pielęgniarstwo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Położnictwo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pl-PL" sz="2100" b="1" dirty="0">
                <a:latin typeface="Georgia" pitchFamily="18" charset="0"/>
              </a:rPr>
              <a:t>Ratownictwo medyczne</a:t>
            </a:r>
          </a:p>
        </p:txBody>
      </p:sp>
    </p:spTree>
    <p:extLst>
      <p:ext uri="{BB962C8B-B14F-4D97-AF65-F5344CB8AC3E}">
        <p14:creationId xmlns:p14="http://schemas.microsoft.com/office/powerpoint/2010/main" xmlns="" val="2482626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9" descr="I LO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7921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11560" y="1772816"/>
            <a:ext cx="835292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l-PL" sz="4000" b="1" dirty="0" smtClean="0">
                <a:solidFill>
                  <a:srgbClr val="FF0000"/>
                </a:solidFill>
                <a:latin typeface="Georgia" pitchFamily="18" charset="0"/>
              </a:rPr>
              <a:t>Klasa F</a:t>
            </a:r>
          </a:p>
          <a:p>
            <a:pPr algn="ctr">
              <a:lnSpc>
                <a:spcPct val="200000"/>
              </a:lnSpc>
            </a:pPr>
            <a:r>
              <a:rPr lang="pl-PL" sz="3200" b="1" dirty="0" smtClean="0">
                <a:latin typeface="Georgia" pitchFamily="18" charset="0"/>
              </a:rPr>
              <a:t>język polski, historia,                                       WOS</a:t>
            </a:r>
          </a:p>
        </p:txBody>
      </p:sp>
    </p:spTree>
    <p:extLst>
      <p:ext uri="{BB962C8B-B14F-4D97-AF65-F5344CB8AC3E}">
        <p14:creationId xmlns:p14="http://schemas.microsoft.com/office/powerpoint/2010/main" xmlns="" val="3490009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9" descr="I LO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7921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/>
          <p:cNvSpPr/>
          <p:nvPr/>
        </p:nvSpPr>
        <p:spPr>
          <a:xfrm>
            <a:off x="1619250" y="836712"/>
            <a:ext cx="7273925" cy="878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cap="all" dirty="0">
                <a:solidFill>
                  <a:srgbClr val="C00000"/>
                </a:solidFill>
                <a:latin typeface="Georgia" pitchFamily="18" charset="0"/>
                <a:cs typeface="+mn-cs"/>
              </a:rPr>
              <a:t>Jakie kierunki studiów możesz wybrać                                          po ukończeniu tego profilu</a:t>
            </a:r>
            <a:endParaRPr lang="pl-PL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638484" y="1916832"/>
            <a:ext cx="7992888" cy="1038745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b="1" dirty="0">
                <a:solidFill>
                  <a:srgbClr val="000000"/>
                </a:solidFill>
                <a:latin typeface="Georgia"/>
                <a:ea typeface="Times New Roman"/>
                <a:cs typeface="Arial"/>
              </a:rPr>
              <a:t>Filologia polska</a:t>
            </a:r>
            <a:endParaRPr lang="pl-PL" sz="1400" dirty="0">
              <a:latin typeface="Times New Roman"/>
              <a:ea typeface="Times New Roman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b="1" dirty="0">
                <a:solidFill>
                  <a:srgbClr val="000000"/>
                </a:solidFill>
                <a:latin typeface="Georgia"/>
                <a:ea typeface="Times New Roman"/>
                <a:cs typeface="Arial"/>
              </a:rPr>
              <a:t>Etyka</a:t>
            </a:r>
            <a:endParaRPr lang="pl-PL" sz="1400" dirty="0">
              <a:latin typeface="Times New Roman"/>
              <a:ea typeface="Times New Roman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b="1" dirty="0">
                <a:solidFill>
                  <a:srgbClr val="000000"/>
                </a:solidFill>
                <a:latin typeface="Georgia"/>
                <a:ea typeface="Times New Roman"/>
                <a:cs typeface="Arial"/>
              </a:rPr>
              <a:t>  Filozofia</a:t>
            </a:r>
            <a:endParaRPr lang="pl-PL" sz="1400" dirty="0">
              <a:latin typeface="Times New Roman"/>
              <a:ea typeface="Times New Roman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b="1" dirty="0">
                <a:solidFill>
                  <a:srgbClr val="000000"/>
                </a:solidFill>
                <a:latin typeface="Georgia"/>
                <a:ea typeface="Times New Roman"/>
                <a:cs typeface="Arial"/>
              </a:rPr>
              <a:t>  Historia</a:t>
            </a:r>
            <a:endParaRPr lang="pl-PL" sz="1400" dirty="0">
              <a:latin typeface="Times New Roman"/>
              <a:ea typeface="Times New Roman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b="1" dirty="0">
                <a:solidFill>
                  <a:srgbClr val="000000"/>
                </a:solidFill>
                <a:latin typeface="Georgia"/>
                <a:ea typeface="Times New Roman"/>
                <a:cs typeface="Arial"/>
              </a:rPr>
              <a:t>  Historia sztuki</a:t>
            </a:r>
            <a:endParaRPr lang="pl-PL" sz="1400" dirty="0">
              <a:latin typeface="Times New Roman"/>
              <a:ea typeface="Times New Roman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b="1" dirty="0">
                <a:solidFill>
                  <a:srgbClr val="000000"/>
                </a:solidFill>
                <a:latin typeface="Georgia"/>
                <a:ea typeface="Times New Roman"/>
                <a:cs typeface="Arial"/>
              </a:rPr>
              <a:t>  Kulturoznawstwo  </a:t>
            </a:r>
            <a:endParaRPr lang="pl-PL" sz="1400" dirty="0">
              <a:latin typeface="Times New Roman"/>
              <a:ea typeface="Times New Roman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b="1" dirty="0">
                <a:solidFill>
                  <a:srgbClr val="000000"/>
                </a:solidFill>
                <a:latin typeface="Georgia"/>
                <a:ea typeface="Times New Roman"/>
                <a:cs typeface="Arial"/>
              </a:rPr>
              <a:t>  Ochrona dóbr kultury</a:t>
            </a:r>
            <a:endParaRPr lang="pl-PL" sz="1400" dirty="0">
              <a:latin typeface="Times New Roman"/>
              <a:ea typeface="Times New Roman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b="1" dirty="0">
                <a:solidFill>
                  <a:srgbClr val="000000"/>
                </a:solidFill>
                <a:latin typeface="Georgia"/>
                <a:ea typeface="Times New Roman"/>
                <a:cs typeface="Arial"/>
              </a:rPr>
              <a:t>  Religioznawstwo</a:t>
            </a:r>
            <a:endParaRPr lang="pl-PL" sz="1400" dirty="0">
              <a:latin typeface="Times New Roman"/>
              <a:ea typeface="Times New Roman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b="1" dirty="0">
                <a:solidFill>
                  <a:srgbClr val="000000"/>
                </a:solidFill>
                <a:latin typeface="Georgia"/>
                <a:ea typeface="Times New Roman"/>
                <a:cs typeface="Arial"/>
              </a:rPr>
              <a:t>  Edytorstwo</a:t>
            </a:r>
            <a:endParaRPr lang="pl-PL" sz="1400" dirty="0">
              <a:latin typeface="Times New Roman"/>
              <a:ea typeface="Times New Roman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b="1" dirty="0">
                <a:solidFill>
                  <a:srgbClr val="000000"/>
                </a:solidFill>
                <a:latin typeface="Georgia"/>
                <a:ea typeface="Times New Roman"/>
                <a:cs typeface="Arial"/>
              </a:rPr>
              <a:t>Wiedza o </a:t>
            </a:r>
            <a:r>
              <a:rPr lang="pl-PL" b="1" dirty="0" smtClean="0">
                <a:solidFill>
                  <a:srgbClr val="000000"/>
                </a:solidFill>
                <a:latin typeface="Georgia"/>
                <a:ea typeface="Times New Roman"/>
                <a:cs typeface="Arial"/>
              </a:rPr>
              <a:t>teatrze</a:t>
            </a:r>
            <a:endParaRPr lang="pl-PL" sz="1400" dirty="0">
              <a:latin typeface="Times New Roman"/>
              <a:ea typeface="Times New Roman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b="1" dirty="0" smtClean="0">
                <a:solidFill>
                  <a:srgbClr val="000000"/>
                </a:solidFill>
                <a:latin typeface="Georgia"/>
                <a:ea typeface="Times New Roman"/>
                <a:cs typeface="Arial"/>
              </a:rPr>
              <a:t>Administracja</a:t>
            </a: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endParaRPr lang="pl-PL" sz="1400" b="1" dirty="0">
              <a:solidFill>
                <a:srgbClr val="000000"/>
              </a:solidFill>
              <a:latin typeface="Georgia"/>
              <a:ea typeface="Times New Roman"/>
              <a:cs typeface="Arial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endParaRPr lang="pl-PL" sz="1400" b="1" dirty="0" smtClean="0">
              <a:solidFill>
                <a:srgbClr val="000000"/>
              </a:solidFill>
              <a:latin typeface="Georgia"/>
              <a:ea typeface="Times New Roman"/>
              <a:cs typeface="Arial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endParaRPr lang="pl-PL" sz="1400" b="1" dirty="0">
              <a:solidFill>
                <a:srgbClr val="000000"/>
              </a:solidFill>
              <a:latin typeface="Georgia"/>
              <a:ea typeface="Times New Roman"/>
              <a:cs typeface="Arial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endParaRPr lang="pl-PL" sz="1400" b="1" dirty="0" smtClean="0">
              <a:solidFill>
                <a:srgbClr val="000000"/>
              </a:solidFill>
              <a:latin typeface="Georgia"/>
              <a:ea typeface="Times New Roman"/>
              <a:cs typeface="Arial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endParaRPr lang="pl-PL" sz="1400" b="1" dirty="0">
              <a:solidFill>
                <a:srgbClr val="000000"/>
              </a:solidFill>
              <a:latin typeface="Georgia"/>
              <a:ea typeface="Times New Roman"/>
              <a:cs typeface="Arial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endParaRPr lang="pl-PL" sz="1400" b="1" dirty="0" smtClean="0">
              <a:solidFill>
                <a:srgbClr val="000000"/>
              </a:solidFill>
              <a:latin typeface="Georgia"/>
              <a:ea typeface="Times New Roman"/>
              <a:cs typeface="Arial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endParaRPr lang="pl-PL" sz="1400" b="1" dirty="0">
              <a:solidFill>
                <a:srgbClr val="000000"/>
              </a:solidFill>
              <a:latin typeface="Georgia"/>
              <a:ea typeface="Times New Roman"/>
              <a:cs typeface="Arial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endParaRPr lang="pl-PL" sz="1400" b="1" dirty="0" smtClean="0">
              <a:solidFill>
                <a:srgbClr val="000000"/>
              </a:solidFill>
              <a:latin typeface="Georgia"/>
              <a:ea typeface="Times New Roman"/>
              <a:cs typeface="Arial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endParaRPr lang="pl-PL" sz="1400" b="1" dirty="0">
              <a:solidFill>
                <a:srgbClr val="000000"/>
              </a:solidFill>
              <a:latin typeface="Georgia"/>
              <a:ea typeface="Times New Roman"/>
              <a:cs typeface="Arial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endParaRPr lang="pl-PL" sz="1400" b="1" dirty="0" smtClean="0">
              <a:solidFill>
                <a:srgbClr val="000000"/>
              </a:solidFill>
              <a:latin typeface="Georgia"/>
              <a:ea typeface="Times New Roman"/>
              <a:cs typeface="Arial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endParaRPr lang="pl-PL" sz="1400" b="1" dirty="0">
              <a:solidFill>
                <a:srgbClr val="000000"/>
              </a:solidFill>
              <a:latin typeface="Georgia"/>
              <a:ea typeface="Times New Roman"/>
              <a:cs typeface="Arial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endParaRPr lang="pl-PL" sz="1400" b="1" dirty="0" smtClean="0">
              <a:solidFill>
                <a:srgbClr val="000000"/>
              </a:solidFill>
              <a:latin typeface="Georgia"/>
              <a:ea typeface="Times New Roman"/>
              <a:cs typeface="Arial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endParaRPr lang="pl-PL" sz="1400" b="1" dirty="0">
              <a:solidFill>
                <a:srgbClr val="000000"/>
              </a:solidFill>
              <a:latin typeface="Georgia"/>
              <a:ea typeface="Times New Roman"/>
              <a:cs typeface="Arial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endParaRPr lang="pl-PL" sz="1400" b="1" dirty="0" smtClean="0">
              <a:solidFill>
                <a:srgbClr val="000000"/>
              </a:solidFill>
              <a:latin typeface="Georgia"/>
              <a:ea typeface="Times New Roman"/>
              <a:cs typeface="Arial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endParaRPr lang="pl-PL" sz="1400" b="1" dirty="0">
              <a:solidFill>
                <a:srgbClr val="000000"/>
              </a:solidFill>
              <a:latin typeface="Georgia"/>
              <a:ea typeface="Times New Roman"/>
              <a:cs typeface="Arial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endParaRPr lang="pl-PL" sz="1400" b="1" dirty="0" smtClean="0">
              <a:solidFill>
                <a:srgbClr val="000000"/>
              </a:solidFill>
              <a:latin typeface="Georgia"/>
              <a:ea typeface="Times New Roman"/>
              <a:cs typeface="Arial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endParaRPr lang="pl-PL" sz="1400" b="1" dirty="0">
              <a:solidFill>
                <a:srgbClr val="000000"/>
              </a:solidFill>
              <a:latin typeface="Georgia"/>
              <a:ea typeface="Times New Roman"/>
              <a:cs typeface="Arial"/>
            </a:endParaRPr>
          </a:p>
          <a:p>
            <a:pPr lvl="0" fontAlgn="base">
              <a:lnSpc>
                <a:spcPct val="150000"/>
              </a:lnSpc>
              <a:spcAft>
                <a:spcPts val="0"/>
              </a:spcAft>
              <a:tabLst>
                <a:tab pos="457200" algn="l"/>
              </a:tabLst>
            </a:pPr>
            <a:endParaRPr lang="pl-PL" sz="1400" dirty="0">
              <a:latin typeface="Times New Roman"/>
              <a:ea typeface="Times New Roman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b="1" dirty="0" smtClean="0">
                <a:solidFill>
                  <a:srgbClr val="000000"/>
                </a:solidFill>
                <a:latin typeface="Georgia"/>
                <a:ea typeface="Times New Roman"/>
                <a:cs typeface="Arial"/>
              </a:rPr>
              <a:t>Europeistyka</a:t>
            </a:r>
            <a:endParaRPr lang="pl-PL" sz="1400" dirty="0">
              <a:latin typeface="Times New Roman"/>
              <a:ea typeface="Times New Roman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b="1" dirty="0">
                <a:solidFill>
                  <a:srgbClr val="000000"/>
                </a:solidFill>
                <a:latin typeface="Georgia"/>
                <a:ea typeface="Times New Roman"/>
                <a:cs typeface="Arial"/>
              </a:rPr>
              <a:t>  Prawo</a:t>
            </a:r>
            <a:endParaRPr lang="pl-PL" sz="1400" dirty="0">
              <a:latin typeface="Times New Roman"/>
              <a:ea typeface="Times New Roman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b="1" dirty="0">
                <a:solidFill>
                  <a:srgbClr val="000000"/>
                </a:solidFill>
                <a:latin typeface="Georgia"/>
                <a:ea typeface="Times New Roman"/>
                <a:cs typeface="Arial"/>
              </a:rPr>
              <a:t>Prawo własności intelektualnej i nowych mediów</a:t>
            </a:r>
            <a:endParaRPr lang="pl-PL" sz="1400" dirty="0">
              <a:latin typeface="Times New Roman"/>
              <a:ea typeface="Times New Roman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b="1" dirty="0">
                <a:solidFill>
                  <a:srgbClr val="000000"/>
                </a:solidFill>
                <a:latin typeface="Georgia"/>
                <a:ea typeface="Times New Roman"/>
                <a:cs typeface="Arial"/>
              </a:rPr>
              <a:t>  Psychologia</a:t>
            </a:r>
            <a:endParaRPr lang="pl-PL" sz="1400" dirty="0">
              <a:latin typeface="Times New Roman"/>
              <a:ea typeface="Times New Roman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b="1" dirty="0">
                <a:solidFill>
                  <a:srgbClr val="000000"/>
                </a:solidFill>
                <a:latin typeface="Georgia"/>
                <a:ea typeface="Times New Roman"/>
                <a:cs typeface="Arial"/>
              </a:rPr>
              <a:t>  Socjologia</a:t>
            </a:r>
            <a:endParaRPr lang="pl-PL" sz="1400" dirty="0">
              <a:latin typeface="Times New Roman"/>
              <a:ea typeface="Times New Roman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b="1" dirty="0">
                <a:solidFill>
                  <a:srgbClr val="000000"/>
                </a:solidFill>
                <a:latin typeface="Georgia"/>
                <a:ea typeface="Times New Roman"/>
                <a:cs typeface="Arial"/>
              </a:rPr>
              <a:t>  Pedagogika/praca socjalna</a:t>
            </a:r>
            <a:endParaRPr lang="pl-PL" sz="1400" dirty="0">
              <a:latin typeface="Times New Roman"/>
              <a:ea typeface="Times New Roman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b="1" dirty="0">
                <a:solidFill>
                  <a:srgbClr val="000000"/>
                </a:solidFill>
                <a:latin typeface="Georgia"/>
                <a:ea typeface="Times New Roman"/>
                <a:cs typeface="Arial"/>
              </a:rPr>
              <a:t> Kultura mediów</a:t>
            </a:r>
            <a:endParaRPr lang="pl-PL" sz="1400" dirty="0">
              <a:latin typeface="Times New Roman"/>
              <a:ea typeface="Times New Roman"/>
            </a:endParaRPr>
          </a:p>
          <a:p>
            <a:pPr marL="342900" lvl="0" indent="-342900" fontAlgn="base">
              <a:lnSpc>
                <a:spcPct val="150000"/>
              </a:lnSpc>
              <a:spcAft>
                <a:spcPts val="0"/>
              </a:spcAft>
              <a:buFont typeface="Wingdings"/>
              <a:buChar char=""/>
              <a:tabLst>
                <a:tab pos="457200" algn="l"/>
              </a:tabLst>
            </a:pPr>
            <a:r>
              <a:rPr lang="pl-PL" b="1" dirty="0" smtClean="0">
                <a:solidFill>
                  <a:srgbClr val="000000"/>
                </a:solidFill>
                <a:latin typeface="Georgia"/>
                <a:ea typeface="Times New Roman"/>
                <a:cs typeface="Arial"/>
              </a:rPr>
              <a:t>Dziennikarstwo                                    i </a:t>
            </a:r>
            <a:r>
              <a:rPr lang="pl-PL" b="1" dirty="0">
                <a:solidFill>
                  <a:srgbClr val="000000"/>
                </a:solidFill>
                <a:latin typeface="Georgia"/>
                <a:ea typeface="Times New Roman"/>
                <a:cs typeface="Arial"/>
              </a:rPr>
              <a:t>komunikacja społeczna</a:t>
            </a:r>
            <a:endParaRPr lang="pl-PL" sz="1400" dirty="0">
              <a:latin typeface="Times New Roman"/>
              <a:ea typeface="Times New Roman"/>
            </a:endParaRPr>
          </a:p>
          <a:p>
            <a:pPr marL="228600" fontAlgn="base">
              <a:lnSpc>
                <a:spcPct val="150000"/>
              </a:lnSpc>
              <a:spcAft>
                <a:spcPts val="1000"/>
              </a:spcAft>
            </a:pPr>
            <a:r>
              <a:rPr lang="pl-PL" sz="1400" dirty="0">
                <a:latin typeface="Times New Roman"/>
                <a:ea typeface="Calibri"/>
              </a:rPr>
              <a:t> </a:t>
            </a:r>
            <a:endParaRPr lang="pl-PL" sz="1400" dirty="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0099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oem2\Desktop\Prezentacja\2 budynek szkoły\I LO - Limanowa\visionsky-orkan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9819"/>
            <a:ext cx="4608637" cy="3320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283968" y="260648"/>
            <a:ext cx="4663630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9" descr="I LO">
            <a:hlinkClick r:id="rId4"/>
          </p:cNvPr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7921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7504" y="1780210"/>
            <a:ext cx="4824536" cy="349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601372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pole tekstowe 3"/>
          <p:cNvSpPr txBox="1">
            <a:spLocks noChangeArrowheads="1"/>
          </p:cNvSpPr>
          <p:nvPr/>
        </p:nvSpPr>
        <p:spPr bwMode="auto">
          <a:xfrm>
            <a:off x="575048" y="1268760"/>
            <a:ext cx="8568952" cy="646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pl-PL" sz="2100" dirty="0">
                <a:latin typeface="Georgia" pitchFamily="18" charset="0"/>
              </a:rPr>
              <a:t>Przedmioty, z których oceny na świadectwie ukończenia </a:t>
            </a:r>
            <a:r>
              <a:rPr lang="pl-PL" sz="2100" dirty="0" smtClean="0">
                <a:latin typeface="Georgia" pitchFamily="18" charset="0"/>
              </a:rPr>
              <a:t>                     szkoły podstawowej będą </a:t>
            </a:r>
            <a:r>
              <a:rPr lang="pl-PL" sz="2100" dirty="0">
                <a:latin typeface="Georgia" pitchFamily="18" charset="0"/>
              </a:rPr>
              <a:t>przeliczane na punkty : </a:t>
            </a:r>
          </a:p>
          <a:p>
            <a:pPr algn="ctr" eaLnBrk="1" hangingPunct="1">
              <a:lnSpc>
                <a:spcPct val="150000"/>
              </a:lnSpc>
            </a:pPr>
            <a:r>
              <a:rPr lang="pl-PL" sz="2100" dirty="0">
                <a:latin typeface="Georgia" pitchFamily="18" charset="0"/>
              </a:rPr>
              <a:t>niezależnie od profilu oddziału </a:t>
            </a:r>
            <a:r>
              <a:rPr lang="pl-PL" sz="2100" b="1" dirty="0">
                <a:latin typeface="Georgia" pitchFamily="18" charset="0"/>
              </a:rPr>
              <a:t>–</a:t>
            </a:r>
            <a:r>
              <a:rPr lang="pl-PL" sz="2100" b="1" dirty="0">
                <a:solidFill>
                  <a:srgbClr val="0000FF"/>
                </a:solidFill>
                <a:latin typeface="Georgia" pitchFamily="18" charset="0"/>
              </a:rPr>
              <a:t> </a:t>
            </a:r>
            <a:r>
              <a:rPr lang="pl-PL" sz="2100" b="1" u="sng" dirty="0">
                <a:solidFill>
                  <a:srgbClr val="C00000"/>
                </a:solidFill>
                <a:latin typeface="Georgia" pitchFamily="18" charset="0"/>
              </a:rPr>
              <a:t>język polski, </a:t>
            </a:r>
            <a:r>
              <a:rPr lang="pl-PL" sz="2100" b="1" u="sng" dirty="0" smtClean="0">
                <a:solidFill>
                  <a:srgbClr val="C00000"/>
                </a:solidFill>
                <a:latin typeface="Georgia" pitchFamily="18" charset="0"/>
              </a:rPr>
              <a:t>matematyka                                </a:t>
            </a:r>
            <a:r>
              <a:rPr lang="pl-PL" sz="2100" dirty="0" smtClean="0">
                <a:latin typeface="Georgia" pitchFamily="18" charset="0"/>
              </a:rPr>
              <a:t>oraz dwa przedmioty </a:t>
            </a:r>
            <a:r>
              <a:rPr lang="pl-PL" sz="2100" dirty="0">
                <a:latin typeface="Georgia" pitchFamily="18" charset="0"/>
              </a:rPr>
              <a:t>w zależności od profilu oddziału </a:t>
            </a:r>
            <a:r>
              <a:rPr lang="pl-PL" sz="2100" dirty="0" smtClean="0">
                <a:solidFill>
                  <a:srgbClr val="0000FF"/>
                </a:solidFill>
                <a:latin typeface="Georgia" pitchFamily="18" charset="0"/>
              </a:rPr>
              <a:t>:</a:t>
            </a:r>
          </a:p>
          <a:p>
            <a:pPr algn="ctr" eaLnBrk="1" hangingPunct="1"/>
            <a:endParaRPr lang="pl-PL" sz="800" dirty="0">
              <a:solidFill>
                <a:srgbClr val="0000FF"/>
              </a:solidFill>
              <a:latin typeface="Georgia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pl-PL" sz="2400" b="1" dirty="0" smtClean="0">
                <a:solidFill>
                  <a:srgbClr val="0000FF"/>
                </a:solidFill>
                <a:latin typeface="Georgia" pitchFamily="18" charset="0"/>
              </a:rPr>
              <a:t>	Klasa A	</a:t>
            </a:r>
            <a:r>
              <a:rPr lang="pl-PL" sz="2400" b="1" dirty="0">
                <a:solidFill>
                  <a:srgbClr val="0000FF"/>
                </a:solidFill>
                <a:latin typeface="Georgia" pitchFamily="18" charset="0"/>
              </a:rPr>
              <a:t>	</a:t>
            </a:r>
            <a:r>
              <a:rPr lang="pl-PL" sz="2400" b="1" dirty="0" smtClean="0">
                <a:solidFill>
                  <a:srgbClr val="C00000"/>
                </a:solidFill>
                <a:latin typeface="Georgia" pitchFamily="18" charset="0"/>
              </a:rPr>
              <a:t>fizyka</a:t>
            </a:r>
            <a:r>
              <a:rPr lang="pl-PL" sz="2400" b="1" dirty="0">
                <a:solidFill>
                  <a:srgbClr val="C00000"/>
                </a:solidFill>
                <a:latin typeface="Georgia" pitchFamily="18" charset="0"/>
              </a:rPr>
              <a:t>, j. angielski</a:t>
            </a:r>
          </a:p>
          <a:p>
            <a:pPr eaLnBrk="1" hangingPunct="1">
              <a:lnSpc>
                <a:spcPct val="150000"/>
              </a:lnSpc>
            </a:pPr>
            <a:r>
              <a:rPr lang="pl-PL" sz="2400" b="1" dirty="0" smtClean="0">
                <a:solidFill>
                  <a:srgbClr val="0000FF"/>
                </a:solidFill>
                <a:latin typeface="Georgia" pitchFamily="18" charset="0"/>
              </a:rPr>
              <a:t>	Klasa B	</a:t>
            </a:r>
            <a:r>
              <a:rPr lang="pl-PL" sz="2400" b="1" dirty="0">
                <a:solidFill>
                  <a:srgbClr val="0000FF"/>
                </a:solidFill>
                <a:latin typeface="Georgia" pitchFamily="18" charset="0"/>
              </a:rPr>
              <a:t>	</a:t>
            </a:r>
            <a:r>
              <a:rPr lang="pl-PL" sz="2400" b="1" dirty="0" smtClean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pl-PL" sz="2400" b="1" dirty="0">
                <a:solidFill>
                  <a:srgbClr val="C00000"/>
                </a:solidFill>
                <a:latin typeface="Georgia" pitchFamily="18" charset="0"/>
              </a:rPr>
              <a:t>fizyka, j. angielski</a:t>
            </a:r>
          </a:p>
          <a:p>
            <a:pPr eaLnBrk="1" hangingPunct="1">
              <a:lnSpc>
                <a:spcPct val="150000"/>
              </a:lnSpc>
            </a:pPr>
            <a:r>
              <a:rPr lang="pl-PL" sz="2400" b="1" dirty="0" smtClean="0">
                <a:solidFill>
                  <a:srgbClr val="0000FF"/>
                </a:solidFill>
                <a:latin typeface="Georgia" pitchFamily="18" charset="0"/>
              </a:rPr>
              <a:t>	Klasa C	</a:t>
            </a:r>
            <a:r>
              <a:rPr lang="pl-PL" sz="2400" b="1" dirty="0">
                <a:solidFill>
                  <a:srgbClr val="0000FF"/>
                </a:solidFill>
                <a:latin typeface="Georgia" pitchFamily="18" charset="0"/>
              </a:rPr>
              <a:t>	</a:t>
            </a:r>
            <a:r>
              <a:rPr lang="pl-PL" sz="2400" b="1" dirty="0" smtClean="0">
                <a:solidFill>
                  <a:srgbClr val="C00000"/>
                </a:solidFill>
                <a:latin typeface="Georgia" pitchFamily="18" charset="0"/>
              </a:rPr>
              <a:t>geografia</a:t>
            </a:r>
            <a:r>
              <a:rPr lang="pl-PL" sz="2400" b="1" dirty="0">
                <a:solidFill>
                  <a:srgbClr val="C00000"/>
                </a:solidFill>
                <a:latin typeface="Georgia" pitchFamily="18" charset="0"/>
              </a:rPr>
              <a:t>, j. angielski</a:t>
            </a:r>
          </a:p>
          <a:p>
            <a:pPr lvl="1" eaLnBrk="1" hangingPunct="1">
              <a:lnSpc>
                <a:spcPct val="150000"/>
              </a:lnSpc>
            </a:pPr>
            <a:r>
              <a:rPr lang="pl-PL" sz="2400" b="1" dirty="0" smtClean="0">
                <a:solidFill>
                  <a:srgbClr val="0000FF"/>
                </a:solidFill>
                <a:latin typeface="Georgia" pitchFamily="18" charset="0"/>
              </a:rPr>
              <a:t>		Klasa D		</a:t>
            </a:r>
            <a:r>
              <a:rPr lang="pl-PL" sz="2400" b="1" dirty="0" smtClean="0">
                <a:solidFill>
                  <a:srgbClr val="C00000"/>
                </a:solidFill>
                <a:latin typeface="Georgia" pitchFamily="18" charset="0"/>
              </a:rPr>
              <a:t>biologia, chemia</a:t>
            </a:r>
            <a:endParaRPr lang="pl-PL" sz="2400" b="1" dirty="0" smtClean="0">
              <a:solidFill>
                <a:srgbClr val="0000FF"/>
              </a:solidFill>
              <a:latin typeface="Georgia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pl-PL" sz="2400" b="1" dirty="0" smtClean="0">
                <a:solidFill>
                  <a:srgbClr val="0000FF"/>
                </a:solidFill>
                <a:latin typeface="Georgia" pitchFamily="18" charset="0"/>
              </a:rPr>
              <a:t>	Klasa E	</a:t>
            </a:r>
            <a:r>
              <a:rPr lang="pl-PL" sz="2400" b="1" dirty="0">
                <a:solidFill>
                  <a:srgbClr val="0000FF"/>
                </a:solidFill>
                <a:latin typeface="Georgia" pitchFamily="18" charset="0"/>
              </a:rPr>
              <a:t>	</a:t>
            </a:r>
            <a:r>
              <a:rPr lang="pl-PL" sz="2400" b="1" dirty="0" smtClean="0">
                <a:solidFill>
                  <a:srgbClr val="C00000"/>
                </a:solidFill>
                <a:latin typeface="Georgia" pitchFamily="18" charset="0"/>
              </a:rPr>
              <a:t>biologia</a:t>
            </a:r>
            <a:r>
              <a:rPr lang="pl-PL" sz="2400" b="1" dirty="0">
                <a:solidFill>
                  <a:srgbClr val="C00000"/>
                </a:solidFill>
                <a:latin typeface="Georgia" pitchFamily="18" charset="0"/>
              </a:rPr>
              <a:t>, chemia</a:t>
            </a:r>
          </a:p>
          <a:p>
            <a:pPr eaLnBrk="1" hangingPunct="1">
              <a:lnSpc>
                <a:spcPct val="150000"/>
              </a:lnSpc>
            </a:pPr>
            <a:r>
              <a:rPr lang="pl-PL" sz="2400" b="1" dirty="0" smtClean="0">
                <a:solidFill>
                  <a:srgbClr val="0000FF"/>
                </a:solidFill>
                <a:latin typeface="Georgia" pitchFamily="18" charset="0"/>
              </a:rPr>
              <a:t>	Klasa F	</a:t>
            </a:r>
            <a:r>
              <a:rPr lang="pl-PL" sz="2400" b="1" dirty="0">
                <a:solidFill>
                  <a:srgbClr val="0000FF"/>
                </a:solidFill>
                <a:latin typeface="Georgia" pitchFamily="18" charset="0"/>
              </a:rPr>
              <a:t>	</a:t>
            </a:r>
            <a:r>
              <a:rPr lang="pl-PL" sz="2400" b="1" dirty="0" smtClean="0">
                <a:solidFill>
                  <a:srgbClr val="C00000"/>
                </a:solidFill>
                <a:latin typeface="Georgia" pitchFamily="18" charset="0"/>
              </a:rPr>
              <a:t>historia</a:t>
            </a:r>
            <a:r>
              <a:rPr lang="pl-PL" sz="2400" b="1" dirty="0">
                <a:solidFill>
                  <a:srgbClr val="C00000"/>
                </a:solidFill>
                <a:latin typeface="Georgia" pitchFamily="18" charset="0"/>
              </a:rPr>
              <a:t>, j. angielski</a:t>
            </a:r>
          </a:p>
          <a:p>
            <a:pPr eaLnBrk="1" hangingPunct="1">
              <a:lnSpc>
                <a:spcPct val="150000"/>
              </a:lnSpc>
            </a:pPr>
            <a:endParaRPr lang="pl-PL" sz="2400" b="1" dirty="0">
              <a:solidFill>
                <a:srgbClr val="C00000"/>
              </a:solidFill>
              <a:latin typeface="Georgia" pitchFamily="18" charset="0"/>
            </a:endParaRPr>
          </a:p>
          <a:p>
            <a:pPr eaLnBrk="1" hangingPunct="1"/>
            <a:r>
              <a:rPr lang="pl-PL" sz="2400" b="1" dirty="0">
                <a:solidFill>
                  <a:srgbClr val="0000FF"/>
                </a:solidFill>
                <a:latin typeface="Georgia" pitchFamily="18" charset="0"/>
              </a:rPr>
              <a:t> </a:t>
            </a:r>
          </a:p>
        </p:txBody>
      </p:sp>
      <p:pic>
        <p:nvPicPr>
          <p:cNvPr id="28675" name="Picture 19" descr="I LO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792162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8063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467544" y="260648"/>
            <a:ext cx="849788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80000"/>
              </a:lnSpc>
            </a:pPr>
            <a:endParaRPr lang="pl-PL" sz="2400" b="1" dirty="0">
              <a:latin typeface="Georgia" pitchFamily="18" charset="0"/>
            </a:endParaRPr>
          </a:p>
          <a:p>
            <a:pPr algn="ctr">
              <a:lnSpc>
                <a:spcPct val="180000"/>
              </a:lnSpc>
            </a:pPr>
            <a:r>
              <a:rPr lang="pl-PL" sz="2400" b="1" dirty="0">
                <a:latin typeface="Georgia" pitchFamily="18" charset="0"/>
              </a:rPr>
              <a:t>I LO  to szkoła wyjątkowa ,</a:t>
            </a:r>
            <a:br>
              <a:rPr lang="pl-PL" sz="2400" b="1" dirty="0">
                <a:latin typeface="Georgia" pitchFamily="18" charset="0"/>
              </a:rPr>
            </a:br>
            <a:r>
              <a:rPr lang="pl-PL" sz="2400" b="1" dirty="0">
                <a:latin typeface="Georgia" pitchFamily="18" charset="0"/>
              </a:rPr>
              <a:t>jedyna w swoim rodzaju, </a:t>
            </a:r>
            <a:br>
              <a:rPr lang="pl-PL" sz="2400" b="1" dirty="0">
                <a:latin typeface="Georgia" pitchFamily="18" charset="0"/>
              </a:rPr>
            </a:br>
            <a:r>
              <a:rPr lang="pl-PL" sz="2400" b="1" dirty="0">
                <a:latin typeface="Georgia" pitchFamily="18" charset="0"/>
              </a:rPr>
              <a:t>w której uczniowie potrafią łączyć </a:t>
            </a:r>
            <a:br>
              <a:rPr lang="pl-PL" sz="2400" b="1" dirty="0">
                <a:latin typeface="Georgia" pitchFamily="18" charset="0"/>
              </a:rPr>
            </a:br>
            <a:r>
              <a:rPr lang="pl-PL" sz="2400" b="1" dirty="0">
                <a:latin typeface="Georgia" pitchFamily="18" charset="0"/>
              </a:rPr>
              <a:t>przyjemne z pożytecznym - naukę i zabawę.                              Jeśli szukacie szkoły, do której codziennie                 będziecie przychodzić z przyjemnością </a:t>
            </a:r>
            <a:r>
              <a:rPr lang="pl-PL" sz="2400" b="1" dirty="0">
                <a:solidFill>
                  <a:srgbClr val="0000FF"/>
                </a:solidFill>
                <a:latin typeface="Georgia" pitchFamily="18" charset="0"/>
              </a:rPr>
              <a:t/>
            </a:r>
            <a:br>
              <a:rPr lang="pl-PL" sz="2400" b="1" dirty="0">
                <a:solidFill>
                  <a:srgbClr val="0000FF"/>
                </a:solidFill>
                <a:latin typeface="Georgia" pitchFamily="18" charset="0"/>
              </a:rPr>
            </a:br>
            <a:r>
              <a:rPr lang="pl-PL" sz="2400" b="1" dirty="0">
                <a:solidFill>
                  <a:srgbClr val="0000FF"/>
                </a:solidFill>
                <a:latin typeface="Georgia" pitchFamily="18" charset="0"/>
              </a:rPr>
              <a:t>    </a:t>
            </a:r>
            <a:r>
              <a:rPr lang="pl-PL" sz="3200" b="1" u="sng" dirty="0">
                <a:solidFill>
                  <a:srgbClr val="C00000"/>
                </a:solidFill>
                <a:latin typeface="Georgia" pitchFamily="18" charset="0"/>
              </a:rPr>
              <a:t>to jest miejsce dla Was!!!</a:t>
            </a:r>
          </a:p>
        </p:txBody>
      </p:sp>
      <p:pic>
        <p:nvPicPr>
          <p:cNvPr id="29699" name="Picture 19" descr="I LO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6250"/>
            <a:ext cx="792163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78983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033190"/>
            <a:ext cx="2736304" cy="790533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>
                <a:latin typeface="Georgia" pitchFamily="18" charset="0"/>
              </a:rPr>
              <a:t> </a:t>
            </a:r>
            <a:r>
              <a:rPr lang="pl-PL" sz="2700" dirty="0">
                <a:solidFill>
                  <a:srgbClr val="C00000"/>
                </a:solidFill>
                <a:latin typeface="Georgia" pitchFamily="18" charset="0"/>
              </a:rPr>
              <a:t>Samorząd                              </a:t>
            </a:r>
            <a:br>
              <a:rPr lang="pl-PL" sz="2700" dirty="0">
                <a:solidFill>
                  <a:srgbClr val="C00000"/>
                </a:solidFill>
                <a:latin typeface="Georgia" pitchFamily="18" charset="0"/>
              </a:rPr>
            </a:br>
            <a:r>
              <a:rPr lang="pl-PL" sz="2700" dirty="0">
                <a:solidFill>
                  <a:srgbClr val="C00000"/>
                </a:solidFill>
                <a:latin typeface="Georgia" pitchFamily="18" charset="0"/>
              </a:rPr>
              <a:t> Uczniowski </a:t>
            </a:r>
            <a:endParaRPr lang="pl-PL" sz="27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251520" y="2204864"/>
            <a:ext cx="2567880" cy="2803241"/>
          </a:xfrm>
        </p:spPr>
        <p:txBody>
          <a:bodyPr>
            <a:normAutofit lnSpcReduction="10000"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900" b="1" kern="0" dirty="0">
                <a:latin typeface="Georgia" pitchFamily="18" charset="0"/>
              </a:rPr>
              <a:t>Samorząd szkolny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900" b="1" kern="0" dirty="0">
                <a:latin typeface="Georgia" pitchFamily="18" charset="0"/>
              </a:rPr>
              <a:t> inicjuje </a:t>
            </a:r>
            <a:r>
              <a:rPr lang="pl-PL" sz="1900" b="1" kern="0" dirty="0" smtClean="0">
                <a:latin typeface="Georgia" pitchFamily="18" charset="0"/>
              </a:rPr>
              <a:t>                                   i </a:t>
            </a:r>
            <a:r>
              <a:rPr lang="pl-PL" sz="1900" b="1" kern="0" dirty="0">
                <a:latin typeface="Georgia" pitchFamily="18" charset="0"/>
              </a:rPr>
              <a:t>organizuje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900" b="1" kern="0" dirty="0">
                <a:latin typeface="Georgia" pitchFamily="18" charset="0"/>
              </a:rPr>
              <a:t>wiele akcji. 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900" b="1" kern="0" dirty="0">
                <a:latin typeface="Georgia" pitchFamily="18" charset="0"/>
              </a:rPr>
              <a:t>Skutecznie wpływa 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900" b="1" kern="0" dirty="0">
                <a:latin typeface="Georgia" pitchFamily="18" charset="0"/>
              </a:rPr>
              <a:t>na poprawę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900" b="1" kern="0" dirty="0">
                <a:latin typeface="Georgia" pitchFamily="18" charset="0"/>
              </a:rPr>
              <a:t>życia uczniowskiego</a:t>
            </a:r>
            <a:endParaRPr lang="pl-PL" kern="0" dirty="0">
              <a:latin typeface="Georgia" pitchFamily="18" charset="0"/>
            </a:endParaRPr>
          </a:p>
          <a:p>
            <a:endParaRPr lang="pl-PL" dirty="0"/>
          </a:p>
        </p:txBody>
      </p:sp>
      <p:pic>
        <p:nvPicPr>
          <p:cNvPr id="6" name="Symbol zastępczy obrazu 5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 rot="420000">
            <a:off x="3039987" y="1075764"/>
            <a:ext cx="5394180" cy="4731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I LO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89706"/>
            <a:ext cx="69215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87072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979712" y="404664"/>
            <a:ext cx="7772400" cy="1363662"/>
          </a:xfrm>
          <a:ln>
            <a:miter lim="800000"/>
            <a:headEnd/>
            <a:tailEnd/>
          </a:ln>
          <a:extLst/>
        </p:spPr>
        <p:txBody>
          <a:bodyPr rtlCol="0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  </a:t>
            </a:r>
            <a:r>
              <a:rPr lang="pl-PL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Imprezy</a:t>
            </a:r>
            <a:br>
              <a:rPr lang="pl-PL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</a:br>
            <a:r>
              <a:rPr lang="pl-PL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powiatowe</a:t>
            </a:r>
            <a:endParaRPr lang="pl-PL" sz="36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1747" name="pole tekstowe 2"/>
          <p:cNvSpPr txBox="1">
            <a:spLocks noChangeArrowheads="1"/>
          </p:cNvSpPr>
          <p:nvPr/>
        </p:nvSpPr>
        <p:spPr bwMode="auto">
          <a:xfrm>
            <a:off x="177800" y="2100263"/>
            <a:ext cx="62642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9pPr>
          </a:lstStyle>
          <a:p>
            <a:pPr eaLnBrk="1" hangingPunct="1"/>
            <a:r>
              <a:rPr lang="pl-PL" sz="2200" b="1" dirty="0">
                <a:latin typeface="Georgia" pitchFamily="18" charset="0"/>
              </a:rPr>
              <a:t>Rajd im. Józefa Staniszewskiego</a:t>
            </a:r>
          </a:p>
        </p:txBody>
      </p:sp>
      <p:pic>
        <p:nvPicPr>
          <p:cNvPr id="31748" name="Picture 4" descr="I LO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188" y="603250"/>
            <a:ext cx="69215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51520" y="3002872"/>
            <a:ext cx="4852954" cy="32353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Obraz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458592" y="1234367"/>
            <a:ext cx="3339383" cy="50097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181104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4" descr="I LO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2150"/>
            <a:ext cx="69215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ymbol zastępczy zawartości 6"/>
          <p:cNvPicPr>
            <a:picLocks noGrp="1" noChangeAspect="1"/>
          </p:cNvPicPr>
          <p:nvPr>
            <p:ph sz="quarter" idx="2"/>
          </p:nvPr>
        </p:nvPicPr>
        <p:blipFill>
          <a:blip r:embed="rId5" cstate="print"/>
          <a:stretch>
            <a:fillRect/>
          </a:stretch>
        </p:blipFill>
        <p:spPr>
          <a:xfrm>
            <a:off x="5436096" y="260648"/>
            <a:ext cx="3384376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oem2\Desktop\DSC_0098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95536" y="188640"/>
            <a:ext cx="5040560" cy="34244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7" cstate="print"/>
          <a:stretch>
            <a:fillRect/>
          </a:stretch>
        </p:blipFill>
        <p:spPr>
          <a:xfrm>
            <a:off x="395536" y="3284984"/>
            <a:ext cx="8424936" cy="33880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2711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353423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260648"/>
            <a:ext cx="4446981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355976" y="3284984"/>
            <a:ext cx="4464496" cy="32519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oem2\Desktop\Prezentacja\9 projekty zrealizowane przez szkołę\Rajd\IMG_545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79512" y="3284984"/>
            <a:ext cx="4506674" cy="32769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360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ytuł 1"/>
          <p:cNvSpPr>
            <a:spLocks noGrp="1"/>
          </p:cNvSpPr>
          <p:nvPr>
            <p:ph type="title" idx="4294967295"/>
          </p:nvPr>
        </p:nvSpPr>
        <p:spPr>
          <a:xfrm>
            <a:off x="5551458" y="764704"/>
            <a:ext cx="3592542" cy="162056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pl-PL" sz="2100" b="1" dirty="0" smtClean="0">
                <a:solidFill>
                  <a:srgbClr val="000099"/>
                </a:solidFill>
                <a:latin typeface="Georgia" pitchFamily="18" charset="0"/>
              </a:rPr>
              <a:t>      </a:t>
            </a:r>
            <a:r>
              <a:rPr lang="pl-PL" sz="2100" b="1" dirty="0" err="1" smtClean="0">
                <a:solidFill>
                  <a:srgbClr val="C00000"/>
                </a:solidFill>
                <a:latin typeface="Georgia" pitchFamily="18" charset="0"/>
              </a:rPr>
              <a:t>Gimnazjada</a:t>
            </a:r>
            <a:r>
              <a:rPr lang="pl-PL" sz="2100" b="1" dirty="0" smtClean="0">
                <a:solidFill>
                  <a:srgbClr val="C00000"/>
                </a:solidFill>
                <a:latin typeface="Georgia" pitchFamily="18" charset="0"/>
              </a:rPr>
              <a:t>/                  Powiatowy Konkurs Wiem wszystko”</a:t>
            </a:r>
          </a:p>
        </p:txBody>
      </p:sp>
      <p:pic>
        <p:nvPicPr>
          <p:cNvPr id="34819" name="Picture 4" descr="I LO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7338" y="404813"/>
            <a:ext cx="69215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4355976" y="2564904"/>
            <a:ext cx="4572000" cy="40257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latin typeface="Georgia" pitchFamily="18" charset="0"/>
                <a:cs typeface="+mn-cs"/>
              </a:rPr>
              <a:t>Konkurs </a:t>
            </a:r>
            <a:r>
              <a:rPr lang="pl-PL" b="1" dirty="0" smtClean="0">
                <a:latin typeface="Georgia" pitchFamily="18" charset="0"/>
                <a:cs typeface="+mn-cs"/>
              </a:rPr>
              <a:t>  „</a:t>
            </a:r>
            <a:r>
              <a:rPr lang="pl-PL" b="1" dirty="0">
                <a:latin typeface="Georgia" pitchFamily="18" charset="0"/>
                <a:cs typeface="+mn-cs"/>
              </a:rPr>
              <a:t>Wiem wszystko”</a:t>
            </a:r>
          </a:p>
          <a:p>
            <a:pPr algn="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latin typeface="Georgia" pitchFamily="18" charset="0"/>
                <a:cs typeface="+mn-cs"/>
              </a:rPr>
              <a:t>organizowany </a:t>
            </a:r>
          </a:p>
          <a:p>
            <a:pPr algn="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latin typeface="Georgia" pitchFamily="18" charset="0"/>
                <a:cs typeface="+mn-cs"/>
              </a:rPr>
              <a:t>od 2004roku przez </a:t>
            </a:r>
            <a:r>
              <a:rPr lang="pl-PL" b="1" dirty="0" smtClean="0">
                <a:latin typeface="Georgia" pitchFamily="18" charset="0"/>
                <a:cs typeface="+mn-cs"/>
              </a:rPr>
              <a:t>                                   nasze </a:t>
            </a:r>
            <a:r>
              <a:rPr lang="pl-PL" b="1" dirty="0">
                <a:latin typeface="Georgia" pitchFamily="18" charset="0"/>
                <a:cs typeface="+mn-cs"/>
              </a:rPr>
              <a:t>Liceum, </a:t>
            </a:r>
          </a:p>
          <a:p>
            <a:pPr algn="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latin typeface="Georgia" pitchFamily="18" charset="0"/>
                <a:cs typeface="+mn-cs"/>
              </a:rPr>
              <a:t>jest imprezą powiatową</a:t>
            </a:r>
          </a:p>
          <a:p>
            <a:pPr algn="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latin typeface="Georgia" pitchFamily="18" charset="0"/>
                <a:cs typeface="+mn-cs"/>
              </a:rPr>
              <a:t>dla </a:t>
            </a:r>
            <a:r>
              <a:rPr lang="pl-PL" b="1" dirty="0" smtClean="0">
                <a:latin typeface="Georgia" pitchFamily="18" charset="0"/>
                <a:cs typeface="+mn-cs"/>
              </a:rPr>
              <a:t>uczniów,</a:t>
            </a:r>
            <a:endParaRPr lang="pl-PL" b="1" dirty="0">
              <a:latin typeface="Georgia" pitchFamily="18" charset="0"/>
              <a:cs typeface="+mn-cs"/>
            </a:endParaRPr>
          </a:p>
          <a:p>
            <a:pPr algn="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latin typeface="Georgia" pitchFamily="18" charset="0"/>
                <a:cs typeface="+mn-cs"/>
              </a:rPr>
              <a:t>którzy chcą sprawdzić </a:t>
            </a:r>
          </a:p>
          <a:p>
            <a:pPr algn="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latin typeface="Georgia" pitchFamily="18" charset="0"/>
                <a:cs typeface="+mn-cs"/>
              </a:rPr>
              <a:t>swoje wiadomości</a:t>
            </a:r>
          </a:p>
          <a:p>
            <a:pPr algn="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latin typeface="Georgia" pitchFamily="18" charset="0"/>
                <a:cs typeface="+mn-cs"/>
              </a:rPr>
              <a:t>i zaprezentować swoje</a:t>
            </a:r>
          </a:p>
          <a:p>
            <a:pPr algn="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>
                <a:latin typeface="Georgia" pitchFamily="18" charset="0"/>
                <a:cs typeface="+mn-cs"/>
              </a:rPr>
              <a:t>umiejętności </a:t>
            </a:r>
            <a:r>
              <a:rPr lang="pl-PL" b="1" dirty="0" smtClean="0">
                <a:latin typeface="Georgia" pitchFamily="18" charset="0"/>
                <a:cs typeface="+mn-cs"/>
              </a:rPr>
              <a:t> rozwiązując                                                           test </a:t>
            </a:r>
            <a:r>
              <a:rPr lang="pl-PL" b="1" dirty="0">
                <a:latin typeface="Georgia" pitchFamily="18" charset="0"/>
              </a:rPr>
              <a:t> </a:t>
            </a:r>
            <a:r>
              <a:rPr lang="pl-PL" b="1" dirty="0" smtClean="0">
                <a:latin typeface="Georgia" pitchFamily="18" charset="0"/>
                <a:cs typeface="+mn-cs"/>
              </a:rPr>
              <a:t>z </a:t>
            </a:r>
            <a:r>
              <a:rPr lang="pl-PL" b="1" dirty="0">
                <a:latin typeface="Georgia" pitchFamily="18" charset="0"/>
                <a:cs typeface="+mn-cs"/>
              </a:rPr>
              <a:t>wiedzy ogólnej</a:t>
            </a:r>
            <a:r>
              <a:rPr lang="pl-PL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orgia" pitchFamily="18" charset="0"/>
                <a:cs typeface="+mn-cs"/>
              </a:rPr>
              <a:t>. </a:t>
            </a:r>
            <a:endParaRPr lang="en-US" b="1" dirty="0">
              <a:solidFill>
                <a:srgbClr val="000099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orgia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dirty="0">
              <a:ln>
                <a:solidFill>
                  <a:sysClr val="windowText" lastClr="000000"/>
                </a:solidFill>
              </a:ln>
              <a:latin typeface="+mn-lt"/>
              <a:cs typeface="+mn-cs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 t="11891" b="9427"/>
          <a:stretch>
            <a:fillRect/>
          </a:stretch>
        </p:blipFill>
        <p:spPr>
          <a:xfrm>
            <a:off x="395535" y="332656"/>
            <a:ext cx="4799333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51520" y="3429000"/>
            <a:ext cx="4880602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2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7325" y="396875"/>
            <a:ext cx="792163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66349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ole tekstowe 1"/>
          <p:cNvSpPr txBox="1">
            <a:spLocks noChangeArrowheads="1"/>
          </p:cNvSpPr>
          <p:nvPr/>
        </p:nvSpPr>
        <p:spPr bwMode="auto">
          <a:xfrm>
            <a:off x="4765675" y="1603695"/>
            <a:ext cx="46751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l-PL" sz="3200" b="1" dirty="0">
                <a:latin typeface="Georgia" pitchFamily="18" charset="0"/>
              </a:rPr>
              <a:t>Ciekawe lekcje</a:t>
            </a: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21"/>
          <a:stretch/>
        </p:blipFill>
        <p:spPr bwMode="auto">
          <a:xfrm>
            <a:off x="192286" y="188640"/>
            <a:ext cx="4667746" cy="31906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04" name="Picture 4" descr="C:\Users\oem2\Desktop\Prezentacja\12 z życia szkoły\Ciekawe lekcje\lekcja B. Jonarskiej\DSC_00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" t="-2057" r="14770" b="8251"/>
          <a:stretch/>
        </p:blipFill>
        <p:spPr bwMode="auto">
          <a:xfrm>
            <a:off x="4499992" y="3379302"/>
            <a:ext cx="4468553" cy="3185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914"/>
          <a:stretch/>
        </p:blipFill>
        <p:spPr bwMode="auto">
          <a:xfrm>
            <a:off x="192285" y="3379302"/>
            <a:ext cx="4586002" cy="31856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5826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427984" y="3573016"/>
            <a:ext cx="4439901" cy="3024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ymbol zastępczy zawartości 4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179512" y="620688"/>
            <a:ext cx="3936437" cy="5904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188640"/>
            <a:ext cx="4476436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19001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Symbol zastępczy zawartości 7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20010"/>
            <a:ext cx="9144000" cy="3657600"/>
          </a:xfrm>
          <a:prstGeom prst="rect">
            <a:avLst/>
          </a:prstGeom>
        </p:spPr>
      </p:pic>
      <p:pic>
        <p:nvPicPr>
          <p:cNvPr id="45061" name="Picture 4" descr="I LO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363" y="422275"/>
            <a:ext cx="69215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64490" y="692696"/>
            <a:ext cx="8064896" cy="393242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l-PL" sz="3000" b="1" spc="50" dirty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ea typeface="Batang" pitchFamily="18" charset="-127"/>
                <a:cs typeface="+mn-cs"/>
              </a:rPr>
              <a:t>W szkole działa wolontariat.</a:t>
            </a:r>
          </a:p>
          <a:p>
            <a:pPr algn="ctr" fontAlgn="auto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defRPr/>
            </a:pPr>
            <a:r>
              <a:rPr lang="pl-PL" sz="3000" b="1" spc="50" dirty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ea typeface="Batang" pitchFamily="18" charset="-127"/>
                <a:cs typeface="+mn-cs"/>
              </a:rPr>
              <a:t>Staramy się dostrzegać                          potrzeby innych                                                                   i w miarę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l-PL" sz="3000" b="1" spc="50" dirty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ea typeface="Batang" pitchFamily="18" charset="-127"/>
                <a:cs typeface="+mn-cs"/>
              </a:rPr>
              <a:t> możliwości spieszymy z pomocą </a:t>
            </a:r>
          </a:p>
        </p:txBody>
      </p:sp>
    </p:spTree>
    <p:extLst>
      <p:ext uri="{BB962C8B-B14F-4D97-AF65-F5344CB8AC3E}">
        <p14:creationId xmlns:p14="http://schemas.microsoft.com/office/powerpoint/2010/main" xmlns="" val="129770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9" descr="I LO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7921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Prostokąt 3"/>
          <p:cNvSpPr>
            <a:spLocks noChangeArrowheads="1"/>
          </p:cNvSpPr>
          <p:nvPr/>
        </p:nvSpPr>
        <p:spPr bwMode="auto">
          <a:xfrm>
            <a:off x="1835696" y="836712"/>
            <a:ext cx="62642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b="1" u="sng" dirty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pl-PL" sz="4400" b="1" dirty="0">
                <a:solidFill>
                  <a:srgbClr val="C00000"/>
                </a:solidFill>
                <a:latin typeface="Georgia" pitchFamily="18" charset="0"/>
              </a:rPr>
              <a:t>Jesteśmy szkołą…</a:t>
            </a:r>
            <a:endParaRPr lang="pl-PL" sz="4400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577265" y="1844824"/>
            <a:ext cx="8066087" cy="47085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l-PL" sz="2000" b="1" dirty="0">
                <a:latin typeface="Georgia" pitchFamily="18" charset="0"/>
                <a:cs typeface="+mn-cs"/>
              </a:rPr>
              <a:t> z bogatą historią i tradycjami</a:t>
            </a:r>
          </a:p>
          <a:p>
            <a:pPr algn="ctr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l-PL" sz="2000" b="1" dirty="0">
                <a:latin typeface="Georgia" pitchFamily="18" charset="0"/>
                <a:cs typeface="+mn-cs"/>
              </a:rPr>
              <a:t>  nowoczesną</a:t>
            </a:r>
          </a:p>
          <a:p>
            <a:pPr algn="ctr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l-PL" sz="2000" b="1" dirty="0">
                <a:latin typeface="Georgia" pitchFamily="18" charset="0"/>
                <a:cs typeface="+mn-cs"/>
              </a:rPr>
              <a:t>  z najlepszą kadrą     </a:t>
            </a:r>
          </a:p>
          <a:p>
            <a:pPr algn="ctr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l-PL" sz="2000" b="1" dirty="0">
                <a:latin typeface="Georgia" pitchFamily="18" charset="0"/>
                <a:cs typeface="+mn-cs"/>
              </a:rPr>
              <a:t>   bogatym zapleczem dydaktycznym</a:t>
            </a:r>
          </a:p>
          <a:p>
            <a:pPr algn="ctr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l-PL" sz="2000" b="1" dirty="0">
                <a:latin typeface="Georgia" pitchFamily="18" charset="0"/>
                <a:cs typeface="+mn-cs"/>
              </a:rPr>
              <a:t>  z szeroką ofertą edukacyjną</a:t>
            </a:r>
          </a:p>
          <a:p>
            <a:pPr algn="ctr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l-PL" sz="2000" b="1" dirty="0">
                <a:latin typeface="Georgia" pitchFamily="18" charset="0"/>
                <a:cs typeface="+mn-cs"/>
              </a:rPr>
              <a:t> pracujemy na autorskich programach</a:t>
            </a:r>
          </a:p>
          <a:p>
            <a:pPr algn="ctr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l-PL" sz="2000" b="1" dirty="0">
                <a:latin typeface="Georgia" pitchFamily="18" charset="0"/>
              </a:rPr>
              <a:t>  mamy najwyższą zdawalność matury w powiecie</a:t>
            </a:r>
          </a:p>
          <a:p>
            <a:pPr algn="ctr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l-PL" sz="2000" b="1" dirty="0">
                <a:latin typeface="Georgia" pitchFamily="18" charset="0"/>
              </a:rPr>
              <a:t>  mamy najwyższą liczbę olimpijczyków </a:t>
            </a:r>
            <a:r>
              <a:rPr lang="pl-PL" sz="2000" b="1" dirty="0" smtClean="0">
                <a:latin typeface="Georgia" pitchFamily="18" charset="0"/>
              </a:rPr>
              <a:t>                                              na </a:t>
            </a:r>
            <a:r>
              <a:rPr lang="pl-PL" sz="2000" b="1" dirty="0">
                <a:latin typeface="Georgia" pitchFamily="18" charset="0"/>
              </a:rPr>
              <a:t>szczeblu ogólnopolskim</a:t>
            </a:r>
            <a:endParaRPr lang="pl-PL" sz="2000" b="1" dirty="0">
              <a:latin typeface="Georgia" pitchFamily="18" charset="0"/>
              <a:cs typeface="+mn-cs"/>
            </a:endParaRPr>
          </a:p>
          <a:p>
            <a:pPr marL="342900" indent="-342900" algn="ctr"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l-PL" sz="2000" b="1" dirty="0">
                <a:latin typeface="Georgia" pitchFamily="18" charset="0"/>
                <a:cs typeface="+mn-cs"/>
              </a:rPr>
              <a:t>wyróżnioną wieloma tytułami</a:t>
            </a:r>
          </a:p>
        </p:txBody>
      </p:sp>
    </p:spTree>
    <p:extLst>
      <p:ext uri="{BB962C8B-B14F-4D97-AF65-F5344CB8AC3E}">
        <p14:creationId xmlns:p14="http://schemas.microsoft.com/office/powerpoint/2010/main" xmlns="" val="1291571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3" descr="F:\wolontariat\65676_521711771226537_737347197_n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51520" y="548680"/>
            <a:ext cx="5076564" cy="3960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2165" name="Picture 5" descr="F:\wolontariat\12895_378603065550944_1734737473_n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067944" y="2636912"/>
            <a:ext cx="4848059" cy="3744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56925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0065" y="549275"/>
            <a:ext cx="5212080" cy="792088"/>
          </a:xfrm>
          <a:extLst/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3600" b="1" dirty="0">
                <a:ln w="9000" cmpd="sng">
                  <a:solidFill>
                    <a:srgbClr val="A5D028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    </a:t>
            </a:r>
            <a:r>
              <a:rPr lang="pl-PL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Georgia" pitchFamily="18" charset="0"/>
              </a:rPr>
              <a:t>Imprezy szkolne </a:t>
            </a:r>
            <a:endParaRPr lang="pl-PL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7107" name="Picture 4" descr="I LO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49275"/>
            <a:ext cx="69215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Prostokąt 2"/>
          <p:cNvSpPr>
            <a:spLocks noChangeArrowheads="1"/>
          </p:cNvSpPr>
          <p:nvPr/>
        </p:nvSpPr>
        <p:spPr bwMode="auto">
          <a:xfrm>
            <a:off x="4004095" y="1556792"/>
            <a:ext cx="4572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sz="2200" b="1" dirty="0">
                <a:latin typeface="Georgia" pitchFamily="18" charset="0"/>
              </a:rPr>
              <a:t>            Dzień Sportu</a:t>
            </a:r>
            <a:endParaRPr lang="pl-PL" dirty="0"/>
          </a:p>
        </p:txBody>
      </p:sp>
      <p:pic>
        <p:nvPicPr>
          <p:cNvPr id="5" name="Obraz 4" descr="C:\Users\oem2\Desktop\dzień sportu\DSC_0005.jpg"/>
          <p:cNvPicPr/>
          <p:nvPr/>
        </p:nvPicPr>
        <p:blipFill>
          <a:blip r:embed="rId5" cstate="print"/>
          <a:srcRect r="6271" b="6457"/>
          <a:stretch>
            <a:fillRect/>
          </a:stretch>
        </p:blipFill>
        <p:spPr bwMode="auto">
          <a:xfrm rot="770961">
            <a:off x="3526978" y="2504692"/>
            <a:ext cx="5050068" cy="36488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 descr="C:\Users\oem2\Desktop\dzień sportu\DSC_0050.jpg"/>
          <p:cNvPicPr/>
          <p:nvPr/>
        </p:nvPicPr>
        <p:blipFill>
          <a:blip r:embed="rId6" cstate="print"/>
          <a:stretch>
            <a:fillRect/>
          </a:stretch>
        </p:blipFill>
        <p:spPr bwMode="auto">
          <a:xfrm rot="4703852">
            <a:off x="155812" y="2560601"/>
            <a:ext cx="4569972" cy="3090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111" name="Picture 4" descr="I LO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49275"/>
            <a:ext cx="69215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05348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:\Users\oem2\Desktop\dzień sportu\DSC_0144.jpg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004049" y="404664"/>
            <a:ext cx="3816424" cy="6120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ymbol zastępczy zawartości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08" y="226098"/>
            <a:ext cx="4683724" cy="3078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/>
          <p:cNvPicPr/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79512" y="3356992"/>
            <a:ext cx="4536504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13099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/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16016" y="3501008"/>
            <a:ext cx="4176463" cy="30118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oem2\Desktop\DSC_1018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98882" y="520681"/>
            <a:ext cx="4193598" cy="28150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 bwMode="auto">
          <a:xfrm>
            <a:off x="467544" y="476672"/>
            <a:ext cx="4440718" cy="29809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/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01092" y="3505195"/>
            <a:ext cx="4528148" cy="30312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72173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196340" y="5085184"/>
            <a:ext cx="7488238" cy="1252538"/>
          </a:xfrm>
        </p:spPr>
        <p:txBody>
          <a:bodyPr rtlCol="0">
            <a:normAutofit fontScale="90000"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pl-PL" sz="4000" b="1" dirty="0" smtClean="0">
                <a:solidFill>
                  <a:srgbClr val="FF0000"/>
                </a:solidFill>
              </a:rPr>
              <a:t>Zdrowo</a:t>
            </a:r>
            <a:r>
              <a:rPr lang="pl-PL" dirty="0" smtClean="0"/>
              <a:t>, </a:t>
            </a:r>
            <a:r>
              <a:rPr lang="pl-PL" b="1" dirty="0" smtClean="0">
                <a:solidFill>
                  <a:srgbClr val="0070C0"/>
                </a:solidFill>
              </a:rPr>
              <a:t>Wesoło</a:t>
            </a:r>
            <a:r>
              <a:rPr lang="pl-PL" dirty="0" smtClean="0"/>
              <a:t>, </a:t>
            </a:r>
            <a:r>
              <a:rPr lang="pl-PL" b="1" dirty="0" smtClean="0">
                <a:solidFill>
                  <a:srgbClr val="FF0000"/>
                </a:solidFill>
              </a:rPr>
              <a:t>K</a:t>
            </a:r>
            <a:r>
              <a:rPr lang="pl-PL" b="1" dirty="0" smtClean="0">
                <a:solidFill>
                  <a:srgbClr val="FFFF00"/>
                </a:solidFill>
              </a:rPr>
              <a:t>o</a:t>
            </a:r>
            <a:r>
              <a:rPr lang="pl-PL" b="1" dirty="0" smtClean="0">
                <a:solidFill>
                  <a:srgbClr val="00B050"/>
                </a:solidFill>
              </a:rPr>
              <a:t>l</a:t>
            </a:r>
            <a:r>
              <a:rPr lang="pl-PL" b="1" dirty="0" smtClean="0">
                <a:solidFill>
                  <a:schemeClr val="accent5">
                    <a:lumMod val="75000"/>
                  </a:schemeClr>
                </a:solidFill>
              </a:rPr>
              <a:t>o</a:t>
            </a:r>
            <a:r>
              <a:rPr lang="pl-PL" b="1" dirty="0" smtClean="0">
                <a:solidFill>
                  <a:srgbClr val="FF0000"/>
                </a:solidFill>
              </a:rPr>
              <a:t>r</a:t>
            </a:r>
            <a:r>
              <a:rPr lang="pl-PL" b="1" dirty="0" smtClean="0">
                <a:solidFill>
                  <a:schemeClr val="accent4">
                    <a:lumMod val="75000"/>
                  </a:schemeClr>
                </a:solidFill>
              </a:rPr>
              <a:t>o</a:t>
            </a:r>
            <a:r>
              <a:rPr lang="pl-PL" b="1" dirty="0" smtClean="0">
                <a:solidFill>
                  <a:schemeClr val="bg2">
                    <a:lumMod val="10000"/>
                  </a:schemeClr>
                </a:solidFill>
              </a:rPr>
              <a:t>w</a:t>
            </a:r>
            <a:r>
              <a:rPr lang="pl-PL" b="1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o</a:t>
            </a:r>
            <a:r>
              <a:rPr lang="pl-PL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pl-PL" dirty="0" smtClean="0"/>
              <a:t>czyli </a:t>
            </a:r>
            <a:r>
              <a:rPr lang="pl-PL" b="1" dirty="0" smtClean="0">
                <a:solidFill>
                  <a:schemeClr val="tx1"/>
                </a:solidFill>
              </a:rPr>
              <a:t>Tydzień dla Zdrowia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181263" y="188640"/>
            <a:ext cx="6696744" cy="4500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76605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1959098"/>
            <a:ext cx="9144000" cy="4908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79585" y="1198870"/>
            <a:ext cx="2371344" cy="3532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599668" y="1150513"/>
            <a:ext cx="2371344" cy="3532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652156" y="1899496"/>
            <a:ext cx="3846284" cy="2581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rostokąt 7"/>
          <p:cNvSpPr/>
          <p:nvPr/>
        </p:nvSpPr>
        <p:spPr>
          <a:xfrm>
            <a:off x="2407749" y="673459"/>
            <a:ext cx="433509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7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DEGUSTACJA ZDROWEJ </a:t>
            </a:r>
            <a:br>
              <a:rPr lang="pl-PL" sz="27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pl-PL" sz="27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ŻYWNOŚCI</a:t>
            </a:r>
          </a:p>
        </p:txBody>
      </p:sp>
    </p:spTree>
    <p:extLst>
      <p:ext uri="{BB962C8B-B14F-4D97-AF65-F5344CB8AC3E}">
        <p14:creationId xmlns:p14="http://schemas.microsoft.com/office/powerpoint/2010/main" xmlns="" val="71405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0876" y="908720"/>
            <a:ext cx="2808312" cy="158262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DEGUSTACJA ZDROWEJ </a:t>
            </a:r>
            <a:br>
              <a:rPr lang="pl-PL" sz="3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sz="3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ŻYWNOŚCI</a:t>
            </a:r>
            <a:r>
              <a:rPr lang="pl-PL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dirty="0"/>
          </a:p>
        </p:txBody>
      </p:sp>
      <p:sp>
        <p:nvSpPr>
          <p:cNvPr id="52226" name="Symbol zastępczy zawartości 5"/>
          <p:cNvSpPr>
            <a:spLocks noGrp="1"/>
          </p:cNvSpPr>
          <p:nvPr>
            <p:ph type="body" sz="half" idx="2"/>
          </p:nvPr>
        </p:nvSpPr>
        <p:spPr>
          <a:xfrm>
            <a:off x="611560" y="2564904"/>
            <a:ext cx="2209800" cy="217932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algn="ctr" eaLnBrk="1" hangingPunct="1">
              <a:buFont typeface="Arial" charset="0"/>
              <a:buNone/>
            </a:pPr>
            <a:r>
              <a:rPr lang="pl-PL" sz="2000" dirty="0" smtClean="0">
                <a:solidFill>
                  <a:srgbClr val="002060"/>
                </a:solidFill>
              </a:rPr>
              <a:t>… tego dnia sala gimnastyczna zamieniła się </a:t>
            </a:r>
            <a:br>
              <a:rPr lang="pl-PL" sz="2000" dirty="0" smtClean="0">
                <a:solidFill>
                  <a:srgbClr val="002060"/>
                </a:solidFill>
              </a:rPr>
            </a:br>
            <a:r>
              <a:rPr lang="pl-PL" sz="2000" dirty="0" smtClean="0">
                <a:solidFill>
                  <a:srgbClr val="002060"/>
                </a:solidFill>
              </a:rPr>
              <a:t>w wielki targ, na którym serwowano wyłącznie zdrową, bogatą w witaminy żywność</a:t>
            </a:r>
          </a:p>
          <a:p>
            <a:pPr marL="0" indent="0" algn="ctr" eaLnBrk="1" hangingPunct="1">
              <a:buFont typeface="Arial" charset="0"/>
              <a:buNone/>
            </a:pPr>
            <a:endParaRPr lang="pl-PL" sz="2000" dirty="0" smtClean="0">
              <a:solidFill>
                <a:srgbClr val="002060"/>
              </a:solidFill>
            </a:endParaRPr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96" r="10596"/>
          <a:stretch>
            <a:fillRect/>
          </a:stretch>
        </p:blipFill>
        <p:spPr>
          <a:xfrm rot="420000">
            <a:off x="3498850" y="1174750"/>
            <a:ext cx="4616450" cy="3932238"/>
          </a:xfrm>
        </p:spPr>
      </p:pic>
      <p:sp>
        <p:nvSpPr>
          <p:cNvPr id="52229" name="Prostokąt 11"/>
          <p:cNvSpPr>
            <a:spLocks noChangeArrowheads="1"/>
          </p:cNvSpPr>
          <p:nvPr/>
        </p:nvSpPr>
        <p:spPr bwMode="auto">
          <a:xfrm>
            <a:off x="395288" y="5588000"/>
            <a:ext cx="83534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b="1">
                <a:latin typeface="Georgia" pitchFamily="18" charset="0"/>
              </a:rPr>
              <a:t>Uczniowie, z owoców przyniesionych przez każdą klasę, przygotowali różnokolorowe sałatki  i smakowite koktajle!</a:t>
            </a:r>
            <a:endParaRPr lang="pl-PL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8131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76672"/>
            <a:ext cx="4038600" cy="27035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2" name="Picture 2" descr="C:\Users\oem2\Desktop\Prezentacja\9 projekty zrealizowane przez szkołę\Tydzień dla zdrowia\DSC_00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3984517" cy="2667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oem2\Desktop\Prezentacja\9 projekty zrealizowane przez szkołę\Tydzień dla zdrowia\DSC_0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97719" y="1748068"/>
            <a:ext cx="5123209" cy="34299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1014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574" y="813361"/>
            <a:ext cx="4405300" cy="2957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0110" y="764704"/>
            <a:ext cx="4417469" cy="2957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oem2\Desktop\DSC_0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574" y="3798680"/>
            <a:ext cx="4222536" cy="2826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oem2\Desktop\DSC_00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798680"/>
            <a:ext cx="4320480" cy="28221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475656" y="200055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2060"/>
                </a:solidFill>
              </a:rPr>
              <a:t>Profilaktyka zdrowego trybu życia okiem specjalistów</a:t>
            </a:r>
            <a:endParaRPr lang="pl-PL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7108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ymbol zastępczy tekstu 2"/>
          <p:cNvSpPr>
            <a:spLocks noGrp="1"/>
          </p:cNvSpPr>
          <p:nvPr>
            <p:ph type="body" sz="half" idx="4294967295"/>
          </p:nvPr>
        </p:nvSpPr>
        <p:spPr>
          <a:xfrm>
            <a:off x="1835696" y="6021288"/>
            <a:ext cx="5040560" cy="1963614"/>
          </a:xfrm>
        </p:spPr>
        <p:txBody>
          <a:bodyPr>
            <a:normAutofit/>
          </a:bodyPr>
          <a:lstStyle/>
          <a:p>
            <a:pPr algn="ctr" eaLnBrk="1" hangingPunct="1">
              <a:buFont typeface="Arial" charset="0"/>
              <a:buNone/>
              <a:defRPr/>
            </a:pPr>
            <a:r>
              <a:rPr lang="pl-PL" sz="2800" b="1" dirty="0" smtClean="0">
                <a:solidFill>
                  <a:srgbClr val="C00000"/>
                </a:solidFill>
                <a:latin typeface="Georgia" pitchFamily="18" charset="0"/>
              </a:rPr>
              <a:t>Dzień  Patrona  Szkoły</a:t>
            </a:r>
          </a:p>
        </p:txBody>
      </p:sp>
      <p:pic>
        <p:nvPicPr>
          <p:cNvPr id="53251" name="Picture 3" descr="C:\Users\oem2\Desktop\Nowy folder\IMG_33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029575" y="-6240463"/>
            <a:ext cx="54006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67544" y="404664"/>
            <a:ext cx="8175131" cy="5472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246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9" descr="I LO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7921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Prostokąt 2"/>
          <p:cNvSpPr>
            <a:spLocks noChangeArrowheads="1"/>
          </p:cNvSpPr>
          <p:nvPr/>
        </p:nvSpPr>
        <p:spPr bwMode="auto">
          <a:xfrm>
            <a:off x="2186546" y="861219"/>
            <a:ext cx="4471987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4400" b="1" dirty="0">
                <a:solidFill>
                  <a:srgbClr val="C00000"/>
                </a:solidFill>
                <a:latin typeface="Georgia" pitchFamily="18" charset="0"/>
              </a:rPr>
              <a:t> Szkoła oferuje</a:t>
            </a:r>
            <a:endParaRPr lang="pl-PL" sz="4400" dirty="0">
              <a:solidFill>
                <a:srgbClr val="C000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94682" y="1672136"/>
            <a:ext cx="834866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l-PL" sz="2000" b="1" dirty="0">
                <a:latin typeface="Georgia" pitchFamily="18" charset="0"/>
                <a:cs typeface="+mn-cs"/>
              </a:rPr>
              <a:t>   wysoki poziom kształcenia  zapewniający sukces                            na szczeblu  krajowym  i międzynarodowym</a:t>
            </a:r>
          </a:p>
          <a:p>
            <a:pPr marL="274320" indent="-274320"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l-PL" sz="2000" b="1" dirty="0">
                <a:latin typeface="Georgia" pitchFamily="18" charset="0"/>
                <a:cs typeface="+mn-cs"/>
              </a:rPr>
              <a:t> klasy dostosowane do wymagań prestiżowych uczelni </a:t>
            </a:r>
          </a:p>
          <a:p>
            <a:pPr marL="274320" indent="-274320"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l-PL" sz="2000" b="1" dirty="0">
                <a:latin typeface="Georgia" pitchFamily="18" charset="0"/>
                <a:cs typeface="+mn-cs"/>
              </a:rPr>
              <a:t> liczne koła zainteresowań –  przedmiotowe, artystyczne</a:t>
            </a:r>
          </a:p>
          <a:p>
            <a:pPr marL="274320" indent="-274320"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l-PL" sz="2000" b="1" dirty="0">
                <a:latin typeface="Georgia" pitchFamily="18" charset="0"/>
                <a:cs typeface="+mn-cs"/>
              </a:rPr>
              <a:t>dodatkowe zajęcia sportowe, wyjazdy na basen, </a:t>
            </a:r>
            <a:r>
              <a:rPr lang="pl-PL" sz="2000" b="1" dirty="0" smtClean="0">
                <a:latin typeface="Georgia" pitchFamily="18" charset="0"/>
                <a:cs typeface="+mn-cs"/>
              </a:rPr>
              <a:t>                    lodowisko</a:t>
            </a:r>
            <a:r>
              <a:rPr lang="pl-PL" sz="2000" b="1" dirty="0">
                <a:latin typeface="Georgia" pitchFamily="18" charset="0"/>
                <a:cs typeface="+mn-cs"/>
              </a:rPr>
              <a:t>, atrakcyjne biwaki, kursy tańca</a:t>
            </a:r>
          </a:p>
          <a:p>
            <a:pPr marL="274320" indent="-274320" algn="ctr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l-PL" sz="2000" b="1" dirty="0">
                <a:latin typeface="Georgia" pitchFamily="18" charset="0"/>
                <a:cs typeface="+mn-cs"/>
              </a:rPr>
              <a:t> rajdy i wycieczki  turystyczne</a:t>
            </a:r>
          </a:p>
        </p:txBody>
      </p:sp>
    </p:spTree>
    <p:extLst>
      <p:ext uri="{BB962C8B-B14F-4D97-AF65-F5344CB8AC3E}">
        <p14:creationId xmlns:p14="http://schemas.microsoft.com/office/powerpoint/2010/main" xmlns="" val="3156519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3" name="Picture 5" descr="C:\Users\oem2\Desktop\zdjęcia 2015-2016\dzień patrona 2015\IMG_024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355976" y="3140968"/>
            <a:ext cx="4532070" cy="35010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ymbol zastępczy zawartości 11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634" y="3260416"/>
            <a:ext cx="4476366" cy="34646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4452" name="Picture 4" descr="C:\Users\oem2\Desktop\zdjęcia 2015-2016\dzień patrona 2015\IMG_022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415634" y="206229"/>
            <a:ext cx="4476846" cy="29968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oem2\Desktop\Nowy folder\IMG_3331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179512" y="188640"/>
            <a:ext cx="4536504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13842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Powi&amp;eogon;ks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726" y="260648"/>
            <a:ext cx="2286000" cy="1612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Symbol zastępczy zawartości 2"/>
          <p:cNvSpPr>
            <a:spLocks noGrp="1"/>
          </p:cNvSpPr>
          <p:nvPr>
            <p:ph idx="1"/>
          </p:nvPr>
        </p:nvSpPr>
        <p:spPr>
          <a:xfrm>
            <a:off x="1406525" y="260350"/>
            <a:ext cx="7521575" cy="5976938"/>
          </a:xfrm>
        </p:spPr>
        <p:txBody>
          <a:bodyPr>
            <a:normAutofit lnSpcReduction="10000"/>
          </a:bodyPr>
          <a:lstStyle/>
          <a:p>
            <a:pPr marL="0" indent="0" algn="r" eaLnBrk="1" hangingPunct="1">
              <a:lnSpc>
                <a:spcPct val="150000"/>
              </a:lnSpc>
              <a:buFont typeface="Arial" charset="0"/>
              <a:buNone/>
            </a:pPr>
            <a:r>
              <a:rPr lang="pl-PL" sz="1800" b="1" dirty="0" smtClean="0">
                <a:solidFill>
                  <a:schemeClr val="tx1"/>
                </a:solidFill>
                <a:latin typeface="Georgia" pitchFamily="18" charset="0"/>
              </a:rPr>
              <a:t>Nasze Liceum może poszczycić się hymnem szkoły.</a:t>
            </a:r>
            <a:r>
              <a:rPr lang="pl-PL" sz="18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</a:p>
          <a:p>
            <a:pPr marL="0" indent="0" algn="r" eaLnBrk="1" hangingPunct="1">
              <a:lnSpc>
                <a:spcPct val="150000"/>
              </a:lnSpc>
              <a:buFont typeface="Arial" charset="0"/>
              <a:buNone/>
            </a:pPr>
            <a:r>
              <a:rPr lang="pl-PL" sz="1800" dirty="0" smtClean="0">
                <a:solidFill>
                  <a:schemeClr val="tx1"/>
                </a:solidFill>
                <a:latin typeface="Georgia" pitchFamily="18" charset="0"/>
              </a:rPr>
              <a:t>Słowa do hymnu zaczerpnięto ze słynnych                                         	„Wskazań dla Synów Podhala” Władysława Orkana                                    - patrona naszego Liceum. </a:t>
            </a:r>
          </a:p>
          <a:p>
            <a:pPr marL="0" indent="0" algn="r" eaLnBrk="1" hangingPunct="1">
              <a:lnSpc>
                <a:spcPct val="150000"/>
              </a:lnSpc>
              <a:buFont typeface="Arial" charset="0"/>
              <a:buNone/>
            </a:pPr>
            <a:r>
              <a:rPr lang="pl-PL" sz="1800" dirty="0" smtClean="0">
                <a:solidFill>
                  <a:schemeClr val="tx1"/>
                </a:solidFill>
                <a:latin typeface="Georgia" pitchFamily="18" charset="0"/>
              </a:rPr>
              <a:t> 	Muzykę skomponował uczeń Kamil Opioła                                    w roku szkolnym 2014/2015.</a:t>
            </a:r>
          </a:p>
          <a:p>
            <a:pPr marL="0" indent="0" algn="r" eaLnBrk="1" hangingPunct="1">
              <a:lnSpc>
                <a:spcPct val="150000"/>
              </a:lnSpc>
              <a:buFont typeface="Arial" charset="0"/>
              <a:buNone/>
            </a:pPr>
            <a:r>
              <a:rPr lang="pl-PL" sz="18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</a:p>
          <a:p>
            <a:pPr marL="0" indent="0" algn="ctr" eaLnBrk="1" hangingPunct="1">
              <a:lnSpc>
                <a:spcPct val="150000"/>
              </a:lnSpc>
              <a:buFont typeface="Arial" charset="0"/>
              <a:buNone/>
            </a:pPr>
            <a:r>
              <a:rPr lang="pl-PL" sz="1800" b="1" dirty="0" smtClean="0">
                <a:solidFill>
                  <a:schemeClr val="tx1"/>
                </a:solidFill>
                <a:latin typeface="Georgia" pitchFamily="18" charset="0"/>
              </a:rPr>
              <a:t>Hymn w wersji oficjalnej wykonują uczniowie:</a:t>
            </a:r>
          </a:p>
          <a:p>
            <a:pPr marL="0" indent="0" algn="ctr" eaLnBrk="1" hangingPunct="1">
              <a:lnSpc>
                <a:spcPct val="150000"/>
              </a:lnSpc>
              <a:buFont typeface="Arial" charset="0"/>
              <a:buNone/>
            </a:pPr>
            <a:r>
              <a:rPr lang="pl-PL" sz="18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pl-PL" sz="1800" dirty="0" smtClean="0">
                <a:solidFill>
                  <a:schemeClr val="tx1"/>
                </a:solidFill>
                <a:latin typeface="Georgia" pitchFamily="18" charset="0"/>
              </a:rPr>
              <a:t>Kamil Opioła, Krystian Więcek, Maciek </a:t>
            </a:r>
            <a:r>
              <a:rPr lang="pl-PL" sz="1800" dirty="0" err="1" smtClean="0">
                <a:solidFill>
                  <a:schemeClr val="tx1"/>
                </a:solidFill>
                <a:latin typeface="Georgia" pitchFamily="18" charset="0"/>
              </a:rPr>
              <a:t>Mordarski</a:t>
            </a:r>
            <a:r>
              <a:rPr lang="pl-PL" sz="1800" dirty="0" smtClean="0">
                <a:solidFill>
                  <a:schemeClr val="tx1"/>
                </a:solidFill>
                <a:latin typeface="Georgia" pitchFamily="18" charset="0"/>
              </a:rPr>
              <a:t>, Emil Szot, </a:t>
            </a:r>
          </a:p>
          <a:p>
            <a:pPr marL="0" indent="0" algn="ctr" eaLnBrk="1" hangingPunct="1">
              <a:lnSpc>
                <a:spcPct val="150000"/>
              </a:lnSpc>
              <a:buFont typeface="Arial" charset="0"/>
              <a:buNone/>
            </a:pPr>
            <a:r>
              <a:rPr lang="pl-PL" sz="1800" dirty="0" smtClean="0">
                <a:solidFill>
                  <a:schemeClr val="tx1"/>
                </a:solidFill>
                <a:latin typeface="Georgia" pitchFamily="18" charset="0"/>
              </a:rPr>
              <a:t>Kamil </a:t>
            </a:r>
            <a:r>
              <a:rPr lang="pl-PL" sz="1800" dirty="0" err="1" smtClean="0">
                <a:solidFill>
                  <a:schemeClr val="tx1"/>
                </a:solidFill>
                <a:latin typeface="Georgia" pitchFamily="18" charset="0"/>
              </a:rPr>
              <a:t>Postrożny</a:t>
            </a:r>
            <a:r>
              <a:rPr lang="pl-PL" sz="1800" dirty="0" smtClean="0">
                <a:solidFill>
                  <a:schemeClr val="tx1"/>
                </a:solidFill>
                <a:latin typeface="Georgia" pitchFamily="18" charset="0"/>
              </a:rPr>
              <a:t>, Adam Prędki, Marcin Kozak, Dominik </a:t>
            </a:r>
            <a:r>
              <a:rPr lang="pl-PL" sz="1800" dirty="0" err="1" smtClean="0">
                <a:solidFill>
                  <a:schemeClr val="tx1"/>
                </a:solidFill>
                <a:latin typeface="Georgia" pitchFamily="18" charset="0"/>
              </a:rPr>
              <a:t>Ślazyk</a:t>
            </a:r>
            <a:r>
              <a:rPr lang="pl-PL" sz="1800" dirty="0" smtClean="0">
                <a:solidFill>
                  <a:schemeClr val="tx1"/>
                </a:solidFill>
                <a:latin typeface="Georgia" pitchFamily="18" charset="0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pl-PL" sz="1800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</a:p>
          <a:p>
            <a:pPr marL="0" indent="0" algn="r" eaLnBrk="1" hangingPunct="1">
              <a:lnSpc>
                <a:spcPct val="150000"/>
              </a:lnSpc>
              <a:buFont typeface="Arial" charset="0"/>
              <a:buNone/>
            </a:pPr>
            <a:r>
              <a:rPr lang="pl-PL" sz="1800" dirty="0" smtClean="0">
                <a:solidFill>
                  <a:schemeClr val="tx1"/>
                </a:solidFill>
                <a:latin typeface="Georgia" pitchFamily="18" charset="0"/>
              </a:rPr>
              <a:t>Do ceremoniału szkoły hymn został wprowadzony uchwałą Rady Pedagogicznej nr 17/2014/2015 w dniu 21 kwietnia 2015  w roku jubileuszu 70 – </a:t>
            </a:r>
            <a:r>
              <a:rPr lang="pl-PL" sz="1800" dirty="0" err="1" smtClean="0">
                <a:solidFill>
                  <a:schemeClr val="tx1"/>
                </a:solidFill>
                <a:latin typeface="Georgia" pitchFamily="18" charset="0"/>
              </a:rPr>
              <a:t>lecia</a:t>
            </a:r>
            <a:r>
              <a:rPr lang="pl-PL" sz="1800" dirty="0" smtClean="0">
                <a:solidFill>
                  <a:schemeClr val="tx1"/>
                </a:solidFill>
                <a:latin typeface="Georgia" pitchFamily="18" charset="0"/>
              </a:rPr>
              <a:t> szkoły</a:t>
            </a:r>
            <a:r>
              <a:rPr lang="pl-PL" sz="2000" dirty="0" smtClean="0">
                <a:solidFill>
                  <a:schemeClr val="tx1"/>
                </a:solidFill>
                <a:latin typeface="Georgia" pitchFamily="18" charset="0"/>
              </a:rPr>
              <a:t>. </a:t>
            </a:r>
          </a:p>
          <a:p>
            <a:pPr marL="0" indent="0" eaLnBrk="1" hangingPunct="1">
              <a:buFont typeface="Arial" charset="0"/>
              <a:buNone/>
            </a:pPr>
            <a:endParaRPr lang="pl-PL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825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08920"/>
            <a:ext cx="3888432" cy="1522660"/>
          </a:xfrm>
        </p:spPr>
        <p:txBody>
          <a:bodyPr rtlCol="0"/>
          <a:lstStyle/>
          <a:p>
            <a:pPr algn="ctr">
              <a:lnSpc>
                <a:spcPct val="150000"/>
              </a:lnSpc>
              <a:defRPr/>
            </a:pPr>
            <a:r>
              <a:rPr lang="pl-PL" sz="2200" b="1" dirty="0" smtClean="0">
                <a:solidFill>
                  <a:schemeClr val="tx1"/>
                </a:solidFill>
                <a:latin typeface="Georgia" pitchFamily="18" charset="0"/>
                <a:ea typeface="+mn-ea"/>
                <a:cs typeface="Arial" charset="0"/>
              </a:rPr>
              <a:t/>
            </a:r>
            <a:br>
              <a:rPr lang="pl-PL" sz="2200" b="1" dirty="0" smtClean="0">
                <a:solidFill>
                  <a:schemeClr val="tx1"/>
                </a:solidFill>
                <a:latin typeface="Georgia" pitchFamily="18" charset="0"/>
                <a:ea typeface="+mn-ea"/>
                <a:cs typeface="Arial" charset="0"/>
              </a:rPr>
            </a:br>
            <a:r>
              <a:rPr lang="pl-PL" sz="2200" b="1" dirty="0" smtClean="0">
                <a:solidFill>
                  <a:schemeClr val="tx1"/>
                </a:solidFill>
                <a:latin typeface="Georgia" pitchFamily="18" charset="0"/>
                <a:ea typeface="+mn-ea"/>
                <a:cs typeface="Arial" charset="0"/>
              </a:rPr>
              <a:t/>
            </a:r>
            <a:br>
              <a:rPr lang="pl-PL" sz="2200" b="1" dirty="0" smtClean="0">
                <a:solidFill>
                  <a:schemeClr val="tx1"/>
                </a:solidFill>
                <a:latin typeface="Georgia" pitchFamily="18" charset="0"/>
                <a:ea typeface="+mn-ea"/>
                <a:cs typeface="Arial" charset="0"/>
              </a:rPr>
            </a:br>
            <a:r>
              <a:rPr lang="pl-PL" sz="2200" b="1" dirty="0" smtClean="0">
                <a:solidFill>
                  <a:schemeClr val="tx1"/>
                </a:solidFill>
                <a:latin typeface="Georgia" pitchFamily="18" charset="0"/>
                <a:ea typeface="+mn-ea"/>
                <a:cs typeface="Arial" charset="0"/>
              </a:rPr>
              <a:t/>
            </a:r>
            <a:br>
              <a:rPr lang="pl-PL" sz="2200" b="1" dirty="0" smtClean="0">
                <a:solidFill>
                  <a:schemeClr val="tx1"/>
                </a:solidFill>
                <a:latin typeface="Georgia" pitchFamily="18" charset="0"/>
                <a:ea typeface="+mn-ea"/>
                <a:cs typeface="Arial" charset="0"/>
              </a:rPr>
            </a:br>
            <a:r>
              <a:rPr lang="pl-PL" sz="2200" b="1" dirty="0" smtClean="0">
                <a:solidFill>
                  <a:schemeClr val="tx1"/>
                </a:solidFill>
                <a:latin typeface="Georgia" pitchFamily="18" charset="0"/>
                <a:ea typeface="+mn-ea"/>
                <a:cs typeface="Arial" charset="0"/>
              </a:rPr>
              <a:t/>
            </a:r>
            <a:br>
              <a:rPr lang="pl-PL" sz="2200" b="1" dirty="0" smtClean="0">
                <a:solidFill>
                  <a:schemeClr val="tx1"/>
                </a:solidFill>
                <a:latin typeface="Georgia" pitchFamily="18" charset="0"/>
                <a:ea typeface="+mn-ea"/>
                <a:cs typeface="Arial" charset="0"/>
              </a:rPr>
            </a:br>
            <a:r>
              <a:rPr lang="pl-PL" sz="2200" b="1" dirty="0" smtClean="0">
                <a:solidFill>
                  <a:schemeClr val="tx1"/>
                </a:solidFill>
                <a:latin typeface="Georgia" pitchFamily="18" charset="0"/>
                <a:ea typeface="+mn-ea"/>
                <a:cs typeface="Arial" charset="0"/>
              </a:rPr>
              <a:t/>
            </a:r>
            <a:br>
              <a:rPr lang="pl-PL" sz="2200" b="1" dirty="0" smtClean="0">
                <a:solidFill>
                  <a:schemeClr val="tx1"/>
                </a:solidFill>
                <a:latin typeface="Georgia" pitchFamily="18" charset="0"/>
                <a:ea typeface="+mn-ea"/>
                <a:cs typeface="Arial" charset="0"/>
              </a:rPr>
            </a:br>
            <a:r>
              <a:rPr lang="pl-PL" sz="2200" b="1" dirty="0" smtClean="0">
                <a:solidFill>
                  <a:schemeClr val="tx1"/>
                </a:solidFill>
                <a:latin typeface="Georgia" pitchFamily="18" charset="0"/>
                <a:ea typeface="+mn-ea"/>
                <a:cs typeface="Arial" charset="0"/>
              </a:rPr>
              <a:t/>
            </a:r>
            <a:br>
              <a:rPr lang="pl-PL" sz="2200" b="1" dirty="0" smtClean="0">
                <a:solidFill>
                  <a:schemeClr val="tx1"/>
                </a:solidFill>
                <a:latin typeface="Georgia" pitchFamily="18" charset="0"/>
                <a:ea typeface="+mn-ea"/>
                <a:cs typeface="Arial" charset="0"/>
              </a:rPr>
            </a:br>
            <a:r>
              <a:rPr lang="pl-PL" sz="2200" b="1" dirty="0" smtClean="0">
                <a:solidFill>
                  <a:schemeClr val="tx1"/>
                </a:solidFill>
                <a:latin typeface="Georgia" pitchFamily="18" charset="0"/>
                <a:cs typeface="Arial" charset="0"/>
              </a:rPr>
              <a:t> Dzień Otwarty Szkoły </a:t>
            </a:r>
            <a:r>
              <a:rPr lang="pl-PL" sz="2200" b="1" dirty="0" smtClean="0">
                <a:solidFill>
                  <a:schemeClr val="tx1"/>
                </a:solidFill>
                <a:latin typeface="Georgia" pitchFamily="18" charset="0"/>
                <a:ea typeface="+mn-ea"/>
                <a:cs typeface="Arial" charset="0"/>
              </a:rPr>
              <a:t>Dzień </a:t>
            </a:r>
            <a:r>
              <a:rPr lang="pl-PL" sz="2200" b="1" dirty="0">
                <a:solidFill>
                  <a:schemeClr val="tx1"/>
                </a:solidFill>
                <a:latin typeface="Georgia" pitchFamily="18" charset="0"/>
                <a:ea typeface="+mn-ea"/>
                <a:cs typeface="Arial" charset="0"/>
              </a:rPr>
              <a:t>Wiosny                                                                                                </a:t>
            </a:r>
            <a:r>
              <a:rPr lang="pl-PL" sz="2200" b="1" dirty="0" smtClean="0">
                <a:solidFill>
                  <a:schemeClr val="tx1"/>
                </a:solidFill>
                <a:latin typeface="Georgia" pitchFamily="18" charset="0"/>
                <a:ea typeface="+mn-ea"/>
                <a:cs typeface="Arial" charset="0"/>
              </a:rPr>
              <a:t/>
            </a:r>
            <a:br>
              <a:rPr lang="pl-PL" sz="2200" b="1" dirty="0" smtClean="0">
                <a:solidFill>
                  <a:schemeClr val="tx1"/>
                </a:solidFill>
                <a:latin typeface="Georgia" pitchFamily="18" charset="0"/>
                <a:ea typeface="+mn-ea"/>
                <a:cs typeface="Arial" charset="0"/>
              </a:rPr>
            </a:b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549275"/>
            <a:ext cx="6953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95936" y="260648"/>
            <a:ext cx="4806534" cy="64087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857341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0288" y="390525"/>
            <a:ext cx="6953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 descr="C:\Users\oem2\Desktop\folder o szkole\DSC_0096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51520" y="1484784"/>
            <a:ext cx="3483062" cy="51891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0420" name="Picture 4" descr="C:\Users\oem2\Desktop\folder o szkole\DSC_0002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995936" y="3501008"/>
            <a:ext cx="4827010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 bwMode="auto">
          <a:xfrm>
            <a:off x="4087039" y="271683"/>
            <a:ext cx="4827011" cy="32186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4092116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429564"/>
            <a:ext cx="4254624" cy="27834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7" name="Picture 3" descr="C:\Users\oem2\Desktop\na stronę\targi\DSC_016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27984" y="3429000"/>
            <a:ext cx="4366328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4008" y="404664"/>
            <a:ext cx="4104456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C:\Users\oem2\Desktop\na stronę\targi\DSC_00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29000"/>
            <a:ext cx="3960441" cy="2952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5265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ytuł 1"/>
          <p:cNvSpPr>
            <a:spLocks noGrp="1"/>
          </p:cNvSpPr>
          <p:nvPr>
            <p:ph type="title"/>
          </p:nvPr>
        </p:nvSpPr>
        <p:spPr>
          <a:xfrm>
            <a:off x="1835696" y="144169"/>
            <a:ext cx="6014169" cy="1252538"/>
          </a:xfrm>
        </p:spPr>
        <p:txBody>
          <a:bodyPr/>
          <a:lstStyle/>
          <a:p>
            <a:pPr algn="ctr" eaLnBrk="1" hangingPunct="1"/>
            <a:r>
              <a:rPr lang="pl-PL" sz="2200" b="1" dirty="0" smtClean="0">
                <a:solidFill>
                  <a:schemeClr val="tx1"/>
                </a:solidFill>
                <a:latin typeface="Georgia" pitchFamily="18" charset="0"/>
                <a:cs typeface="Arial" charset="0"/>
              </a:rPr>
              <a:t>     Bale</a:t>
            </a:r>
            <a:br>
              <a:rPr lang="pl-PL" sz="2200" b="1" dirty="0" smtClean="0">
                <a:solidFill>
                  <a:schemeClr val="tx1"/>
                </a:solidFill>
                <a:latin typeface="Georgia" pitchFamily="18" charset="0"/>
                <a:cs typeface="Arial" charset="0"/>
              </a:rPr>
            </a:br>
            <a:r>
              <a:rPr lang="pl-PL" sz="2200" b="1" dirty="0" smtClean="0">
                <a:solidFill>
                  <a:schemeClr val="tx1"/>
                </a:solidFill>
                <a:latin typeface="Georgia" pitchFamily="18" charset="0"/>
                <a:cs typeface="Arial" charset="0"/>
              </a:rPr>
              <a:t>     Studniówka i Półmetek</a:t>
            </a:r>
            <a:endParaRPr lang="pl-PL" dirty="0" smtClean="0">
              <a:solidFill>
                <a:schemeClr val="tx1"/>
              </a:solidFill>
            </a:endParaRP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850" y="549275"/>
            <a:ext cx="6953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43608" y="1700808"/>
            <a:ext cx="7344816" cy="48953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83005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8" name="Prostokąt 10"/>
          <p:cNvSpPr>
            <a:spLocks noChangeArrowheads="1"/>
          </p:cNvSpPr>
          <p:nvPr/>
        </p:nvSpPr>
        <p:spPr bwMode="auto">
          <a:xfrm>
            <a:off x="1241425" y="2955925"/>
            <a:ext cx="551021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51654" tIns="152400" rIns="152400" bIns="152400" anchor="ctr"/>
          <a:lstStyle/>
          <a:p>
            <a:pPr defTabSz="1778000">
              <a:lnSpc>
                <a:spcPct val="90000"/>
              </a:lnSpc>
              <a:spcAft>
                <a:spcPct val="35000"/>
              </a:spcAft>
            </a:pPr>
            <a:endParaRPr lang="pl-PL" sz="4000">
              <a:solidFill>
                <a:srgbClr val="FFFFFF"/>
              </a:solidFill>
              <a:latin typeface="Comic Sans MS" pitchFamily="66" charset="0"/>
            </a:endParaRPr>
          </a:p>
        </p:txBody>
      </p:sp>
      <p:pic>
        <p:nvPicPr>
          <p:cNvPr id="593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3413" y="642938"/>
            <a:ext cx="6953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3968" y="1700808"/>
            <a:ext cx="4643322" cy="4608512"/>
          </a:xfrm>
          <a:prstGeom prst="ellipse">
            <a:avLst/>
          </a:prstGeo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764704"/>
            <a:ext cx="4608512" cy="453650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337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ytuł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4484464" cy="1252537"/>
          </a:xfrm>
        </p:spPr>
        <p:txBody>
          <a:bodyPr/>
          <a:lstStyle/>
          <a:p>
            <a:pPr algn="ctr" eaLnBrk="1" hangingPunct="1"/>
            <a:r>
              <a:rPr lang="pl-PL" sz="2200" b="1" dirty="0" smtClean="0">
                <a:solidFill>
                  <a:schemeClr val="tx1"/>
                </a:solidFill>
                <a:latin typeface="Georgia" pitchFamily="18" charset="0"/>
                <a:cs typeface="Arial" charset="0"/>
              </a:rPr>
              <a:t> Mikołajki </a:t>
            </a:r>
            <a:br>
              <a:rPr lang="pl-PL" sz="2200" b="1" dirty="0" smtClean="0">
                <a:solidFill>
                  <a:schemeClr val="tx1"/>
                </a:solidFill>
                <a:latin typeface="Georgia" pitchFamily="18" charset="0"/>
                <a:cs typeface="Arial" charset="0"/>
              </a:rPr>
            </a:br>
            <a:r>
              <a:rPr lang="pl-PL" sz="2200" b="1" dirty="0" smtClean="0">
                <a:solidFill>
                  <a:schemeClr val="tx1"/>
                </a:solidFill>
                <a:latin typeface="Georgia" pitchFamily="18" charset="0"/>
                <a:cs typeface="Arial" charset="0"/>
              </a:rPr>
              <a:t>Opłatek</a:t>
            </a:r>
            <a:endParaRPr lang="pl-PL" dirty="0" smtClean="0">
              <a:solidFill>
                <a:schemeClr val="tx1"/>
              </a:solidFill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025" y="385763"/>
            <a:ext cx="6953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65494" y="370699"/>
            <a:ext cx="4517835" cy="30118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39552" y="1988840"/>
            <a:ext cx="3096344" cy="45788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158174" y="3382589"/>
            <a:ext cx="4732474" cy="31654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34268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I LO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8713" y="325438"/>
            <a:ext cx="69215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pole tekstowe 2"/>
          <p:cNvSpPr txBox="1">
            <a:spLocks noChangeArrowheads="1"/>
          </p:cNvSpPr>
          <p:nvPr/>
        </p:nvSpPr>
        <p:spPr bwMode="auto">
          <a:xfrm>
            <a:off x="1090613" y="523875"/>
            <a:ext cx="6019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9pPr>
          </a:lstStyle>
          <a:p>
            <a:pPr eaLnBrk="1" hangingPunct="1"/>
            <a:r>
              <a:rPr lang="pl-PL" sz="2200" b="1">
                <a:latin typeface="Georgia" pitchFamily="18" charset="0"/>
              </a:rPr>
              <a:t>Szkolny Konkurs Kolęd i Pastorałek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67544" y="1268760"/>
            <a:ext cx="3746574" cy="5184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573"/>
          <a:stretch>
            <a:fillRect/>
          </a:stretch>
        </p:blipFill>
        <p:spPr bwMode="auto">
          <a:xfrm>
            <a:off x="4476370" y="4221088"/>
            <a:ext cx="4344102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1448" name="Picture 19" descr="I LO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7913" y="203200"/>
            <a:ext cx="79375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499992" y="1268760"/>
            <a:ext cx="4392488" cy="3006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61453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eaLnBrk="1" hangingPunct="1"/>
            <a:r>
              <a:rPr lang="pl-PL" sz="2200" b="1" smtClean="0">
                <a:solidFill>
                  <a:srgbClr val="000099"/>
                </a:solidFill>
                <a:latin typeface="Georgia" pitchFamily="18" charset="0"/>
                <a:cs typeface="Arial" charset="0"/>
              </a:rPr>
              <a:t>                                                          </a:t>
            </a:r>
            <a:br>
              <a:rPr lang="pl-PL" sz="2200" b="1" smtClean="0">
                <a:solidFill>
                  <a:srgbClr val="000099"/>
                </a:solidFill>
                <a:latin typeface="Georgia" pitchFamily="18" charset="0"/>
                <a:cs typeface="Arial" charset="0"/>
              </a:rPr>
            </a:br>
            <a:r>
              <a:rPr lang="pl-PL" sz="2200" b="1" smtClean="0">
                <a:solidFill>
                  <a:srgbClr val="000099"/>
                </a:solidFill>
                <a:latin typeface="Georgia" pitchFamily="18" charset="0"/>
                <a:cs typeface="Arial" charset="0"/>
              </a:rPr>
              <a:t/>
            </a:r>
            <a:br>
              <a:rPr lang="pl-PL" sz="2200" b="1" smtClean="0">
                <a:solidFill>
                  <a:srgbClr val="000099"/>
                </a:solidFill>
                <a:latin typeface="Georgia" pitchFamily="18" charset="0"/>
                <a:cs typeface="Arial" charset="0"/>
              </a:rPr>
            </a:br>
            <a:r>
              <a:rPr lang="pl-PL" sz="2200" b="1" smtClean="0">
                <a:solidFill>
                  <a:srgbClr val="000099"/>
                </a:solidFill>
                <a:latin typeface="Georgia" pitchFamily="18" charset="0"/>
                <a:cs typeface="Arial" charset="0"/>
              </a:rPr>
              <a:t/>
            </a:r>
            <a:br>
              <a:rPr lang="pl-PL" sz="2200" b="1" smtClean="0">
                <a:solidFill>
                  <a:srgbClr val="000099"/>
                </a:solidFill>
                <a:latin typeface="Georgia" pitchFamily="18" charset="0"/>
                <a:cs typeface="Arial" charset="0"/>
              </a:rPr>
            </a:br>
            <a:r>
              <a:rPr lang="pl-PL" sz="2200" b="1" smtClean="0">
                <a:solidFill>
                  <a:srgbClr val="000099"/>
                </a:solidFill>
                <a:latin typeface="Georgia" pitchFamily="18" charset="0"/>
                <a:cs typeface="Arial" charset="0"/>
              </a:rPr>
              <a:t> </a:t>
            </a:r>
            <a:endParaRPr lang="pl-PL" smtClean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419872" y="2924944"/>
            <a:ext cx="5403850" cy="3600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84200"/>
            <a:ext cx="6953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 descr="C:\Users\oem2\Desktop\folder o szkole\IMG_9590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-12096749" y="-7677150"/>
            <a:ext cx="5403087" cy="36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62470" name="pole tekstowe 5"/>
          <p:cNvSpPr txBox="1">
            <a:spLocks noChangeArrowheads="1"/>
          </p:cNvSpPr>
          <p:nvPr/>
        </p:nvSpPr>
        <p:spPr bwMode="auto">
          <a:xfrm>
            <a:off x="-252536" y="4653136"/>
            <a:ext cx="417671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l-PL" sz="2200" b="1" dirty="0">
                <a:latin typeface="Georgia" pitchFamily="18" charset="0"/>
              </a:rPr>
              <a:t>Dzień Edukacji                 Narodowej</a:t>
            </a:r>
          </a:p>
        </p:txBody>
      </p:sp>
      <p:sp>
        <p:nvSpPr>
          <p:cNvPr id="7" name="Prostokąt 6"/>
          <p:cNvSpPr/>
          <p:nvPr/>
        </p:nvSpPr>
        <p:spPr>
          <a:xfrm>
            <a:off x="6035675" y="1746250"/>
            <a:ext cx="1714500" cy="431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b="1" dirty="0">
                <a:latin typeface="Georgia" pitchFamily="18" charset="0"/>
                <a:ea typeface="+mj-ea"/>
                <a:cs typeface="+mn-cs"/>
              </a:rPr>
              <a:t> Akademie</a:t>
            </a:r>
            <a:endParaRPr lang="pl-PL" dirty="0">
              <a:latin typeface="+mn-lt"/>
              <a:cs typeface="+mn-cs"/>
            </a:endParaRPr>
          </a:p>
        </p:txBody>
      </p:sp>
      <p:pic>
        <p:nvPicPr>
          <p:cNvPr id="10" name="Symbol zastępczy zawartości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620688"/>
            <a:ext cx="4608512" cy="30935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96316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9" descr="I LO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7921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Prostokąt 2"/>
          <p:cNvSpPr>
            <a:spLocks noChangeArrowheads="1"/>
          </p:cNvSpPr>
          <p:nvPr/>
        </p:nvSpPr>
        <p:spPr bwMode="auto">
          <a:xfrm>
            <a:off x="2268538" y="950912"/>
            <a:ext cx="432911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4400" b="1" dirty="0">
                <a:solidFill>
                  <a:srgbClr val="C00000"/>
                </a:solidFill>
                <a:latin typeface="Georgia" pitchFamily="18" charset="0"/>
              </a:rPr>
              <a:t>Szkoła oferuje</a:t>
            </a:r>
            <a:endParaRPr lang="pl-PL" sz="4400" dirty="0">
              <a:solidFill>
                <a:srgbClr val="C00000"/>
              </a:solidFill>
            </a:endParaRPr>
          </a:p>
        </p:txBody>
      </p:sp>
      <p:sp>
        <p:nvSpPr>
          <p:cNvPr id="12292" name="Prostokąt 3"/>
          <p:cNvSpPr>
            <a:spLocks noChangeArrowheads="1"/>
          </p:cNvSpPr>
          <p:nvPr/>
        </p:nvSpPr>
        <p:spPr bwMode="auto">
          <a:xfrm>
            <a:off x="755576" y="2276872"/>
            <a:ext cx="785018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73050" indent="-273050" algn="ctr">
              <a:lnSpc>
                <a:spcPct val="200000"/>
              </a:lnSpc>
              <a:buFont typeface="Wingdings" pitchFamily="2" charset="2"/>
              <a:buChar char="Ø"/>
            </a:pPr>
            <a:r>
              <a:rPr lang="pl-PL" sz="2000" b="1" dirty="0">
                <a:latin typeface="Georgia" pitchFamily="18" charset="0"/>
              </a:rPr>
              <a:t>dobrze wyposażone pracownie przedmiotowe</a:t>
            </a:r>
          </a:p>
          <a:p>
            <a:pPr marL="273050" indent="-273050" algn="ctr">
              <a:lnSpc>
                <a:spcPct val="200000"/>
              </a:lnSpc>
              <a:buFont typeface="Wingdings" pitchFamily="2" charset="2"/>
              <a:buChar char="Ø"/>
            </a:pPr>
            <a:r>
              <a:rPr lang="pl-PL" sz="2000" b="1" dirty="0">
                <a:latin typeface="Georgia" pitchFamily="18" charset="0"/>
              </a:rPr>
              <a:t>skomputeryzowaną bibliotekę </a:t>
            </a:r>
            <a:r>
              <a:rPr lang="pl-PL" sz="2000" b="1" dirty="0" smtClean="0">
                <a:latin typeface="Georgia" pitchFamily="18" charset="0"/>
              </a:rPr>
              <a:t>szkolną</a:t>
            </a:r>
            <a:endParaRPr lang="pl-PL" sz="2000" b="1" dirty="0">
              <a:latin typeface="Georgia" pitchFamily="18" charset="0"/>
            </a:endParaRPr>
          </a:p>
          <a:p>
            <a:pPr marL="273050" indent="-273050" algn="ctr">
              <a:lnSpc>
                <a:spcPct val="200000"/>
              </a:lnSpc>
              <a:buFont typeface="Wingdings" pitchFamily="2" charset="2"/>
              <a:buChar char="Ø"/>
            </a:pPr>
            <a:r>
              <a:rPr lang="pl-PL" sz="2000" b="1" dirty="0">
                <a:latin typeface="Georgia" pitchFamily="18" charset="0"/>
              </a:rPr>
              <a:t>nowoczesną halę  gimnastyczną z zapleczem</a:t>
            </a:r>
          </a:p>
          <a:p>
            <a:pPr marL="273050" indent="-273050" algn="ctr">
              <a:lnSpc>
                <a:spcPct val="200000"/>
              </a:lnSpc>
              <a:buFont typeface="Wingdings" pitchFamily="2" charset="2"/>
              <a:buChar char="Ø"/>
            </a:pPr>
            <a:r>
              <a:rPr lang="pl-PL" sz="2000" b="1" dirty="0" smtClean="0">
                <a:latin typeface="Georgia" pitchFamily="18" charset="0"/>
              </a:rPr>
              <a:t>dogodną </a:t>
            </a:r>
            <a:r>
              <a:rPr lang="pl-PL" sz="2000" b="1" dirty="0">
                <a:latin typeface="Georgia" pitchFamily="18" charset="0"/>
              </a:rPr>
              <a:t>lokalizację</a:t>
            </a:r>
          </a:p>
          <a:p>
            <a:pPr marL="273050" indent="-273050" algn="ctr">
              <a:lnSpc>
                <a:spcPct val="200000"/>
              </a:lnSpc>
              <a:buFont typeface="Wingdings" pitchFamily="2" charset="2"/>
              <a:buChar char="Ø"/>
            </a:pPr>
            <a:r>
              <a:rPr lang="pl-PL" sz="2000" b="1" dirty="0">
                <a:latin typeface="Georgia" pitchFamily="18" charset="0"/>
              </a:rPr>
              <a:t>dostosowanie do potrzeb osób niepełnosprawnych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xmlns="" val="1324529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9872" y="2852936"/>
            <a:ext cx="5508612" cy="3672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23528" y="548680"/>
            <a:ext cx="5167351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-468560" y="4653136"/>
            <a:ext cx="457200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sz="2200" b="1" dirty="0" smtClean="0">
                <a:latin typeface="Georgia" pitchFamily="18" charset="0"/>
              </a:rPr>
              <a:t>11 listopada</a:t>
            </a:r>
            <a:endParaRPr lang="pl-PL" sz="2200" b="1" dirty="0">
              <a:latin typeface="Georgia" pitchFamily="18" charset="0"/>
            </a:endParaRPr>
          </a:p>
        </p:txBody>
      </p:sp>
      <p:sp>
        <p:nvSpPr>
          <p:cNvPr id="9" name="Prostokąt 7"/>
          <p:cNvSpPr>
            <a:spLocks noChangeArrowheads="1"/>
          </p:cNvSpPr>
          <p:nvPr/>
        </p:nvSpPr>
        <p:spPr bwMode="auto">
          <a:xfrm>
            <a:off x="5292080" y="1484784"/>
            <a:ext cx="4572001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sz="2200" b="1" dirty="0" smtClean="0">
                <a:latin typeface="Georgia" pitchFamily="18" charset="0"/>
              </a:rPr>
              <a:t>11 listopada</a:t>
            </a:r>
            <a:endParaRPr lang="pl-PL" sz="22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343536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6825" y="438150"/>
            <a:ext cx="6953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Prostokąt 2"/>
          <p:cNvSpPr>
            <a:spLocks noChangeArrowheads="1"/>
          </p:cNvSpPr>
          <p:nvPr/>
        </p:nvSpPr>
        <p:spPr bwMode="auto">
          <a:xfrm>
            <a:off x="-252413" y="222250"/>
            <a:ext cx="75612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sz="2200" b="1">
                <a:latin typeface="Georgia" pitchFamily="18" charset="0"/>
              </a:rPr>
              <a:t>         Dyskoteka integracyjna dla klas pierwszych</a:t>
            </a:r>
            <a:endParaRPr lang="pl-PL"/>
          </a:p>
        </p:txBody>
      </p:sp>
      <p:pic>
        <p:nvPicPr>
          <p:cNvPr id="4" name="Obraz 2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20924907">
            <a:off x="432423" y="1101941"/>
            <a:ext cx="4826731" cy="32166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5" name="Obraz 1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429449">
            <a:off x="3127026" y="1204863"/>
            <a:ext cx="5466435" cy="43785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Obraz 3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t="23562"/>
          <a:stretch/>
        </p:blipFill>
        <p:spPr bwMode="auto">
          <a:xfrm>
            <a:off x="1115616" y="3645024"/>
            <a:ext cx="5718671" cy="30515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491984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8541" t="8145"/>
          <a:stretch>
            <a:fillRect/>
          </a:stretch>
        </p:blipFill>
        <p:spPr>
          <a:xfrm rot="20883233">
            <a:off x="346746" y="2168604"/>
            <a:ext cx="4924405" cy="3865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11510" y="404664"/>
            <a:ext cx="4517835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6953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ymbol zastępczy zawartości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9887" y="3572992"/>
            <a:ext cx="4625030" cy="30960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Prostokąt 1"/>
          <p:cNvSpPr/>
          <p:nvPr/>
        </p:nvSpPr>
        <p:spPr>
          <a:xfrm>
            <a:off x="539552" y="1484784"/>
            <a:ext cx="32175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200" b="1" dirty="0">
                <a:latin typeface="Georgia" pitchFamily="18" charset="0"/>
              </a:rPr>
              <a:t>Rekolekcje  w  szkole</a:t>
            </a:r>
            <a:endParaRPr lang="pl-PL" sz="2200" dirty="0"/>
          </a:p>
        </p:txBody>
      </p:sp>
    </p:spTree>
    <p:extLst>
      <p:ext uri="{BB962C8B-B14F-4D97-AF65-F5344CB8AC3E}">
        <p14:creationId xmlns:p14="http://schemas.microsoft.com/office/powerpoint/2010/main" xmlns="" val="605675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276872"/>
            <a:ext cx="2448272" cy="333212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2400" b="0" dirty="0" smtClean="0">
                <a:solidFill>
                  <a:schemeClr val="tx1"/>
                </a:solidFill>
                <a:latin typeface="Georgia" pitchFamily="18" charset="0"/>
              </a:rPr>
              <a:t>Szkoła posiada bogatą ofertę wycieczek turystycznych   na całym kontynencie</a:t>
            </a:r>
            <a:endParaRPr lang="pl-PL" sz="2400" b="0" dirty="0"/>
          </a:p>
        </p:txBody>
      </p:sp>
      <p:pic>
        <p:nvPicPr>
          <p:cNvPr id="5" name="Symbol zastępczy obrazu 4" descr="Obraz1.pn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6126" b="6126"/>
          <a:stretch>
            <a:fillRect/>
          </a:stretch>
        </p:blipFill>
        <p:spPr/>
      </p:pic>
      <p:sp>
        <p:nvSpPr>
          <p:cNvPr id="6" name="Prostokąt 33"/>
          <p:cNvSpPr>
            <a:spLocks noChangeArrowheads="1"/>
          </p:cNvSpPr>
          <p:nvPr/>
        </p:nvSpPr>
        <p:spPr bwMode="auto">
          <a:xfrm>
            <a:off x="4355976" y="3501008"/>
            <a:ext cx="571500" cy="288032"/>
          </a:xfrm>
          <a:prstGeom prst="rect">
            <a:avLst/>
          </a:prstGeom>
          <a:blipFill dpi="0" rotWithShape="1">
            <a:blip r:embed="rId4" cstate="print"/>
            <a:srcRect/>
            <a:stretch>
              <a:fillRect/>
            </a:stretch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l-PL"/>
          </a:p>
        </p:txBody>
      </p:sp>
      <p:sp>
        <p:nvSpPr>
          <p:cNvPr id="7" name="Prostokąt 12"/>
          <p:cNvSpPr>
            <a:spLocks noChangeArrowheads="1"/>
          </p:cNvSpPr>
          <p:nvPr/>
        </p:nvSpPr>
        <p:spPr bwMode="auto">
          <a:xfrm>
            <a:off x="5076056" y="2996952"/>
            <a:ext cx="571500" cy="285750"/>
          </a:xfrm>
          <a:prstGeom prst="rect">
            <a:avLst/>
          </a:prstGeom>
          <a:blipFill dpi="0" rotWithShape="1">
            <a:blip r:embed="rId5" cstate="print"/>
            <a:srcRect/>
            <a:stretch>
              <a:fillRect/>
            </a:stretch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l-PL"/>
          </a:p>
        </p:txBody>
      </p:sp>
      <p:sp>
        <p:nvSpPr>
          <p:cNvPr id="8" name="Rectangle 1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308304" y="3717032"/>
            <a:ext cx="574675" cy="360933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/>
            </a:stretch>
          </a:blipFill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9" name="Prostokąt 16"/>
          <p:cNvSpPr>
            <a:spLocks noChangeArrowheads="1"/>
          </p:cNvSpPr>
          <p:nvPr/>
        </p:nvSpPr>
        <p:spPr bwMode="auto">
          <a:xfrm>
            <a:off x="6084168" y="4005064"/>
            <a:ext cx="571500" cy="285750"/>
          </a:xfrm>
          <a:prstGeom prst="rect">
            <a:avLst/>
          </a:prstGeom>
          <a:blipFill dpi="0" rotWithShape="1">
            <a:blip r:embed="rId7" cstate="print"/>
            <a:srcRect/>
            <a:stretch>
              <a:fillRect/>
            </a:stretch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pl-PL"/>
          </a:p>
        </p:txBody>
      </p:sp>
      <p:sp>
        <p:nvSpPr>
          <p:cNvPr id="10" name="Rectangle 1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5076056" y="4509120"/>
            <a:ext cx="647700" cy="287337"/>
          </a:xfrm>
          <a:prstGeom prst="rect">
            <a:avLst/>
          </a:prstGeom>
          <a:blipFill dpi="0" rotWithShape="1">
            <a:blip r:embed="rId9" cstate="print"/>
            <a:srcRect/>
            <a:stretch>
              <a:fillRect/>
            </a:stretch>
          </a:blipFill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1" name="Rectangle 16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5436096" y="3356992"/>
            <a:ext cx="504254" cy="287337"/>
          </a:xfrm>
          <a:prstGeom prst="rect">
            <a:avLst/>
          </a:prstGeom>
          <a:blipFill dpi="0" rotWithShape="1">
            <a:blip r:embed="rId11" cstate="print"/>
            <a:srcRect/>
            <a:stretch>
              <a:fillRect/>
            </a:stretch>
          </a:blipFill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2" name="Prostokąt 11"/>
          <p:cNvSpPr/>
          <p:nvPr/>
        </p:nvSpPr>
        <p:spPr>
          <a:xfrm>
            <a:off x="251520" y="980728"/>
            <a:ext cx="2880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dirty="0" smtClean="0">
                <a:ln w="9000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</a:rPr>
              <a:t>Wycieczki</a:t>
            </a:r>
            <a:endParaRPr lang="pl-PL" sz="4000" dirty="0"/>
          </a:p>
        </p:txBody>
      </p:sp>
      <p:sp>
        <p:nvSpPr>
          <p:cNvPr id="21506" name="AutoShape 2" descr="Znalezione obrazy dla zapytania: hiszpania flag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1508" name="AutoShape 4" descr="Znalezione obrazy dla zapytania: hiszpania flag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1511" name="Picture 7" descr="C:\Users\BIBLIOTEKA2\Desktop\240px-Flag_of_Slovakia.svg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36196" y="3501008"/>
            <a:ext cx="530932" cy="288031"/>
          </a:xfrm>
          <a:prstGeom prst="rect">
            <a:avLst/>
          </a:prstGeom>
          <a:noFill/>
        </p:spPr>
      </p:pic>
      <p:pic>
        <p:nvPicPr>
          <p:cNvPr id="21512" name="Picture 8" descr="C:\Users\BIBLIOTEKA2\Desktop\240px-Flag_of_Croatia.svg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26968" y="4077072"/>
            <a:ext cx="576064" cy="288032"/>
          </a:xfrm>
          <a:prstGeom prst="rect">
            <a:avLst/>
          </a:prstGeom>
          <a:noFill/>
        </p:spPr>
      </p:pic>
      <p:pic>
        <p:nvPicPr>
          <p:cNvPr id="21514" name="Picture 10" descr="C:\Users\BIBLIOTEKA2\Desktop\images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08104" y="3717033"/>
            <a:ext cx="493490" cy="296094"/>
          </a:xfrm>
          <a:prstGeom prst="rect">
            <a:avLst/>
          </a:prstGeom>
          <a:noFill/>
        </p:spPr>
      </p:pic>
      <p:pic>
        <p:nvPicPr>
          <p:cNvPr id="21515" name="Picture 11" descr="C:\Users\BIBLIOTEKA2\Desktop\hiszpania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707904" y="4149080"/>
            <a:ext cx="592310" cy="346109"/>
          </a:xfrm>
          <a:prstGeom prst="rect">
            <a:avLst/>
          </a:prstGeom>
          <a:noFill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60648"/>
            <a:ext cx="6953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76671"/>
            <a:ext cx="4464496" cy="29763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520" y="3284984"/>
            <a:ext cx="4968552" cy="32763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0" name="Picture 2" descr="C:\Users\oem2\Desktop\Prezentacja\11 ciekawe wycieczki\Włochy\DSC_01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3"/>
            <a:ext cx="4176464" cy="27738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5868144" y="4581128"/>
            <a:ext cx="28083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latin typeface="Georgia" pitchFamily="18" charset="0"/>
              </a:rPr>
              <a:t>Włochy</a:t>
            </a:r>
            <a:endParaRPr lang="pl-PL" sz="32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2261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3" name="Picture 3" descr="C:\Users\oem2\Desktop\Prezentacja\11 ciekawe wycieczki\barcelona\11417665_922834231112736_2349779655016353733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84168" y="3140968"/>
            <a:ext cx="5400000" cy="358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7762" name="Picture 2" descr="C:\Users\oem2\Desktop\Prezentacja\11 ciekawe wycieczki\barcelona\11350487_922833981112761_5284082181527277794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0525"/>
            <a:ext cx="5400000" cy="35887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7588" name="pole tekstowe 1"/>
          <p:cNvSpPr txBox="1">
            <a:spLocks noChangeArrowheads="1"/>
          </p:cNvSpPr>
          <p:nvPr/>
        </p:nvSpPr>
        <p:spPr bwMode="auto">
          <a:xfrm>
            <a:off x="6084888" y="939800"/>
            <a:ext cx="25193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9pPr>
          </a:lstStyle>
          <a:p>
            <a:pPr eaLnBrk="1" hangingPunct="1"/>
            <a:r>
              <a:rPr lang="pl-PL" sz="3200" b="1" dirty="0">
                <a:latin typeface="Georgia" pitchFamily="18" charset="0"/>
              </a:rPr>
              <a:t>Hiszpania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17232"/>
            <a:ext cx="6953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33382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Users\oem2\Desktop\Prezentacja\11 ciekawe wycieczki\barcelona\IMG_04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716748"/>
            <a:ext cx="3600000" cy="54140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8787" name="Picture 3" descr="C:\Users\oem2\Desktop\Prezentacja\11 ciekawe wycieczki\barcelona\DSC_01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60973"/>
            <a:ext cx="3600000" cy="54140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418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zawartości 10" descr="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419872" y="2780928"/>
            <a:ext cx="5472608" cy="36479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-324544" y="4725144"/>
            <a:ext cx="43204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 smtClean="0">
                <a:solidFill>
                  <a:schemeClr val="tx1"/>
                </a:solidFill>
                <a:latin typeface="Georgia" pitchFamily="18" charset="0"/>
              </a:rPr>
              <a:t>Austria</a:t>
            </a:r>
            <a:r>
              <a:rPr lang="pl-PL" sz="5400" b="1" dirty="0" smtClean="0">
                <a:latin typeface="Georgia" pitchFamily="18" charset="0"/>
              </a:rPr>
              <a:t/>
            </a:r>
            <a:br>
              <a:rPr lang="pl-PL" sz="5400" b="1" dirty="0" smtClean="0">
                <a:latin typeface="Georgia" pitchFamily="18" charset="0"/>
              </a:rPr>
            </a:br>
            <a:endParaRPr lang="pl-PL" dirty="0"/>
          </a:p>
        </p:txBody>
      </p:sp>
      <p:pic>
        <p:nvPicPr>
          <p:cNvPr id="10" name="Symbol zastępczy zawartości 9" descr="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5256584" cy="35043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76672"/>
            <a:ext cx="6953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pole tekstowe 1"/>
          <p:cNvSpPr txBox="1">
            <a:spLocks noChangeArrowheads="1"/>
          </p:cNvSpPr>
          <p:nvPr/>
        </p:nvSpPr>
        <p:spPr bwMode="auto">
          <a:xfrm>
            <a:off x="360363" y="1125538"/>
            <a:ext cx="25923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9pPr>
          </a:lstStyle>
          <a:p>
            <a:pPr eaLnBrk="1" hangingPunct="1"/>
            <a:r>
              <a:rPr lang="pl-PL" sz="3200" b="1">
                <a:latin typeface="Georgia" pitchFamily="18" charset="0"/>
              </a:rPr>
              <a:t>Francja</a:t>
            </a:r>
          </a:p>
        </p:txBody>
      </p:sp>
      <p:pic>
        <p:nvPicPr>
          <p:cNvPr id="119812" name="Picture 4" descr="C:\Users\oem2\Desktop\Prezentacja\11 ciekawe wycieczki\Francja\DSC_0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487" y="2996952"/>
            <a:ext cx="5400000" cy="36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9811" name="Picture 3" descr="C:\Users\oem2\Desktop\Prezentacja\11 ciekawe wycieczki\Francja\DSC_00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3081" y="188640"/>
            <a:ext cx="5400000" cy="36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3788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pole tekstowe 1"/>
          <p:cNvSpPr txBox="1">
            <a:spLocks noChangeArrowheads="1"/>
          </p:cNvSpPr>
          <p:nvPr/>
        </p:nvSpPr>
        <p:spPr bwMode="auto">
          <a:xfrm>
            <a:off x="1116013" y="5322888"/>
            <a:ext cx="25193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9pPr>
          </a:lstStyle>
          <a:p>
            <a:pPr eaLnBrk="1" hangingPunct="1"/>
            <a:r>
              <a:rPr lang="pl-PL" sz="3200" b="1">
                <a:latin typeface="Georgia" pitchFamily="18" charset="0"/>
              </a:rPr>
              <a:t>Chorwacja</a:t>
            </a:r>
          </a:p>
        </p:txBody>
      </p:sp>
      <p:pic>
        <p:nvPicPr>
          <p:cNvPr id="120835" name="Picture 3" descr="C:\Users\oem2\Desktop\Prezentacja\11 ciekawe wycieczki\chorwacja\IMG_87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5162" y="980728"/>
            <a:ext cx="3600000" cy="54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0834" name="Picture 2" descr="C:\Users\oem2\Desktop\Prezentacja\11 ciekawe wycieczki\chorwacja\IMG_86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5940660" cy="3960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9173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9" descr="I LO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7921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Prostokąt 2"/>
          <p:cNvSpPr>
            <a:spLocks noChangeArrowheads="1"/>
          </p:cNvSpPr>
          <p:nvPr/>
        </p:nvSpPr>
        <p:spPr bwMode="auto">
          <a:xfrm>
            <a:off x="1835150" y="950912"/>
            <a:ext cx="73088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sz="3800" b="1" dirty="0">
                <a:latin typeface="Georgia" pitchFamily="18" charset="0"/>
              </a:rPr>
              <a:t>Szkoła - udział w projektach</a:t>
            </a:r>
            <a:endParaRPr lang="pl-PL" sz="3800" dirty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11960" y="3645024"/>
            <a:ext cx="1761434" cy="210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660232" y="3566267"/>
            <a:ext cx="2088977" cy="208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97152"/>
            <a:ext cx="2736304" cy="185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8576" y="2132856"/>
            <a:ext cx="3017039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6" descr="G:\folder o szkole\rokzerowy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13" y="5848350"/>
            <a:ext cx="5229225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9" descr="G:\folder o szkole\image001.jp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4222246" y="2060848"/>
            <a:ext cx="1645897" cy="144016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9552" y="3645024"/>
            <a:ext cx="2991420" cy="97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4" descr="G:\folder o szkole\przedsiebiorcze-szkoly[1]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6856" y="2154171"/>
            <a:ext cx="2122353" cy="1236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5965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2924944"/>
            <a:ext cx="4860541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Prostokąt 6"/>
          <p:cNvSpPr/>
          <p:nvPr/>
        </p:nvSpPr>
        <p:spPr>
          <a:xfrm>
            <a:off x="1187624" y="4653136"/>
            <a:ext cx="2520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Georgia" pitchFamily="18" charset="0"/>
              </a:rPr>
              <a:t>Chorwacja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516" y="548680"/>
            <a:ext cx="4686672" cy="3124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81631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Users\oem2\Desktop\Prezentacja\11 ciekawe wycieczki\berlin\DSC_0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7154867" cy="4752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1683" name="pole tekstowe 1"/>
          <p:cNvSpPr txBox="1">
            <a:spLocks noChangeArrowheads="1"/>
          </p:cNvSpPr>
          <p:nvPr/>
        </p:nvSpPr>
        <p:spPr bwMode="auto">
          <a:xfrm>
            <a:off x="1979613" y="5589588"/>
            <a:ext cx="4752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pl-PL" sz="3200" b="1" dirty="0">
                <a:latin typeface="Georgia" pitchFamily="18" charset="0"/>
              </a:rPr>
              <a:t>Berlin</a:t>
            </a:r>
          </a:p>
        </p:txBody>
      </p:sp>
    </p:spTree>
    <p:extLst>
      <p:ext uri="{BB962C8B-B14F-4D97-AF65-F5344CB8AC3E}">
        <p14:creationId xmlns:p14="http://schemas.microsoft.com/office/powerpoint/2010/main" xmlns="" val="2001288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Users\oem2\Desktop\Prezentacja\11 ciekawe wycieczki\berlin\DSC_02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3586880" cy="54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883" name="Picture 3" descr="C:\Users\oem2\Desktop\Prezentacja\11 ciekawe wycieczki\berlin\DSC_01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3997" y="760124"/>
            <a:ext cx="3586880" cy="54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3687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259632" y="1052736"/>
            <a:ext cx="2674640" cy="794352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solidFill>
                  <a:schemeClr val="tx1"/>
                </a:solidFill>
                <a:latin typeface="Georgia" pitchFamily="18" charset="0"/>
              </a:rPr>
              <a:t>Wiedeń</a:t>
            </a:r>
            <a:endParaRPr lang="pl-PL" sz="3200" b="1" dirty="0">
              <a:solidFill>
                <a:schemeClr val="tx1"/>
              </a:solidFill>
              <a:latin typeface="Georgia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099" y="2348706"/>
            <a:ext cx="4224701" cy="31685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1412776"/>
            <a:ext cx="3394472" cy="47811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241712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04664"/>
            <a:ext cx="3840426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404664"/>
            <a:ext cx="3966592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458" name="Picture 2" descr="C:\Users\oem2\Desktop\Prezentacja\11 ciekawe wycieczki\2C1 wiedeń bratysława\IMG_17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3016"/>
            <a:ext cx="4039200" cy="3029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oem2\Desktop\Prezentacja\11 ciekawe wycieczki\2C1 wiedeń bratysława\IMG_23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4039200" cy="3029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0874121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228" y="116632"/>
            <a:ext cx="6953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 bwMode="auto">
          <a:xfrm>
            <a:off x="4756406" y="1277582"/>
            <a:ext cx="3753535" cy="25023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6805" name="Picture 5" descr="G:\FOT PREZENTACJA\sala26a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716016" y="4149080"/>
            <a:ext cx="3754341" cy="252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 bwMode="auto">
          <a:xfrm>
            <a:off x="433497" y="4157633"/>
            <a:ext cx="3754341" cy="25028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4760" name="Picture 8" descr="C:\Users\oem2\Desktop\Prezentacja\6 zaplecze dydaktyczne\15\IMG_00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729" y="1193538"/>
            <a:ext cx="3690264" cy="2670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94995" y="218720"/>
            <a:ext cx="7705476" cy="1058862"/>
          </a:xfrm>
          <a:prstGeom prst="rect">
            <a:avLst/>
          </a:prstGeom>
          <a:extLst/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pl-PL" sz="32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Georgia" pitchFamily="18" charset="0"/>
              </a:rPr>
              <a:t>Galeria szkoły</a:t>
            </a:r>
          </a:p>
        </p:txBody>
      </p:sp>
    </p:spTree>
    <p:extLst>
      <p:ext uri="{BB962C8B-B14F-4D97-AF65-F5344CB8AC3E}">
        <p14:creationId xmlns:p14="http://schemas.microsoft.com/office/powerpoint/2010/main" xmlns="" val="2874728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850" y="981075"/>
            <a:ext cx="6953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30349" y="188640"/>
            <a:ext cx="5471197" cy="396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085323" y="2794790"/>
            <a:ext cx="5898415" cy="39322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xmlns="" val="517973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63367" y="445307"/>
            <a:ext cx="3900752" cy="28233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 bwMode="auto">
          <a:xfrm>
            <a:off x="4825551" y="3582180"/>
            <a:ext cx="4022508" cy="26816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8854" name="Picture 6" descr="G:\FOT PREZENTACJA\sala24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227746" y="413760"/>
            <a:ext cx="4206243" cy="28233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6805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1521" y="3567609"/>
            <a:ext cx="3955014" cy="28626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2509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 bwMode="auto">
          <a:xfrm>
            <a:off x="248238" y="3645024"/>
            <a:ext cx="4320000" cy="28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644364" y="3633564"/>
            <a:ext cx="4304879" cy="28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 bwMode="auto">
          <a:xfrm>
            <a:off x="286331" y="469264"/>
            <a:ext cx="4358033" cy="29053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6805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0713" y="115888"/>
            <a:ext cx="4894262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62351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404664"/>
            <a:ext cx="4476934" cy="3240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04664"/>
            <a:ext cx="4464496" cy="3231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0594" name="Picture 2" descr="C:\Users\oem2\Desktop\Prezentacja\6 zaplecze dydaktyczne\07\IMG_98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37950"/>
            <a:ext cx="4464496" cy="3230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0595" name="Picture 3" descr="C:\Users\oem2\Desktop\Prezentacja\6 zaplecze dydaktyczne\18\IMG_0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5" y="3437950"/>
            <a:ext cx="4464497" cy="3230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91303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28080464"/>
              </p:ext>
            </p:extLst>
          </p:nvPr>
        </p:nvGraphicFramePr>
        <p:xfrm>
          <a:off x="179512" y="116632"/>
          <a:ext cx="8864681" cy="6552728"/>
        </p:xfrm>
        <a:graphic>
          <a:graphicData uri="http://schemas.openxmlformats.org/presentationml/2006/ole">
            <p:oleObj spid="_x0000_s1060" name="Acrobat Document" r:id="rId3" imgW="10695600" imgH="7558200" progId="AcroExch.Document.DC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98580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95936" y="188640"/>
            <a:ext cx="4618856" cy="1143000"/>
          </a:xfrm>
        </p:spPr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C00000"/>
                </a:solidFill>
                <a:latin typeface="Georgia" pitchFamily="18" charset="0"/>
              </a:rPr>
              <a:t>hala sportowa</a:t>
            </a:r>
            <a:endParaRPr lang="pl-PL" sz="36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556792"/>
            <a:ext cx="4337062" cy="31391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3068960"/>
            <a:ext cx="4377445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08538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Prostokąt 3"/>
          <p:cNvSpPr>
            <a:spLocks noChangeArrowheads="1"/>
          </p:cNvSpPr>
          <p:nvPr/>
        </p:nvSpPr>
        <p:spPr bwMode="auto">
          <a:xfrm>
            <a:off x="0" y="548680"/>
            <a:ext cx="5472112" cy="482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600" dirty="0">
                <a:latin typeface="Times New Roman" pitchFamily="18" charset="0"/>
                <a:cs typeface="Times New Roman" pitchFamily="18" charset="0"/>
              </a:rPr>
              <a:t>Uczniowie wszystkich profili                      mają  możliwość uczestnictwa                    w  kołach zainteresowań                             w  ramach projektu                              „Małopolska Chmura Edukacyjna”                               z  następujących przedmiotów:                 chemia, biologia, </a:t>
            </a:r>
            <a:r>
              <a:rPr lang="pl-PL" sz="2600" dirty="0" smtClean="0">
                <a:latin typeface="Times New Roman" pitchFamily="18" charset="0"/>
                <a:cs typeface="Times New Roman" pitchFamily="18" charset="0"/>
              </a:rPr>
              <a:t>matematyka</a:t>
            </a:r>
            <a:r>
              <a:rPr lang="pl-PL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pl-PL" sz="2600" dirty="0" smtClean="0">
                <a:latin typeface="Times New Roman" pitchFamily="18" charset="0"/>
                <a:cs typeface="Times New Roman" pitchFamily="18" charset="0"/>
              </a:rPr>
              <a:t>informatyka.                           </a:t>
            </a:r>
            <a:endParaRPr lang="pl-PL" sz="2600" dirty="0"/>
          </a:p>
        </p:txBody>
      </p:sp>
      <p:sp>
        <p:nvSpPr>
          <p:cNvPr id="7" name="Objaśnienie w chmurce 6"/>
          <p:cNvSpPr/>
          <p:nvPr/>
        </p:nvSpPr>
        <p:spPr>
          <a:xfrm>
            <a:off x="5651500" y="692150"/>
            <a:ext cx="3241675" cy="24130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pl-PL" sz="2400" b="1" dirty="0">
                <a:solidFill>
                  <a:schemeClr val="bg1"/>
                </a:solidFill>
                <a:latin typeface="Georgia" pitchFamily="18" charset="0"/>
              </a:rPr>
              <a:t>Małopolska                                                        Chmura                         Edukacyjna           </a:t>
            </a:r>
          </a:p>
        </p:txBody>
      </p:sp>
      <p:pic>
        <p:nvPicPr>
          <p:cNvPr id="79876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301208"/>
            <a:ext cx="4608513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11188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51520" y="404664"/>
            <a:ext cx="8640960" cy="6208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091818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018642" y="2674938"/>
            <a:ext cx="5114653" cy="3451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1923" name="Prostokąt 4"/>
          <p:cNvSpPr>
            <a:spLocks noChangeArrowheads="1"/>
          </p:cNvSpPr>
          <p:nvPr/>
        </p:nvSpPr>
        <p:spPr bwMode="auto">
          <a:xfrm>
            <a:off x="179388" y="260350"/>
            <a:ext cx="871378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000" b="1" dirty="0">
                <a:latin typeface="Segoe UI" pitchFamily="34" charset="0"/>
                <a:cs typeface="Segoe UI" pitchFamily="34" charset="0"/>
              </a:rPr>
              <a:t>W naszym Liceum, oprócz tradycyjnych sposobów                                 nauczania języka angielskiego, wiele grup wykorzystuje dodatkowo stronę internetową -</a:t>
            </a:r>
            <a:r>
              <a:rPr lang="pl-PL" sz="2000" b="1" dirty="0" err="1">
                <a:latin typeface="Segoe UI" pitchFamily="34" charset="0"/>
                <a:cs typeface="Segoe UI" pitchFamily="34" charset="0"/>
              </a:rPr>
              <a:t>Insta.Ling</a:t>
            </a:r>
            <a:r>
              <a:rPr lang="pl-PL" sz="2000" b="1" dirty="0">
                <a:latin typeface="Segoe UI" pitchFamily="34" charset="0"/>
                <a:cs typeface="Segoe UI" pitchFamily="34" charset="0"/>
              </a:rPr>
              <a:t>.</a:t>
            </a:r>
            <a:endParaRPr lang="pl-PL" sz="2000" dirty="0">
              <a:latin typeface="Segoe UI" pitchFamily="34" charset="0"/>
              <a:cs typeface="Segoe UI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l-PL" sz="2000" dirty="0">
                <a:latin typeface="Segoe UI" pitchFamily="34" charset="0"/>
                <a:cs typeface="Segoe UI" pitchFamily="34" charset="0"/>
              </a:rPr>
              <a:t>Jest to bezpłatny program do skutecznej nauki nowych słówek,                       do utrwalania ich.</a:t>
            </a:r>
          </a:p>
        </p:txBody>
      </p:sp>
    </p:spTree>
    <p:extLst>
      <p:ext uri="{BB962C8B-B14F-4D97-AF65-F5344CB8AC3E}">
        <p14:creationId xmlns:p14="http://schemas.microsoft.com/office/powerpoint/2010/main" xmlns="" val="4074845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611560" y="400287"/>
            <a:ext cx="7582737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Georgia" pitchFamily="18" charset="0"/>
                <a:ea typeface="+mj-ea"/>
                <a:cs typeface="+mj-cs"/>
              </a:rPr>
              <a:t>Druga  nagroda  jakości nauczania  </a:t>
            </a:r>
            <a:r>
              <a:rPr lang="pl-PL" sz="3600" cap="all" dirty="0" err="1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Georgia" pitchFamily="18" charset="0"/>
                <a:ea typeface="+mj-ea"/>
                <a:cs typeface="+mj-cs"/>
              </a:rPr>
              <a:t>Sapere</a:t>
            </a:r>
            <a:r>
              <a:rPr lang="pl-PL" sz="3600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Georgia" pitchFamily="18" charset="0"/>
                <a:ea typeface="+mj-ea"/>
                <a:cs typeface="+mj-cs"/>
              </a:rPr>
              <a:t>  </a:t>
            </a:r>
            <a:r>
              <a:rPr lang="pl-PL" sz="3600" cap="all" dirty="0" err="1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Georgia" pitchFamily="18" charset="0"/>
                <a:ea typeface="+mj-ea"/>
                <a:cs typeface="+mj-cs"/>
              </a:rPr>
              <a:t>Auso</a:t>
            </a:r>
            <a:endParaRPr lang="pl-PL" sz="3600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108550" name="Picture 6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71600" y="1844824"/>
            <a:ext cx="7020781" cy="4680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207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srebrne liceum 201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5523" y="2492897"/>
            <a:ext cx="4324469" cy="4097444"/>
          </a:xfrm>
        </p:spPr>
      </p:pic>
      <p:pic>
        <p:nvPicPr>
          <p:cNvPr id="6" name="Symbol zastępczy zawartości 5" descr="srebrne-liceum-202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2564904"/>
            <a:ext cx="3810000" cy="3810000"/>
          </a:xfrm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8928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l-PL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Jesteśmy w gronie najlepszych liceów                   w Polsce - ranking Liceów i Techników Perspektywy 2020</a:t>
            </a:r>
            <a:r>
              <a:rPr lang="pl-PL" sz="3600" b="1" dirty="0" smtClean="0"/>
              <a:t/>
            </a:r>
            <a:br>
              <a:rPr lang="pl-PL" sz="3600" b="1" dirty="0" smtClean="0"/>
            </a:br>
            <a:endParaRPr lang="pl-PL" sz="3600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285720" y="2143116"/>
            <a:ext cx="7000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600" dirty="0" smtClean="0">
              <a:latin typeface="Century Gothic" pitchFamily="34" charset="0"/>
            </a:endParaRPr>
          </a:p>
          <a:p>
            <a:endParaRPr lang="pl-PL" sz="1600" dirty="0" smtClean="0">
              <a:latin typeface="Century Gothic" pitchFamily="34" charset="0"/>
            </a:endParaRPr>
          </a:p>
          <a:p>
            <a:endParaRPr lang="pl-PL" sz="1600" dirty="0"/>
          </a:p>
        </p:txBody>
      </p:sp>
      <p:pic>
        <p:nvPicPr>
          <p:cNvPr id="13" name="Symbol zastępczy zawartości 12" descr="osiagniecia-640x400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476672"/>
            <a:ext cx="7500326" cy="56252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Symbol zastępczy zawartości 13" descr="puchar-osiągnięcia.gif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436096" y="2636912"/>
            <a:ext cx="3707904" cy="3707904"/>
          </a:xfrm>
        </p:spPr>
      </p:pic>
    </p:spTree>
  </p:cSld>
  <p:clrMapOvr>
    <a:masterClrMapping/>
  </p:clrMapOvr>
  <p:transition advClick="0" advTm="4618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581128"/>
            <a:ext cx="926976" cy="926976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27584" y="188640"/>
            <a:ext cx="7990656" cy="2520280"/>
          </a:xfrm>
        </p:spPr>
        <p:txBody>
          <a:bodyPr>
            <a:normAutofit/>
          </a:bodyPr>
          <a:lstStyle/>
          <a:p>
            <a:pPr algn="r"/>
            <a:r>
              <a:rPr lang="pl-PL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Szymon Sułkowski </a:t>
            </a:r>
            <a:r>
              <a:rPr lang="pl-PL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pl-PL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pl-PL" sz="5400" dirty="0" smtClean="0"/>
              <a:t/>
            </a:r>
            <a:br>
              <a:rPr lang="pl-PL" sz="5400" dirty="0" smtClean="0"/>
            </a:br>
            <a:endParaRPr lang="pl-PL" dirty="0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2"/>
          </p:nvPr>
        </p:nvSpPr>
        <p:spPr>
          <a:xfrm>
            <a:off x="5292080" y="1844824"/>
            <a:ext cx="3391272" cy="4572000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50000"/>
              </a:lnSpc>
            </a:pPr>
            <a:r>
              <a:rPr lang="pl-PL" sz="1900" dirty="0" smtClean="0">
                <a:latin typeface="Georgia" pitchFamily="18" charset="0"/>
              </a:rPr>
              <a:t>zdobył </a:t>
            </a:r>
          </a:p>
          <a:p>
            <a:pPr algn="ctr">
              <a:lnSpc>
                <a:spcPct val="150000"/>
              </a:lnSpc>
            </a:pPr>
            <a:r>
              <a:rPr lang="pl-PL" sz="1900" b="1" i="1" dirty="0" smtClean="0">
                <a:solidFill>
                  <a:srgbClr val="C00000"/>
                </a:solidFill>
                <a:latin typeface="Georgia" pitchFamily="18" charset="0"/>
              </a:rPr>
              <a:t>II miejsce                                                </a:t>
            </a:r>
            <a:r>
              <a:rPr lang="pl-PL" sz="1900" dirty="0" smtClean="0">
                <a:latin typeface="Georgia" pitchFamily="18" charset="0"/>
              </a:rPr>
              <a:t>w Wojewódzkim Konkursie Wiedzy Chemicznej</a:t>
            </a:r>
          </a:p>
          <a:p>
            <a:pPr algn="ctr">
              <a:lnSpc>
                <a:spcPct val="150000"/>
              </a:lnSpc>
            </a:pPr>
            <a:r>
              <a:rPr lang="pl-PL" sz="1900" dirty="0" smtClean="0">
                <a:latin typeface="Georgia" pitchFamily="18" charset="0"/>
              </a:rPr>
              <a:t>organizowanym przez                     Wydział Chemii UJ</a:t>
            </a:r>
          </a:p>
          <a:p>
            <a:pPr algn="ctr">
              <a:lnSpc>
                <a:spcPct val="150000"/>
              </a:lnSpc>
            </a:pPr>
            <a:r>
              <a:rPr lang="pl-PL" sz="1900" dirty="0" smtClean="0">
                <a:latin typeface="Georgia" pitchFamily="18" charset="0"/>
              </a:rPr>
              <a:t>oraz </a:t>
            </a:r>
          </a:p>
          <a:p>
            <a:pPr algn="ctr">
              <a:lnSpc>
                <a:spcPct val="150000"/>
              </a:lnSpc>
            </a:pPr>
            <a:r>
              <a:rPr lang="pl-PL" sz="1900" dirty="0" smtClean="0">
                <a:latin typeface="Georgia" pitchFamily="18" charset="0"/>
              </a:rPr>
              <a:t> jako pierwszy w historii szkoły  </a:t>
            </a:r>
            <a:r>
              <a:rPr lang="pl-PL" sz="1900" b="1" dirty="0" smtClean="0">
                <a:solidFill>
                  <a:srgbClr val="C00000"/>
                </a:solidFill>
                <a:latin typeface="Georgia" pitchFamily="18" charset="0"/>
              </a:rPr>
              <a:t>został finalistą                                               </a:t>
            </a:r>
            <a:r>
              <a:rPr lang="pl-PL" sz="1900" dirty="0" smtClean="0">
                <a:latin typeface="Georgia" pitchFamily="18" charset="0"/>
              </a:rPr>
              <a:t>Olimpiady o Diamentowy Indeks AGH z chemii</a:t>
            </a:r>
          </a:p>
          <a:p>
            <a:pPr>
              <a:lnSpc>
                <a:spcPct val="150000"/>
              </a:lnSpc>
            </a:pPr>
            <a:endParaRPr lang="pl-PL" dirty="0"/>
          </a:p>
        </p:txBody>
      </p:sp>
      <p:pic>
        <p:nvPicPr>
          <p:cNvPr id="14" name="Symbol zastępczy zawartości 13" descr="Sz. Sułkowski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860763" y="2531725"/>
            <a:ext cx="4591395" cy="3073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420888"/>
            <a:ext cx="926976" cy="926976"/>
          </a:xfrm>
          <a:prstGeom prst="rect">
            <a:avLst/>
          </a:prstGeom>
        </p:spPr>
      </p:pic>
      <p:pic>
        <p:nvPicPr>
          <p:cNvPr id="8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501008"/>
            <a:ext cx="926976" cy="926976"/>
          </a:xfrm>
          <a:prstGeom prst="rect">
            <a:avLst/>
          </a:prstGeom>
        </p:spPr>
      </p:pic>
      <p:pic>
        <p:nvPicPr>
          <p:cNvPr id="9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340768"/>
            <a:ext cx="926976" cy="926976"/>
          </a:xfrm>
          <a:prstGeom prst="rect">
            <a:avLst/>
          </a:prstGeom>
        </p:spPr>
      </p:pic>
      <p:pic>
        <p:nvPicPr>
          <p:cNvPr id="10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5733256"/>
            <a:ext cx="926976" cy="926976"/>
          </a:xfrm>
          <a:prstGeom prst="rect">
            <a:avLst/>
          </a:prstGeom>
        </p:spPr>
      </p:pic>
      <p:pic>
        <p:nvPicPr>
          <p:cNvPr id="15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926976" cy="9269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581128"/>
            <a:ext cx="926976" cy="926976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11560" y="692696"/>
            <a:ext cx="7990656" cy="1872208"/>
          </a:xfrm>
        </p:spPr>
        <p:txBody>
          <a:bodyPr>
            <a:normAutofit fontScale="90000"/>
          </a:bodyPr>
          <a:lstStyle/>
          <a:p>
            <a:pPr algn="r"/>
            <a:r>
              <a:rPr lang="pl-PL" sz="49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Jakub  Marek</a:t>
            </a:r>
            <a:r>
              <a:rPr lang="pl-PL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pl-PL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pl-PL" sz="5400" dirty="0" smtClean="0"/>
              <a:t/>
            </a:r>
            <a:br>
              <a:rPr lang="pl-PL" sz="5400" dirty="0" smtClean="0"/>
            </a:br>
            <a:endParaRPr lang="pl-PL" dirty="0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2"/>
          </p:nvPr>
        </p:nvSpPr>
        <p:spPr>
          <a:xfrm>
            <a:off x="5292080" y="1988840"/>
            <a:ext cx="3391272" cy="457200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l-PL" sz="1800" dirty="0" smtClean="0">
                <a:latin typeface="Georgia" pitchFamily="18" charset="0"/>
              </a:rPr>
              <a:t>został</a:t>
            </a:r>
          </a:p>
          <a:p>
            <a:pPr algn="ctr">
              <a:lnSpc>
                <a:spcPct val="150000"/>
              </a:lnSpc>
            </a:pPr>
            <a:r>
              <a:rPr lang="pl-PL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finalistą</a:t>
            </a:r>
            <a:r>
              <a:rPr lang="pl-PL" sz="1800" b="1" i="1" dirty="0" smtClean="0">
                <a:latin typeface="Georgia" pitchFamily="18" charset="0"/>
              </a:rPr>
              <a:t> </a:t>
            </a:r>
          </a:p>
          <a:p>
            <a:pPr algn="ctr">
              <a:lnSpc>
                <a:spcPct val="150000"/>
              </a:lnSpc>
            </a:pPr>
            <a:r>
              <a:rPr lang="pl-PL" sz="1800" dirty="0" smtClean="0">
                <a:latin typeface="Georgia" pitchFamily="18" charset="0"/>
              </a:rPr>
              <a:t>XXXII Olimpiady Wiedzy Ekonomicznej</a:t>
            </a:r>
          </a:p>
          <a:p>
            <a:pPr algn="ctr">
              <a:lnSpc>
                <a:spcPct val="150000"/>
              </a:lnSpc>
            </a:pPr>
            <a:r>
              <a:rPr lang="pl-PL" sz="1800" dirty="0" smtClean="0">
                <a:latin typeface="Georgia" pitchFamily="18" charset="0"/>
              </a:rPr>
              <a:t>oraz  uzyskał</a:t>
            </a:r>
          </a:p>
          <a:p>
            <a:pPr algn="ctr">
              <a:lnSpc>
                <a:spcPct val="150000"/>
              </a:lnSpc>
            </a:pPr>
            <a:r>
              <a:rPr lang="pl-PL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tytuł  laureata </a:t>
            </a:r>
          </a:p>
          <a:p>
            <a:pPr algn="ctr">
              <a:lnSpc>
                <a:spcPct val="150000"/>
              </a:lnSpc>
            </a:pPr>
            <a:r>
              <a:rPr lang="pl-PL" sz="1800" dirty="0" smtClean="0">
                <a:latin typeface="Georgia" pitchFamily="18" charset="0"/>
              </a:rPr>
              <a:t>VII Olimpiady </a:t>
            </a:r>
          </a:p>
          <a:p>
            <a:pPr algn="ctr">
              <a:lnSpc>
                <a:spcPct val="150000"/>
              </a:lnSpc>
            </a:pPr>
            <a:r>
              <a:rPr lang="pl-PL" sz="1800" dirty="0" smtClean="0">
                <a:latin typeface="Georgia" pitchFamily="18" charset="0"/>
              </a:rPr>
              <a:t>Przedsiębiorczości i Zarządzania</a:t>
            </a:r>
          </a:p>
          <a:p>
            <a:pPr>
              <a:lnSpc>
                <a:spcPct val="150000"/>
              </a:lnSpc>
            </a:pPr>
            <a:endParaRPr lang="pl-PL" dirty="0"/>
          </a:p>
        </p:txBody>
      </p:sp>
      <p:pic>
        <p:nvPicPr>
          <p:cNvPr id="14" name="Symbol zastępczy zawartości 13" descr="Sz. Sułkowski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619672" y="1772816"/>
            <a:ext cx="2952328" cy="4536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420888"/>
            <a:ext cx="926976" cy="926976"/>
          </a:xfrm>
          <a:prstGeom prst="rect">
            <a:avLst/>
          </a:prstGeom>
        </p:spPr>
      </p:pic>
      <p:pic>
        <p:nvPicPr>
          <p:cNvPr id="8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501008"/>
            <a:ext cx="926976" cy="926976"/>
          </a:xfrm>
          <a:prstGeom prst="rect">
            <a:avLst/>
          </a:prstGeom>
        </p:spPr>
      </p:pic>
      <p:pic>
        <p:nvPicPr>
          <p:cNvPr id="9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340768"/>
            <a:ext cx="926976" cy="926976"/>
          </a:xfrm>
          <a:prstGeom prst="rect">
            <a:avLst/>
          </a:prstGeom>
        </p:spPr>
      </p:pic>
      <p:pic>
        <p:nvPicPr>
          <p:cNvPr id="10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5733256"/>
            <a:ext cx="926976" cy="926976"/>
          </a:xfrm>
          <a:prstGeom prst="rect">
            <a:avLst/>
          </a:prstGeom>
        </p:spPr>
      </p:pic>
      <p:pic>
        <p:nvPicPr>
          <p:cNvPr id="15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926976" cy="9269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437112"/>
            <a:ext cx="926976" cy="926976"/>
          </a:xfrm>
          <a:prstGeom prst="rect">
            <a:avLst/>
          </a:prstGeom>
        </p:spPr>
      </p:pic>
      <p:pic>
        <p:nvPicPr>
          <p:cNvPr id="7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204864"/>
            <a:ext cx="926976" cy="926976"/>
          </a:xfrm>
          <a:prstGeom prst="rect">
            <a:avLst/>
          </a:prstGeom>
        </p:spPr>
      </p:pic>
      <p:pic>
        <p:nvPicPr>
          <p:cNvPr id="8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56992"/>
            <a:ext cx="926976" cy="926976"/>
          </a:xfrm>
          <a:prstGeom prst="rect">
            <a:avLst/>
          </a:prstGeom>
        </p:spPr>
      </p:pic>
      <p:pic>
        <p:nvPicPr>
          <p:cNvPr id="9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96752"/>
            <a:ext cx="926976" cy="926976"/>
          </a:xfrm>
          <a:prstGeom prst="rect">
            <a:avLst/>
          </a:prstGeom>
        </p:spPr>
      </p:pic>
      <p:pic>
        <p:nvPicPr>
          <p:cNvPr id="10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5661248"/>
            <a:ext cx="926976" cy="926976"/>
          </a:xfrm>
          <a:prstGeom prst="rect">
            <a:avLst/>
          </a:prstGeom>
        </p:spPr>
      </p:pic>
      <p:pic>
        <p:nvPicPr>
          <p:cNvPr id="21508" name="Picture 4" descr="C:\Users\BIBLIOTEKA2\Desktop\mój\sukcesy\W.Dylą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12751">
            <a:off x="2821675" y="879390"/>
            <a:ext cx="5834460" cy="4463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Prostokąt 16"/>
          <p:cNvSpPr/>
          <p:nvPr/>
        </p:nvSpPr>
        <p:spPr>
          <a:xfrm>
            <a:off x="1475656" y="5661248"/>
            <a:ext cx="46666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Wojciech Dyląg</a:t>
            </a:r>
            <a:endParaRPr lang="pl-PL" sz="4400" dirty="0"/>
          </a:p>
        </p:txBody>
      </p:sp>
      <p:pic>
        <p:nvPicPr>
          <p:cNvPr id="18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926976" cy="9269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177480"/>
            <a:ext cx="8305800" cy="468052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l-PL" sz="3600" b="1" dirty="0" smtClean="0">
                <a:solidFill>
                  <a:srgbClr val="C00000"/>
                </a:solidFill>
                <a:latin typeface="Georgia" pitchFamily="18" charset="0"/>
              </a:rPr>
              <a:t>Planowana organizacja                             klas pierwszych w roku szkolnym 2020/2021</a:t>
            </a:r>
            <a:r>
              <a:rPr lang="pl-PL" sz="4000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pl-PL" sz="4000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pl-PL" sz="3600" b="1" dirty="0" smtClean="0">
                <a:solidFill>
                  <a:srgbClr val="C00000"/>
                </a:solidFill>
                <a:latin typeface="Georgia" pitchFamily="18" charset="0"/>
              </a:rPr>
              <a:t>dla absolwentów </a:t>
            </a:r>
            <a:br>
              <a:rPr lang="pl-PL" sz="36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pl-PL" sz="3600" b="1" dirty="0" smtClean="0">
                <a:solidFill>
                  <a:srgbClr val="C00000"/>
                </a:solidFill>
                <a:latin typeface="Georgia" pitchFamily="18" charset="0"/>
              </a:rPr>
              <a:t>szkół  podstawowych</a:t>
            </a:r>
            <a:br>
              <a:rPr lang="pl-PL" sz="36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pl-PL" sz="4000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pl-PL" sz="4000" dirty="0" smtClean="0">
                <a:solidFill>
                  <a:srgbClr val="C00000"/>
                </a:solidFill>
                <a:latin typeface="Georgia" pitchFamily="18" charset="0"/>
              </a:rPr>
            </a:br>
            <a:endParaRPr lang="pl-PL" sz="4000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3" name="Picture 19" descr="I LO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7921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437112"/>
            <a:ext cx="926976" cy="926976"/>
          </a:xfrm>
          <a:prstGeom prst="rect">
            <a:avLst/>
          </a:prstGeom>
        </p:spPr>
      </p:pic>
      <p:pic>
        <p:nvPicPr>
          <p:cNvPr id="7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204864"/>
            <a:ext cx="926976" cy="926976"/>
          </a:xfrm>
          <a:prstGeom prst="rect">
            <a:avLst/>
          </a:prstGeom>
        </p:spPr>
      </p:pic>
      <p:pic>
        <p:nvPicPr>
          <p:cNvPr id="8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56992"/>
            <a:ext cx="926976" cy="926976"/>
          </a:xfrm>
          <a:prstGeom prst="rect">
            <a:avLst/>
          </a:prstGeom>
        </p:spPr>
      </p:pic>
      <p:pic>
        <p:nvPicPr>
          <p:cNvPr id="9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96752"/>
            <a:ext cx="926976" cy="926976"/>
          </a:xfrm>
          <a:prstGeom prst="rect">
            <a:avLst/>
          </a:prstGeom>
        </p:spPr>
      </p:pic>
      <p:pic>
        <p:nvPicPr>
          <p:cNvPr id="10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5661248"/>
            <a:ext cx="926976" cy="926976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>
            <a:off x="1403648" y="5301208"/>
            <a:ext cx="46666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Wojciech Dyląg</a:t>
            </a:r>
            <a:endParaRPr lang="pl-PL" sz="4400" dirty="0"/>
          </a:p>
        </p:txBody>
      </p:sp>
      <p:pic>
        <p:nvPicPr>
          <p:cNvPr id="18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926976" cy="926976"/>
          </a:xfrm>
          <a:prstGeom prst="rect">
            <a:avLst/>
          </a:prstGeom>
        </p:spPr>
      </p:pic>
      <p:sp>
        <p:nvSpPr>
          <p:cNvPr id="22530" name="Rectangle 2"/>
          <p:cNvSpPr>
            <a:spLocks noChangeArrowheads="1"/>
          </p:cNvSpPr>
          <p:nvPr/>
        </p:nvSpPr>
        <p:spPr bwMode="auto">
          <a:xfrm rot="427425">
            <a:off x="3229455" y="1241448"/>
            <a:ext cx="529159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Batang" charset="-127"/>
                <a:cs typeface="Consolas" pitchFamily="49" charset="0"/>
              </a:rPr>
              <a:t>uzyskał tytuł </a:t>
            </a:r>
            <a:endParaRPr kumimoji="0" lang="pl-PL" sz="2000" i="0" u="none" strike="noStrike" cap="none" normalizeH="0" baseline="0" dirty="0" smtClean="0">
              <a:ln>
                <a:noFill/>
              </a:ln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Batang" charset="-127"/>
                <a:cs typeface="Consolas" pitchFamily="49" charset="0"/>
              </a:rPr>
              <a:t>finalisty</a:t>
            </a:r>
            <a:endParaRPr kumimoji="0" lang="pl-PL" sz="2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I Ogólnopolskiego Konkursu Wiedzy Geologicznej "OKAWANGO"</a:t>
            </a:r>
            <a:endParaRPr kumimoji="0" lang="pl-PL" sz="2000" i="0" u="none" strike="noStrike" cap="none" normalizeH="0" baseline="0" dirty="0" smtClean="0">
              <a:ln>
                <a:noFill/>
              </a:ln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organizowanego przez Wydział Geologii                            Uniwersytetu Warszawskiego</a:t>
            </a:r>
            <a:endParaRPr kumimoji="0" lang="pl-PL" sz="2000" i="0" u="none" strike="noStrike" cap="none" normalizeH="0" baseline="0" dirty="0" smtClean="0">
              <a:ln>
                <a:noFill/>
              </a:ln>
              <a:effectLst/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581128"/>
            <a:ext cx="926976" cy="926976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27584" y="188640"/>
            <a:ext cx="7990656" cy="2520280"/>
          </a:xfrm>
        </p:spPr>
        <p:txBody>
          <a:bodyPr>
            <a:normAutofit/>
          </a:bodyPr>
          <a:lstStyle/>
          <a:p>
            <a:pPr algn="r"/>
            <a:r>
              <a:rPr lang="pl-PL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Karol   Frączek </a:t>
            </a:r>
            <a:r>
              <a:rPr lang="pl-PL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pl-PL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pl-PL" sz="5400" dirty="0" smtClean="0"/>
              <a:t/>
            </a:r>
            <a:br>
              <a:rPr lang="pl-PL" sz="5400" dirty="0" smtClean="0"/>
            </a:br>
            <a:endParaRPr lang="pl-PL" dirty="0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2"/>
          </p:nvPr>
        </p:nvSpPr>
        <p:spPr>
          <a:xfrm>
            <a:off x="5436096" y="2286000"/>
            <a:ext cx="3391272" cy="457200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 smtClean="0">
                <a:latin typeface="Georgia" pitchFamily="18" charset="0"/>
              </a:rPr>
              <a:t>zajął</a:t>
            </a:r>
          </a:p>
          <a:p>
            <a:pPr algn="ctr">
              <a:lnSpc>
                <a:spcPct val="150000"/>
              </a:lnSpc>
            </a:pPr>
            <a:r>
              <a:rPr lang="pl-PL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 miejsce</a:t>
            </a:r>
          </a:p>
          <a:p>
            <a:pPr algn="ctr">
              <a:lnSpc>
                <a:spcPct val="150000"/>
              </a:lnSpc>
            </a:pPr>
            <a:r>
              <a:rPr lang="pl-PL" sz="2000" dirty="0" smtClean="0">
                <a:latin typeface="Georgia" pitchFamily="18" charset="0"/>
              </a:rPr>
              <a:t>w   Ogólnopolskim                        Konkursie </a:t>
            </a:r>
          </a:p>
          <a:p>
            <a:pPr algn="ctr">
              <a:lnSpc>
                <a:spcPct val="150000"/>
              </a:lnSpc>
            </a:pPr>
            <a:r>
              <a:rPr lang="pl-PL" sz="2000" b="1" dirty="0" smtClean="0">
                <a:latin typeface="Georgia" pitchFamily="18" charset="0"/>
              </a:rPr>
              <a:t>"Bliżej pszczół 2019" </a:t>
            </a:r>
          </a:p>
          <a:p>
            <a:pPr>
              <a:lnSpc>
                <a:spcPct val="150000"/>
              </a:lnSpc>
            </a:pPr>
            <a:endParaRPr lang="pl-PL" dirty="0"/>
          </a:p>
        </p:txBody>
      </p:sp>
      <p:pic>
        <p:nvPicPr>
          <p:cNvPr id="14" name="Symbol zastępczy zawartości 13" descr="Sz. Sułkowski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448791" y="2420887"/>
            <a:ext cx="3898179" cy="25922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420888"/>
            <a:ext cx="926976" cy="926976"/>
          </a:xfrm>
          <a:prstGeom prst="rect">
            <a:avLst/>
          </a:prstGeom>
        </p:spPr>
      </p:pic>
      <p:pic>
        <p:nvPicPr>
          <p:cNvPr id="8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501008"/>
            <a:ext cx="926976" cy="926976"/>
          </a:xfrm>
          <a:prstGeom prst="rect">
            <a:avLst/>
          </a:prstGeom>
        </p:spPr>
      </p:pic>
      <p:pic>
        <p:nvPicPr>
          <p:cNvPr id="9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340768"/>
            <a:ext cx="926976" cy="926976"/>
          </a:xfrm>
          <a:prstGeom prst="rect">
            <a:avLst/>
          </a:prstGeom>
        </p:spPr>
      </p:pic>
      <p:pic>
        <p:nvPicPr>
          <p:cNvPr id="10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5733256"/>
            <a:ext cx="926976" cy="926976"/>
          </a:xfrm>
          <a:prstGeom prst="rect">
            <a:avLst/>
          </a:prstGeom>
        </p:spPr>
      </p:pic>
      <p:pic>
        <p:nvPicPr>
          <p:cNvPr id="15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926976" cy="9269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581128"/>
            <a:ext cx="926976" cy="926976"/>
          </a:xfrm>
          <a:prstGeom prst="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83568" y="404664"/>
            <a:ext cx="7990656" cy="1872208"/>
          </a:xfrm>
        </p:spPr>
        <p:txBody>
          <a:bodyPr>
            <a:normAutofit/>
          </a:bodyPr>
          <a:lstStyle/>
          <a:p>
            <a:pPr algn="r"/>
            <a:r>
              <a:rPr lang="pl-PL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Dorota Banaś </a:t>
            </a:r>
            <a:r>
              <a:rPr lang="pl-PL" sz="4400" dirty="0" smtClean="0"/>
              <a:t/>
            </a:r>
            <a:br>
              <a:rPr lang="pl-PL" sz="4400" dirty="0" smtClean="0"/>
            </a:br>
            <a:endParaRPr lang="pl-PL" sz="4400" dirty="0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2"/>
          </p:nvPr>
        </p:nvSpPr>
        <p:spPr>
          <a:xfrm>
            <a:off x="5220072" y="2286000"/>
            <a:ext cx="3391272" cy="387930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l-PL" sz="2000" dirty="0" smtClean="0">
                <a:latin typeface="Georgia" pitchFamily="18" charset="0"/>
              </a:rPr>
              <a:t>została</a:t>
            </a:r>
          </a:p>
          <a:p>
            <a:pPr algn="ctr">
              <a:lnSpc>
                <a:spcPct val="150000"/>
              </a:lnSpc>
            </a:pPr>
            <a:r>
              <a:rPr lang="pl-PL" sz="2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laureatką</a:t>
            </a:r>
            <a:endParaRPr lang="pl-PL" sz="2000" b="1" i="1" dirty="0" smtClean="0">
              <a:latin typeface="Georgia" pitchFamily="18" charset="0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kern="1800" dirty="0" smtClean="0">
                <a:latin typeface="Georgia" pitchFamily="18" charset="0"/>
                <a:ea typeface="Times New Roman"/>
                <a:cs typeface="Arial"/>
              </a:rPr>
              <a:t>w finale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kern="1800" dirty="0" smtClean="0">
                <a:latin typeface="Georgia" pitchFamily="18" charset="0"/>
                <a:ea typeface="Times New Roman"/>
                <a:cs typeface="Arial"/>
              </a:rPr>
              <a:t> XXX  Olimpiady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kern="1800" dirty="0" smtClean="0">
                <a:latin typeface="Georgia" pitchFamily="18" charset="0"/>
                <a:ea typeface="Times New Roman"/>
                <a:cs typeface="Arial"/>
              </a:rPr>
              <a:t> Filozoficznej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kern="1800" dirty="0" smtClean="0">
                <a:latin typeface="Georgia" pitchFamily="18" charset="0"/>
                <a:ea typeface="Times New Roman"/>
                <a:cs typeface="Arial"/>
              </a:rPr>
              <a:t>w Warszawie</a:t>
            </a:r>
            <a:endParaRPr lang="pl-PL" sz="2000" dirty="0"/>
          </a:p>
        </p:txBody>
      </p:sp>
      <p:pic>
        <p:nvPicPr>
          <p:cNvPr id="7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420888"/>
            <a:ext cx="926976" cy="926976"/>
          </a:xfrm>
          <a:prstGeom prst="rect">
            <a:avLst/>
          </a:prstGeom>
        </p:spPr>
      </p:pic>
      <p:pic>
        <p:nvPicPr>
          <p:cNvPr id="8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501008"/>
            <a:ext cx="926976" cy="926976"/>
          </a:xfrm>
          <a:prstGeom prst="rect">
            <a:avLst/>
          </a:prstGeom>
        </p:spPr>
      </p:pic>
      <p:pic>
        <p:nvPicPr>
          <p:cNvPr id="9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340768"/>
            <a:ext cx="926976" cy="926976"/>
          </a:xfrm>
          <a:prstGeom prst="rect">
            <a:avLst/>
          </a:prstGeom>
        </p:spPr>
      </p:pic>
      <p:pic>
        <p:nvPicPr>
          <p:cNvPr id="10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5733256"/>
            <a:ext cx="926976" cy="926976"/>
          </a:xfrm>
          <a:prstGeom prst="rect">
            <a:avLst/>
          </a:prstGeom>
        </p:spPr>
      </p:pic>
      <p:pic>
        <p:nvPicPr>
          <p:cNvPr id="15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32656"/>
            <a:ext cx="926976" cy="926976"/>
          </a:xfrm>
          <a:prstGeom prst="rect">
            <a:avLst/>
          </a:prstGeom>
        </p:spPr>
      </p:pic>
      <p:pic>
        <p:nvPicPr>
          <p:cNvPr id="12" name="Symbol zastępczy zawartości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772816"/>
            <a:ext cx="2987037" cy="4320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437112"/>
            <a:ext cx="926976" cy="926976"/>
          </a:xfrm>
          <a:prstGeom prst="rect">
            <a:avLst/>
          </a:prstGeom>
        </p:spPr>
      </p:pic>
      <p:pic>
        <p:nvPicPr>
          <p:cNvPr id="7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204864"/>
            <a:ext cx="926976" cy="926976"/>
          </a:xfrm>
          <a:prstGeom prst="rect">
            <a:avLst/>
          </a:prstGeom>
        </p:spPr>
      </p:pic>
      <p:pic>
        <p:nvPicPr>
          <p:cNvPr id="8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56992"/>
            <a:ext cx="926976" cy="926976"/>
          </a:xfrm>
          <a:prstGeom prst="rect">
            <a:avLst/>
          </a:prstGeom>
        </p:spPr>
      </p:pic>
      <p:pic>
        <p:nvPicPr>
          <p:cNvPr id="9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96752"/>
            <a:ext cx="926976" cy="926976"/>
          </a:xfrm>
          <a:prstGeom prst="rect">
            <a:avLst/>
          </a:prstGeom>
        </p:spPr>
      </p:pic>
      <p:pic>
        <p:nvPicPr>
          <p:cNvPr id="10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5661248"/>
            <a:ext cx="926976" cy="926976"/>
          </a:xfrm>
          <a:prstGeom prst="rect">
            <a:avLst/>
          </a:prstGeom>
        </p:spPr>
      </p:pic>
      <p:sp>
        <p:nvSpPr>
          <p:cNvPr id="17" name="Prostokąt 16"/>
          <p:cNvSpPr/>
          <p:nvPr/>
        </p:nvSpPr>
        <p:spPr>
          <a:xfrm>
            <a:off x="1475656" y="5661248"/>
            <a:ext cx="49039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Anna  Janowska</a:t>
            </a:r>
            <a:endParaRPr lang="pl-PL" sz="4400" dirty="0"/>
          </a:p>
        </p:txBody>
      </p:sp>
      <p:pic>
        <p:nvPicPr>
          <p:cNvPr id="18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926976" cy="926976"/>
          </a:xfrm>
          <a:prstGeom prst="rect">
            <a:avLst/>
          </a:prstGeom>
        </p:spPr>
      </p:pic>
      <p:pic>
        <p:nvPicPr>
          <p:cNvPr id="14" name="Picture 2" descr="C:\Users\BIBLIOTEKA2\Desktop\mój\do wywołania\gabloty\20180614_133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79155">
            <a:off x="2762404" y="990706"/>
            <a:ext cx="5634144" cy="440448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437112"/>
            <a:ext cx="926976" cy="926976"/>
          </a:xfrm>
          <a:prstGeom prst="rect">
            <a:avLst/>
          </a:prstGeom>
        </p:spPr>
      </p:pic>
      <p:pic>
        <p:nvPicPr>
          <p:cNvPr id="7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204864"/>
            <a:ext cx="926976" cy="926976"/>
          </a:xfrm>
          <a:prstGeom prst="rect">
            <a:avLst/>
          </a:prstGeom>
        </p:spPr>
      </p:pic>
      <p:pic>
        <p:nvPicPr>
          <p:cNvPr id="8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56992"/>
            <a:ext cx="926976" cy="926976"/>
          </a:xfrm>
          <a:prstGeom prst="rect">
            <a:avLst/>
          </a:prstGeom>
        </p:spPr>
      </p:pic>
      <p:pic>
        <p:nvPicPr>
          <p:cNvPr id="9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96752"/>
            <a:ext cx="926976" cy="926976"/>
          </a:xfrm>
          <a:prstGeom prst="rect">
            <a:avLst/>
          </a:prstGeom>
        </p:spPr>
      </p:pic>
      <p:pic>
        <p:nvPicPr>
          <p:cNvPr id="10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5661248"/>
            <a:ext cx="926976" cy="926976"/>
          </a:xfrm>
          <a:prstGeom prst="rect">
            <a:avLst/>
          </a:prstGeom>
        </p:spPr>
      </p:pic>
      <p:pic>
        <p:nvPicPr>
          <p:cNvPr id="18" name="Symbol zastępczy zawartości 13" descr="puchar-osiągnięc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926976" cy="926976"/>
          </a:xfrm>
          <a:prstGeom prst="rect">
            <a:avLst/>
          </a:prstGeom>
        </p:spPr>
      </p:pic>
      <p:sp>
        <p:nvSpPr>
          <p:cNvPr id="22530" name="Rectangle 2"/>
          <p:cNvSpPr>
            <a:spLocks noChangeArrowheads="1"/>
          </p:cNvSpPr>
          <p:nvPr/>
        </p:nvSpPr>
        <p:spPr bwMode="auto">
          <a:xfrm rot="427425">
            <a:off x="3237938" y="1379431"/>
            <a:ext cx="5291594" cy="337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200000"/>
              </a:lnSpc>
            </a:pPr>
            <a:r>
              <a:rPr lang="pl-PL" sz="2200" dirty="0" smtClean="0">
                <a:latin typeface="Georgia" pitchFamily="18" charset="0"/>
              </a:rPr>
              <a:t>zdobyła </a:t>
            </a:r>
          </a:p>
          <a:p>
            <a:pPr algn="ctr">
              <a:lnSpc>
                <a:spcPct val="200000"/>
              </a:lnSpc>
            </a:pPr>
            <a:r>
              <a:rPr lang="pl-PL" sz="2200" b="1" i="1" dirty="0" smtClean="0">
                <a:solidFill>
                  <a:srgbClr val="C00000"/>
                </a:solidFill>
                <a:latin typeface="Georgia" pitchFamily="18" charset="0"/>
              </a:rPr>
              <a:t>Nagrodę Specjalną</a:t>
            </a:r>
            <a:endParaRPr lang="pl-PL" sz="2200" i="1" dirty="0" smtClean="0">
              <a:solidFill>
                <a:srgbClr val="C00000"/>
              </a:solidFill>
              <a:latin typeface="Georgia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pl-PL" sz="2200" dirty="0" smtClean="0">
                <a:latin typeface="Georgia" pitchFamily="18" charset="0"/>
              </a:rPr>
              <a:t>w etapie ogólnopolskim</a:t>
            </a:r>
          </a:p>
          <a:p>
            <a:pPr algn="ctr">
              <a:lnSpc>
                <a:spcPct val="200000"/>
              </a:lnSpc>
            </a:pPr>
            <a:r>
              <a:rPr lang="pl-PL" sz="2200" b="1" dirty="0" smtClean="0">
                <a:solidFill>
                  <a:srgbClr val="C00000"/>
                </a:solidFill>
                <a:latin typeface="Georgia" pitchFamily="18" charset="0"/>
              </a:rPr>
              <a:t> konkursu „Inkubator                           szkolnych biznesów”</a:t>
            </a:r>
            <a:endParaRPr lang="pl-PL" sz="2200" dirty="0" smtClean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12" name="Picture 2" descr="Znalezione obrazy dla zapytania: inkubator szkolnych sukcesó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5085184"/>
            <a:ext cx="7384425" cy="129614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539552" y="141277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Szkolne Koło Krajoznawczo – Turystyczne  „ORKANTOUR”</a:t>
            </a:r>
            <a:endParaRPr lang="pl-PL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3068960"/>
            <a:ext cx="8424936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52784504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131840" y="2747231"/>
            <a:ext cx="5400600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64704"/>
            <a:ext cx="4680520" cy="3109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338088659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140968"/>
            <a:ext cx="5205138" cy="34581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564"/>
          <a:stretch/>
        </p:blipFill>
        <p:spPr>
          <a:xfrm>
            <a:off x="467544" y="404664"/>
            <a:ext cx="5482601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205415479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648"/>
            <a:ext cx="5405497" cy="3603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996952"/>
            <a:ext cx="5112369" cy="34554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312182399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1196" y="336748"/>
            <a:ext cx="8229600" cy="1252537"/>
          </a:xfrm>
          <a:extLst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000" b="1" dirty="0" smtClean="0">
                <a:ln w="9000" cmpd="sng">
                  <a:solidFill>
                    <a:srgbClr val="A5D028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  <a:ea typeface="+mn-ea"/>
                <a:cs typeface="Arial" charset="0"/>
              </a:rPr>
              <a:t>              </a:t>
            </a:r>
            <a:r>
              <a:rPr lang="pl-PL" sz="4000" b="1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  <a:ea typeface="+mn-ea"/>
                <a:cs typeface="Arial" charset="0"/>
              </a:rPr>
              <a:t>Znani absolwenci</a:t>
            </a:r>
            <a:endParaRPr lang="pl-PL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549275"/>
            <a:ext cx="6953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Prostokąt 2"/>
          <p:cNvSpPr>
            <a:spLocks noChangeArrowheads="1"/>
          </p:cNvSpPr>
          <p:nvPr/>
        </p:nvSpPr>
        <p:spPr bwMode="auto">
          <a:xfrm>
            <a:off x="182563" y="1700213"/>
            <a:ext cx="8713787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1600" b="1">
                <a:latin typeface="Georgia" pitchFamily="18" charset="0"/>
                <a:cs typeface="Times New Roman" pitchFamily="18" charset="0"/>
              </a:rPr>
              <a:t>prof. Antoni Tajduś – rektor Akademii Górniczo – Hutniczej                                      w Krakowie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1600" b="1">
                <a:latin typeface="Georgia" pitchFamily="18" charset="0"/>
                <a:cs typeface="Times New Roman" pitchFamily="18" charset="0"/>
              </a:rPr>
              <a:t>prof. nadzw. dr Aleksander Kowalski – rektor Wyższej Szkoły Ekonomii                  i Informatyki w Krakowie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1600" b="1">
                <a:latin typeface="Georgia" pitchFamily="18" charset="0"/>
                <a:cs typeface="Times New Roman" pitchFamily="18" charset="0"/>
              </a:rPr>
              <a:t>bp dr Andrzej Jeż –ordynariusz  Diecezji Tarnowskiej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1600" b="1">
                <a:latin typeface="Georgia" pitchFamily="18" charset="0"/>
                <a:cs typeface="Times New Roman" pitchFamily="18" charset="0"/>
              </a:rPr>
              <a:t>dr Anna Chrapusta – utalentowany chirurg plastyczny ,ordynator Centrum Oparzeń w Szpitalu L. Rydygiera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1600" b="1">
                <a:latin typeface="Georgia" pitchFamily="18" charset="0"/>
                <a:cs typeface="Times New Roman" pitchFamily="18" charset="0"/>
              </a:rPr>
              <a:t>dr Zbigniew Wrona – dyrektor Biura Analiz Sejmowych Kancelarii Sejmu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1600" b="1">
                <a:latin typeface="Georgia" pitchFamily="18" charset="0"/>
                <a:cs typeface="Times New Roman" pitchFamily="18" charset="0"/>
              </a:rPr>
              <a:t>Andrzej Ryś – dyrektor w Komisji Europejskiej w Departamencie Zdrowia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1600" b="1">
                <a:latin typeface="Georgia" pitchFamily="18" charset="0"/>
                <a:cs typeface="Times New Roman" pitchFamily="18" charset="0"/>
              </a:rPr>
              <a:t>dr hab. Anna Lubecka – wykładowca  UJ – Instytut Spraw Publicznych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</a:pPr>
            <a:r>
              <a:rPr lang="pl-PL" sz="1600" b="1">
                <a:latin typeface="Georgia" pitchFamily="18" charset="0"/>
                <a:cs typeface="Times New Roman" pitchFamily="18" charset="0"/>
              </a:rPr>
              <a:t>prof. dr hab. inż. Adam Piestrzyński – wykładowca AGH – Wydział Geologii, Geofizyki </a:t>
            </a:r>
          </a:p>
        </p:txBody>
      </p:sp>
    </p:spTree>
    <p:extLst>
      <p:ext uri="{BB962C8B-B14F-4D97-AF65-F5344CB8AC3E}">
        <p14:creationId xmlns:p14="http://schemas.microsoft.com/office/powerpoint/2010/main" xmlns="" val="1975929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9" descr="I LO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792162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Prostokąt 8"/>
          <p:cNvSpPr>
            <a:spLocks noChangeArrowheads="1"/>
          </p:cNvSpPr>
          <p:nvPr/>
        </p:nvSpPr>
        <p:spPr bwMode="auto">
          <a:xfrm>
            <a:off x="323528" y="1700808"/>
            <a:ext cx="8390259" cy="592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pl-PL" sz="4000" b="1" dirty="0" smtClean="0">
                <a:solidFill>
                  <a:srgbClr val="FF0000"/>
                </a:solidFill>
                <a:latin typeface="Georgia" pitchFamily="18" charset="0"/>
              </a:rPr>
              <a:t>Klasa A	</a:t>
            </a:r>
          </a:p>
          <a:p>
            <a:pPr algn="ctr">
              <a:lnSpc>
                <a:spcPct val="200000"/>
              </a:lnSpc>
            </a:pPr>
            <a:r>
              <a:rPr lang="pl-PL" sz="3200" b="1" dirty="0" smtClean="0">
                <a:latin typeface="Georgia" pitchFamily="18" charset="0"/>
              </a:rPr>
              <a:t>matematyka</a:t>
            </a:r>
            <a:r>
              <a:rPr lang="pl-PL" sz="3200" b="1" dirty="0">
                <a:latin typeface="Georgia" pitchFamily="18" charset="0"/>
              </a:rPr>
              <a:t>, fizyka, </a:t>
            </a:r>
            <a:r>
              <a:rPr lang="pl-PL" sz="3200" b="1" dirty="0" smtClean="0">
                <a:latin typeface="Georgia" pitchFamily="18" charset="0"/>
              </a:rPr>
              <a:t>                          informatyka</a:t>
            </a:r>
          </a:p>
          <a:p>
            <a:pPr algn="ctr">
              <a:lnSpc>
                <a:spcPct val="200000"/>
              </a:lnSpc>
            </a:pPr>
            <a:endParaRPr lang="pl-PL" sz="2400" b="1" u="sng" dirty="0" smtClean="0">
              <a:latin typeface="Georgia" pitchFamily="18" charset="0"/>
            </a:endParaRPr>
          </a:p>
          <a:p>
            <a:pPr algn="ctr">
              <a:lnSpc>
                <a:spcPct val="200000"/>
              </a:lnSpc>
            </a:pPr>
            <a:endParaRPr lang="pl-PL" sz="2400" b="1" u="sng" dirty="0">
              <a:latin typeface="Georgia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pl-PL" sz="2400" b="1" dirty="0">
                <a:solidFill>
                  <a:srgbClr val="0000FF"/>
                </a:solidFill>
                <a:latin typeface="Georgia" pitchFamily="18" charset="0"/>
              </a:rPr>
              <a:t>	</a:t>
            </a:r>
            <a:endParaRPr lang="pl-PL" b="1" u="sng" dirty="0">
              <a:solidFill>
                <a:srgbClr val="0000FF"/>
              </a:solidFill>
              <a:latin typeface="Georgia" pitchFamily="18" charset="0"/>
            </a:endParaRPr>
          </a:p>
          <a:p>
            <a:pPr>
              <a:lnSpc>
                <a:spcPct val="150000"/>
              </a:lnSpc>
            </a:pPr>
            <a:endParaRPr lang="pl-PL" b="1" u="sng" dirty="0">
              <a:solidFill>
                <a:srgbClr val="0000FF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6310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7397" y="549275"/>
            <a:ext cx="7520940" cy="548640"/>
          </a:xfrm>
          <a:extLst/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4000" b="1" dirty="0" smtClean="0">
                <a:ln w="9000" cmpd="sng">
                  <a:solidFill>
                    <a:srgbClr val="A5D028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  <a:cs typeface="Arial" charset="0"/>
              </a:rPr>
              <a:t>           </a:t>
            </a:r>
            <a:r>
              <a:rPr lang="pl-PL" sz="4000" b="1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  <a:cs typeface="Arial" charset="0"/>
              </a:rPr>
              <a:t>Znani </a:t>
            </a:r>
            <a:r>
              <a:rPr lang="pl-PL" sz="4000" b="1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Georgia" pitchFamily="18" charset="0"/>
                <a:cs typeface="Arial" charset="0"/>
              </a:rPr>
              <a:t>absolwenci</a:t>
            </a:r>
            <a:endParaRPr lang="pl-PL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pic>
        <p:nvPicPr>
          <p:cNvPr id="9216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549275"/>
            <a:ext cx="6953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Prostokąt 2"/>
          <p:cNvSpPr>
            <a:spLocks noChangeArrowheads="1"/>
          </p:cNvSpPr>
          <p:nvPr/>
        </p:nvSpPr>
        <p:spPr bwMode="auto">
          <a:xfrm>
            <a:off x="179388" y="1916113"/>
            <a:ext cx="878522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"/>
            </a:pPr>
            <a:r>
              <a:rPr lang="pl-PL" sz="1600" b="1">
                <a:latin typeface="Georgia" pitchFamily="18" charset="0"/>
                <a:cs typeface="Times New Roman" pitchFamily="18" charset="0"/>
              </a:rPr>
              <a:t>dr hab. Maria Ryś – wykładowca Uniwersytetu Kardynała Wyszyńskiego                w Warszawie – Katedra Psychologii Rodziny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"/>
            </a:pPr>
            <a:r>
              <a:rPr lang="pl-PL" sz="1600" b="1">
                <a:latin typeface="Georgia" pitchFamily="18" charset="0"/>
                <a:cs typeface="Times New Roman" pitchFamily="18" charset="0"/>
              </a:rPr>
              <a:t>Teresa Dzielska – aktorka teatralna i telewizyjna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"/>
            </a:pPr>
            <a:r>
              <a:rPr lang="pl-PL" sz="1600" b="1">
                <a:latin typeface="Georgia" pitchFamily="18" charset="0"/>
                <a:cs typeface="Times New Roman" pitchFamily="18" charset="0"/>
              </a:rPr>
              <a:t>Łukasz Rybarski – aktor, reżyser, scenarzysta, artysta kabaretowy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"/>
            </a:pPr>
            <a:r>
              <a:rPr lang="pl-PL" sz="1600" b="1">
                <a:latin typeface="Georgia" pitchFamily="18" charset="0"/>
                <a:cs typeface="Times New Roman" pitchFamily="18" charset="0"/>
              </a:rPr>
              <a:t>Janusz Sejmej – dziennikarz telewizyjny, dyrektor Agencji Informacji TVP, rzecznik prasowy w Ministerstwie Pracy i Polityki Społecznej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"/>
            </a:pPr>
            <a:r>
              <a:rPr lang="pl-PL" sz="1600" b="1">
                <a:latin typeface="Georgia" pitchFamily="18" charset="0"/>
                <a:cs typeface="Times New Roman" pitchFamily="18" charset="0"/>
              </a:rPr>
              <a:t>Ryszard Florek -  twórca i właściciel firmy FAKRO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"/>
            </a:pPr>
            <a:r>
              <a:rPr lang="pl-PL" sz="1600" b="1">
                <a:latin typeface="Georgia" pitchFamily="18" charset="0"/>
                <a:cs typeface="Times New Roman" pitchFamily="18" charset="0"/>
              </a:rPr>
              <a:t>Rafał Kot – fizjoterapeuta Adama Małysza w reprezentacji Polski w skokach narciarskich 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"/>
            </a:pPr>
            <a:r>
              <a:rPr lang="pl-PL" sz="1600" b="1">
                <a:latin typeface="Georgia" pitchFamily="18" charset="0"/>
                <a:cs typeface="Times New Roman" pitchFamily="18" charset="0"/>
              </a:rPr>
              <a:t>Łukasz Jemioła – zwycięzca 45 Studenckiego Festiwalu Piosenki, uczestnik popularnego programu telewizyjnego X – Factor</a:t>
            </a:r>
          </a:p>
          <a:p>
            <a:pPr marL="342900" indent="-342900">
              <a:lnSpc>
                <a:spcPct val="150000"/>
              </a:lnSpc>
              <a:spcAft>
                <a:spcPts val="1000"/>
              </a:spcAft>
            </a:pPr>
            <a:r>
              <a:rPr lang="pl-PL" sz="1600" b="1">
                <a:latin typeface="Georgia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1449308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549275"/>
            <a:ext cx="6953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Prostokąt 2"/>
          <p:cNvSpPr>
            <a:spLocks noChangeArrowheads="1"/>
          </p:cNvSpPr>
          <p:nvPr/>
        </p:nvSpPr>
        <p:spPr bwMode="auto">
          <a:xfrm>
            <a:off x="466725" y="1557338"/>
            <a:ext cx="8424863" cy="337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 dirty="0">
                <a:latin typeface="Georgia" pitchFamily="18" charset="0"/>
              </a:rPr>
              <a:t>Zapraszamy wszystkich </a:t>
            </a:r>
            <a:endParaRPr lang="pl-PL" sz="3200" b="1" dirty="0" smtClean="0">
              <a:latin typeface="Georgia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l-PL" sz="3200" b="1" dirty="0" smtClean="0">
                <a:latin typeface="Georgia" pitchFamily="18" charset="0"/>
              </a:rPr>
              <a:t>chętnych uczniów</a:t>
            </a:r>
          </a:p>
          <a:p>
            <a:pPr algn="ctr">
              <a:lnSpc>
                <a:spcPct val="150000"/>
              </a:lnSpc>
            </a:pPr>
            <a:r>
              <a:rPr lang="pl-PL" sz="3200" b="1" dirty="0" smtClean="0">
                <a:latin typeface="Georgia" pitchFamily="18" charset="0"/>
              </a:rPr>
              <a:t> szkół podstawowych</a:t>
            </a:r>
            <a:endParaRPr lang="pl-PL" sz="3200" b="1" dirty="0">
              <a:latin typeface="Georgia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l-PL" sz="3200" b="1" dirty="0">
                <a:latin typeface="Georgia" pitchFamily="18" charset="0"/>
              </a:rPr>
              <a:t>w mury naszej </a:t>
            </a:r>
            <a:r>
              <a:rPr lang="pl-PL" sz="3200" b="1" dirty="0" smtClean="0">
                <a:latin typeface="Georgia" pitchFamily="18" charset="0"/>
              </a:rPr>
              <a:t>szkoły !!!</a:t>
            </a:r>
            <a:endParaRPr lang="pl-PL" b="1" dirty="0">
              <a:latin typeface="Georgia" pitchFamily="18" charset="0"/>
            </a:endParaRPr>
          </a:p>
          <a:p>
            <a:pPr algn="ctr">
              <a:lnSpc>
                <a:spcPct val="150000"/>
              </a:lnSpc>
            </a:pPr>
            <a:endParaRPr lang="pl-PL" sz="1400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489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8000"/>
    </mc:Choice>
    <mc:Fallback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1638</TotalTime>
  <Words>1005</Words>
  <Application>Microsoft Office PowerPoint</Application>
  <PresentationFormat>Pokaz na ekranie (4:3)</PresentationFormat>
  <Paragraphs>291</Paragraphs>
  <Slides>91</Slides>
  <Notes>2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91</vt:i4>
      </vt:variant>
    </vt:vector>
  </HeadingPairs>
  <TitlesOfParts>
    <vt:vector size="93" baseType="lpstr">
      <vt:lpstr>Przepływ</vt:lpstr>
      <vt:lpstr>Acrobat Document</vt:lpstr>
      <vt:lpstr>Slajd 1</vt:lpstr>
      <vt:lpstr>Slajd 2</vt:lpstr>
      <vt:lpstr>Slajd 3</vt:lpstr>
      <vt:lpstr>Slajd 4</vt:lpstr>
      <vt:lpstr>Slajd 5</vt:lpstr>
      <vt:lpstr>Slajd 6</vt:lpstr>
      <vt:lpstr>Slajd 7</vt:lpstr>
      <vt:lpstr>Planowana organizacja                             klas pierwszych w roku szkolnym 2020/2021 dla absolwentów  szkół  podstawowych  </vt:lpstr>
      <vt:lpstr>Slajd 9</vt:lpstr>
      <vt:lpstr>Jakie kierunki studiów możesz wybrać                                          po ukończeniu tego profilu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 Samorząd                                Uczniowski </vt:lpstr>
      <vt:lpstr>  Imprezy powiatowe</vt:lpstr>
      <vt:lpstr>Slajd 24</vt:lpstr>
      <vt:lpstr>Slajd 25</vt:lpstr>
      <vt:lpstr>      Gimnazjada/                  Powiatowy Konkurs Wiem wszystko”</vt:lpstr>
      <vt:lpstr>Slajd 27</vt:lpstr>
      <vt:lpstr>Slajd 28</vt:lpstr>
      <vt:lpstr>Slajd 29</vt:lpstr>
      <vt:lpstr>Slajd 30</vt:lpstr>
      <vt:lpstr>    Imprezy szkolne </vt:lpstr>
      <vt:lpstr>Slajd 32</vt:lpstr>
      <vt:lpstr>Slajd 33</vt:lpstr>
      <vt:lpstr>Zdrowo, Wesoło, Kolorowo czyli Tydzień dla Zdrowia</vt:lpstr>
      <vt:lpstr>Slajd 35</vt:lpstr>
      <vt:lpstr>DEGUSTACJA ZDROWEJ  ŻYWNOŚCI </vt:lpstr>
      <vt:lpstr>Slajd 37</vt:lpstr>
      <vt:lpstr>Slajd 38</vt:lpstr>
      <vt:lpstr>Slajd 39</vt:lpstr>
      <vt:lpstr>Slajd 40</vt:lpstr>
      <vt:lpstr>Slajd 41</vt:lpstr>
      <vt:lpstr>       Dzień Otwarty Szkoły Dzień Wiosny                                                                                                 </vt:lpstr>
      <vt:lpstr>Slajd 43</vt:lpstr>
      <vt:lpstr>Slajd 44</vt:lpstr>
      <vt:lpstr>     Bale      Studniówka i Półmetek</vt:lpstr>
      <vt:lpstr>Slajd 46</vt:lpstr>
      <vt:lpstr> Mikołajki  Opłatek</vt:lpstr>
      <vt:lpstr>Slajd 48</vt:lpstr>
      <vt:lpstr>                                                              </vt:lpstr>
      <vt:lpstr>Slajd 50</vt:lpstr>
      <vt:lpstr>Slajd 51</vt:lpstr>
      <vt:lpstr>Slajd 52</vt:lpstr>
      <vt:lpstr>Szkoła posiada bogatą ofertę wycieczek turystycznych   na całym kontynencie</vt:lpstr>
      <vt:lpstr>Slajd 54</vt:lpstr>
      <vt:lpstr>Slajd 55</vt:lpstr>
      <vt:lpstr>Slajd 56</vt:lpstr>
      <vt:lpstr>Austria </vt:lpstr>
      <vt:lpstr>Slajd 58</vt:lpstr>
      <vt:lpstr>Slajd 59</vt:lpstr>
      <vt:lpstr>Slajd 60</vt:lpstr>
      <vt:lpstr>Slajd 61</vt:lpstr>
      <vt:lpstr>Slajd 62</vt:lpstr>
      <vt:lpstr>Wiedeń</vt:lpstr>
      <vt:lpstr>Slajd 64</vt:lpstr>
      <vt:lpstr>Slajd 65</vt:lpstr>
      <vt:lpstr>Slajd 66</vt:lpstr>
      <vt:lpstr>Slajd 67</vt:lpstr>
      <vt:lpstr>Slajd 68</vt:lpstr>
      <vt:lpstr>Slajd 69</vt:lpstr>
      <vt:lpstr>hala sportowa</vt:lpstr>
      <vt:lpstr>Slajd 71</vt:lpstr>
      <vt:lpstr>Slajd 72</vt:lpstr>
      <vt:lpstr>Slajd 73</vt:lpstr>
      <vt:lpstr>Slajd 74</vt:lpstr>
      <vt:lpstr>Jesteśmy w gronie najlepszych liceów                   w Polsce - ranking Liceów i Techników Perspektywy 2020 </vt:lpstr>
      <vt:lpstr>Slajd 76</vt:lpstr>
      <vt:lpstr>Szymon Sułkowski   </vt:lpstr>
      <vt:lpstr>Jakub  Marek  </vt:lpstr>
      <vt:lpstr>Slajd 79</vt:lpstr>
      <vt:lpstr>Slajd 80</vt:lpstr>
      <vt:lpstr>Karol   Frączek   </vt:lpstr>
      <vt:lpstr>Dorota Banaś  </vt:lpstr>
      <vt:lpstr>Slajd 83</vt:lpstr>
      <vt:lpstr>Slajd 84</vt:lpstr>
      <vt:lpstr>Szkolne Koło Krajoznawczo – Turystyczne  „ORKANTOUR”</vt:lpstr>
      <vt:lpstr>Slajd 86</vt:lpstr>
      <vt:lpstr>Slajd 87</vt:lpstr>
      <vt:lpstr>Slajd 88</vt:lpstr>
      <vt:lpstr>              Znani absolwenci</vt:lpstr>
      <vt:lpstr>           Znani absolwenci</vt:lpstr>
      <vt:lpstr>Slajd 91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oem2</dc:creator>
  <cp:lastModifiedBy>Windows User</cp:lastModifiedBy>
  <cp:revision>136</cp:revision>
  <dcterms:created xsi:type="dcterms:W3CDTF">2018-02-05T11:32:04Z</dcterms:created>
  <dcterms:modified xsi:type="dcterms:W3CDTF">2020-02-28T12:03:22Z</dcterms:modified>
</cp:coreProperties>
</file>