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</p:sldIdLst>
  <p:sldSz cx="9144000" cy="5143500" type="screen16x9"/>
  <p:notesSz cx="6858000" cy="9144000"/>
  <p:embeddedFontLst>
    <p:embeddedFont>
      <p:font typeface="Roboto" charset="0"/>
      <p:regular r:id="rId34"/>
      <p:bold r:id="rId35"/>
      <p:italic r:id="rId36"/>
      <p:boldItalic r:id="rId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-72" y="-174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c6f73a0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c6f73a0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07fd663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07fd6630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6307fd6630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6307fd6630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c6f73a04f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c6f73a04f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307fd6630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307fd6630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6307fd6630_0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6307fd6630_0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6307fd6630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6307fd6630_0_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6307fd663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6307fd6630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6307fd6630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6307fd6630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307fd6630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6307fd6630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6307fd6630_0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6307fd6630_0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c6f73a04f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c6f73a04f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6307fd6630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6307fd6630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6307fd6630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8" name="Google Shape;278;g6307fd6630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6307fd6630_0_1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6307fd6630_0_1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6307fd6630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6307fd6630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307fd6630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" name="Google Shape;308;g6307fd6630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g6307fd6630_0_2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9" name="Google Shape;319;g6307fd6630_0_2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307fd6630_0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6307fd6630_0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6307fd6630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9" name="Google Shape;339;g6307fd6630_0_1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6307fd6630_0_1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6307fd6630_0_1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6307fd6630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6307fd6630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c6f73a04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c6f73a04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6307fd6630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6307fd6630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c6f73a04f_0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c6f73a04f_0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6307fd6630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6307fd6630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c6f73a04f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c6f73a04f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c6f73a04f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88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c6f73a04f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6307fd6630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6307fd6630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6307fd6630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6307fd6630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6307fd6630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6307fd6630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name="adj" fmla="val 16667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4"/>
        </a:solidFill>
        <a:effectLst/>
      </p:bgPr>
    </p:bg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>
            <a:spLocks noGrp="1"/>
          </p:cNvSpPr>
          <p:nvPr>
            <p:ph type="title" hasCustomPrompt="1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4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rot="10800000" flipH="1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2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rot="10800000" flipH="1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rot="10800000" flipH="1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rot="10800000" flipH="1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/>
          <p:nvPr/>
        </p:nvSpPr>
        <p:spPr>
          <a:xfrm rot="10800000" flipH="1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terial"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>
    <mc:Choice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 Requires="p14">
      <p:transition spd="slow" p14:dur="2300">
        <p:fade thruBlk="1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>
            <a:spLocks noGrp="1"/>
          </p:cNvSpPr>
          <p:nvPr>
            <p:ph type="ctrTitle"/>
          </p:nvPr>
        </p:nvSpPr>
        <p:spPr>
          <a:xfrm>
            <a:off x="-1576125" y="5230875"/>
            <a:ext cx="8222100" cy="9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 txBox="1">
            <a:spLocks noGrp="1"/>
          </p:cNvSpPr>
          <p:nvPr>
            <p:ph type="subTitle" idx="1"/>
          </p:nvPr>
        </p:nvSpPr>
        <p:spPr>
          <a:xfrm>
            <a:off x="-1153575" y="5188755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3"/>
          <p:cNvSpPr txBox="1"/>
          <p:nvPr/>
        </p:nvSpPr>
        <p:spPr>
          <a:xfrm>
            <a:off x="323625" y="835625"/>
            <a:ext cx="8450700" cy="6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Projekt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“kompetentna kadra sukcesem w edukacji”</a:t>
            </a:r>
            <a:endParaRPr sz="3000"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realizowany przez</a:t>
            </a: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Zespół Szkół w Rybnie 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z Programu ERASMUS + sektora Edukacja szkolna 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w ramach programu operacyjnego Wiedza Edukacja Rozwój (PO WED) 2014-2020</a:t>
            </a: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70" name="Google Shape;70;p13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71" name="Google Shape;71;p13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72" name="Google Shape;72;p1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" name="Google Shape;73;p1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2"/>
          <p:cNvSpPr txBox="1">
            <a:spLocks noGrp="1"/>
          </p:cNvSpPr>
          <p:nvPr>
            <p:ph type="body" idx="1"/>
          </p:nvPr>
        </p:nvSpPr>
        <p:spPr>
          <a:xfrm>
            <a:off x="-281675" y="1872700"/>
            <a:ext cx="33387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/>
              <a:t>Edukacja </a:t>
            </a:r>
            <a:br>
              <a:rPr lang="pl" sz="2400"/>
            </a:br>
            <a:r>
              <a:rPr lang="pl" sz="2400"/>
              <a:t>w zakresie bezpieczeństwa </a:t>
            </a:r>
            <a:br>
              <a:rPr lang="pl" sz="2400"/>
            </a:br>
            <a:r>
              <a:rPr lang="pl" sz="2400"/>
              <a:t>w cyberprzestrzeni.</a:t>
            </a:r>
            <a:endParaRPr sz="2400"/>
          </a:p>
        </p:txBody>
      </p:sp>
      <p:grpSp>
        <p:nvGrpSpPr>
          <p:cNvPr id="162" name="Google Shape;162;p22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63" name="Google Shape;163;p22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64" name="Google Shape;164;p22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5" name="Google Shape;165;p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6" name="Google Shape;166;p22"/>
          <p:cNvSpPr txBox="1"/>
          <p:nvPr/>
        </p:nvSpPr>
        <p:spPr>
          <a:xfrm>
            <a:off x="3578750" y="1168500"/>
            <a:ext cx="5565300" cy="3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Podstawowe narzędzia ochrony komputera i informacji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Złośliwe oprogramowanie.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Rodzaje ataków sieciowych oraz metody zapobiegania.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Podstawy bezpieczeństwa przeglądarki internetowej i komunikacji w sieci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Bezpieczeństwo informacyjne w serwisach społecznościowych.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3"/>
          <p:cNvSpPr txBox="1">
            <a:spLocks noGrp="1"/>
          </p:cNvSpPr>
          <p:nvPr>
            <p:ph type="body" idx="1"/>
          </p:nvPr>
        </p:nvSpPr>
        <p:spPr>
          <a:xfrm>
            <a:off x="-262825" y="1716200"/>
            <a:ext cx="34221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/>
              <a:t>Wykorzystanie zasobów dydaktycznych dostępnych w Internecie.</a:t>
            </a:r>
            <a:endParaRPr sz="2400"/>
          </a:p>
        </p:txBody>
      </p:sp>
      <p:grpSp>
        <p:nvGrpSpPr>
          <p:cNvPr id="172" name="Google Shape;172;p23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73" name="Google Shape;173;p23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74" name="Google Shape;174;p2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5" name="Google Shape;175;p2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6" name="Google Shape;176;p23"/>
          <p:cNvSpPr txBox="1"/>
          <p:nvPr/>
        </p:nvSpPr>
        <p:spPr>
          <a:xfrm>
            <a:off x="3474250" y="2393900"/>
            <a:ext cx="49245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Portale i serwisy edukacyjne dla uczniów i nauczycieli.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Fotogaleria</a:t>
            </a:r>
            <a:endParaRPr/>
          </a:p>
        </p:txBody>
      </p:sp>
      <p:sp>
        <p:nvSpPr>
          <p:cNvPr id="182" name="Google Shape;182;p24"/>
          <p:cNvSpPr txBox="1">
            <a:spLocks noGrp="1"/>
          </p:cNvSpPr>
          <p:nvPr>
            <p:ph type="subTitle" idx="1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Chorwacja 2019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fotografia: źródło-własne</a:t>
            </a:r>
            <a:endParaRPr/>
          </a:p>
        </p:txBody>
      </p:sp>
      <p:pic>
        <p:nvPicPr>
          <p:cNvPr id="183" name="Google Shape;18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34922" y="939513"/>
            <a:ext cx="3043023" cy="4057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4" name="Google Shape;184;p24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85" name="Google Shape;185;p24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86" name="Google Shape;186;p2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" name="Google Shape;187;p2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8" name="Google Shape;188;p24"/>
          <p:cNvSpPr txBox="1"/>
          <p:nvPr/>
        </p:nvSpPr>
        <p:spPr>
          <a:xfrm>
            <a:off x="2535425" y="4758375"/>
            <a:ext cx="1950900" cy="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 sz="1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Lotnisko Chopina w Warszawie										fotografia: źródło własne</a:t>
            </a:r>
            <a:endParaRPr/>
          </a:p>
        </p:txBody>
      </p:sp>
      <p:pic>
        <p:nvPicPr>
          <p:cNvPr id="194" name="Google Shape;19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988" y="111400"/>
            <a:ext cx="5856031" cy="4392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5" name="Google Shape;195;p25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96" name="Google Shape;196;p25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97" name="Google Shape;197;p2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6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Warsztaty IT												fotografie: źródło własne</a:t>
            </a:r>
            <a:endParaRPr/>
          </a:p>
        </p:txBody>
      </p:sp>
      <p:pic>
        <p:nvPicPr>
          <p:cNvPr id="204" name="Google Shape;20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58250"/>
            <a:ext cx="5181573" cy="3886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5450" y="152400"/>
            <a:ext cx="3294021" cy="4392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6" name="Google Shape;206;p26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07" name="Google Shape;207;p26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08" name="Google Shape;208;p2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9" name="Google Shape;209;p2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7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Szkolenie on-line												fotografie: źródło własne</a:t>
            </a:r>
            <a:endParaRPr/>
          </a:p>
        </p:txBody>
      </p:sp>
      <p:pic>
        <p:nvPicPr>
          <p:cNvPr id="215" name="Google Shape;21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300" y="1223063"/>
            <a:ext cx="4156652" cy="311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2875" y="1268750"/>
            <a:ext cx="4156652" cy="311748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7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18" name="Google Shape;218;p27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9" name="Google Shape;219;p2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0" name="Google Shape;220;p2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8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6" name="Google Shape;22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25187" y="2484713"/>
            <a:ext cx="2830776" cy="212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025206" y="272625"/>
            <a:ext cx="2830771" cy="2123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1950" y="535713"/>
            <a:ext cx="5429448" cy="407207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9" name="Google Shape;229;p28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30" name="Google Shape;230;p28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31" name="Google Shape;231;p2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9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Zwiedzanie  Zagrzebia											fotografia: źródło własne</a:t>
            </a: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5800" y="489600"/>
            <a:ext cx="5552399" cy="4164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9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40" name="Google Shape;240;p29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41" name="Google Shape;241;p2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2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93375" y="497425"/>
            <a:ext cx="5957274" cy="4467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8" name="Google Shape;248;p30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49" name="Google Shape;249;p30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50" name="Google Shape;250;p3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1" name="Google Shape;251;p3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2" name="Google Shape;252;p30"/>
          <p:cNvSpPr txBox="1"/>
          <p:nvPr/>
        </p:nvSpPr>
        <p:spPr>
          <a:xfrm>
            <a:off x="7182300" y="4879175"/>
            <a:ext cx="1961700" cy="1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9750" y="601025"/>
            <a:ext cx="3294021" cy="439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5625" y="601000"/>
            <a:ext cx="3294025" cy="439206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9" name="Google Shape;259;p31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60" name="Google Shape;260;p31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61" name="Google Shape;261;p3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2" name="Google Shape;262;p3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63" name="Google Shape;263;p31"/>
          <p:cNvSpPr txBox="1"/>
          <p:nvPr/>
        </p:nvSpPr>
        <p:spPr>
          <a:xfrm>
            <a:off x="7057500" y="4882525"/>
            <a:ext cx="2086500" cy="2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fotografie: źródło własne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4"/>
          <p:cNvSpPr txBox="1">
            <a:spLocks noGrp="1"/>
          </p:cNvSpPr>
          <p:nvPr>
            <p:ph type="title"/>
          </p:nvPr>
        </p:nvSpPr>
        <p:spPr>
          <a:xfrm>
            <a:off x="0" y="1732850"/>
            <a:ext cx="9144000" cy="228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/>
              <a:t>Projekt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/>
              <a:t>“PONADNARODOWA MOBILNOŚĆ </a:t>
            </a:r>
            <a:endParaRPr sz="3000" b="1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 b="1"/>
              <a:t>KADRY EDUKACJI SZKOLNEJ”</a:t>
            </a:r>
            <a:endParaRPr sz="30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4"/>
          <p:cNvSpPr txBox="1"/>
          <p:nvPr/>
        </p:nvSpPr>
        <p:spPr>
          <a:xfrm>
            <a:off x="2879725" y="543500"/>
            <a:ext cx="37350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80" name="Google Shape;80;p14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81" name="Google Shape;81;p14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82" name="Google Shape;82;p1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3" name="Google Shape;83;p1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975" y="754837"/>
            <a:ext cx="5557125" cy="4167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78246" y="530675"/>
            <a:ext cx="3294021" cy="439202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32"/>
          <p:cNvGrpSpPr/>
          <p:nvPr/>
        </p:nvGrpSpPr>
        <p:grpSpPr>
          <a:xfrm>
            <a:off x="56979" y="111413"/>
            <a:ext cx="9030284" cy="755400"/>
            <a:chOff x="73225" y="111388"/>
            <a:chExt cx="8868000" cy="755400"/>
          </a:xfrm>
        </p:grpSpPr>
        <p:sp>
          <p:nvSpPr>
            <p:cNvPr id="271" name="Google Shape;271;p32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72" name="Google Shape;272;p3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73" name="Google Shape;273;p3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4" name="Google Shape;274;p32"/>
          <p:cNvSpPr txBox="1"/>
          <p:nvPr/>
        </p:nvSpPr>
        <p:spPr>
          <a:xfrm>
            <a:off x="5769700" y="4977550"/>
            <a:ext cx="3119400" cy="1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32"/>
          <p:cNvSpPr txBox="1"/>
          <p:nvPr/>
        </p:nvSpPr>
        <p:spPr>
          <a:xfrm>
            <a:off x="7240525" y="48601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fotografie: źródło własne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3"/>
          <p:cNvPicPr preferRelativeResize="0"/>
          <p:nvPr/>
        </p:nvPicPr>
        <p:blipFill rotWithShape="1">
          <a:blip r:embed="rId3">
            <a:alphaModFix/>
          </a:blip>
          <a:srcRect b="11520"/>
          <a:stretch/>
        </p:blipFill>
        <p:spPr>
          <a:xfrm>
            <a:off x="1643988" y="1091375"/>
            <a:ext cx="5856026" cy="38861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1" name="Google Shape;281;p33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82" name="Google Shape;282;p33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83" name="Google Shape;283;p3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4" name="Google Shape;284;p3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5" name="Google Shape;285;p33"/>
          <p:cNvSpPr txBox="1"/>
          <p:nvPr/>
        </p:nvSpPr>
        <p:spPr>
          <a:xfrm>
            <a:off x="7271850" y="484192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0" name="Google Shape;290;p34"/>
          <p:cNvPicPr preferRelativeResize="0"/>
          <p:nvPr/>
        </p:nvPicPr>
        <p:blipFill rotWithShape="1">
          <a:blip r:embed="rId3">
            <a:alphaModFix/>
          </a:blip>
          <a:srcRect b="3437"/>
          <a:stretch/>
        </p:blipFill>
        <p:spPr>
          <a:xfrm>
            <a:off x="1643975" y="788825"/>
            <a:ext cx="5856026" cy="42409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1" name="Google Shape;291;p34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292" name="Google Shape;292;p34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93" name="Google Shape;293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4" name="Google Shape;294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5" name="Google Shape;295;p34"/>
          <p:cNvSpPr txBox="1"/>
          <p:nvPr/>
        </p:nvSpPr>
        <p:spPr>
          <a:xfrm>
            <a:off x="7365750" y="4882675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975" y="621900"/>
            <a:ext cx="5856031" cy="4392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1" name="Google Shape;301;p35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02" name="Google Shape;302;p35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03" name="Google Shape;303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35"/>
          <p:cNvSpPr txBox="1"/>
          <p:nvPr/>
        </p:nvSpPr>
        <p:spPr>
          <a:xfrm>
            <a:off x="7324025" y="48827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p36"/>
          <p:cNvPicPr preferRelativeResize="0"/>
          <p:nvPr/>
        </p:nvPicPr>
        <p:blipFill rotWithShape="1">
          <a:blip r:embed="rId3">
            <a:alphaModFix/>
          </a:blip>
          <a:srcRect b="16506"/>
          <a:stretch/>
        </p:blipFill>
        <p:spPr>
          <a:xfrm>
            <a:off x="747075" y="1163425"/>
            <a:ext cx="3294025" cy="3667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36"/>
          <p:cNvPicPr preferRelativeResize="0"/>
          <p:nvPr/>
        </p:nvPicPr>
        <p:blipFill rotWithShape="1">
          <a:blip r:embed="rId4">
            <a:alphaModFix/>
          </a:blip>
          <a:srcRect b="16506"/>
          <a:stretch/>
        </p:blipFill>
        <p:spPr>
          <a:xfrm>
            <a:off x="4978175" y="1163425"/>
            <a:ext cx="3294025" cy="366707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2" name="Google Shape;312;p36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13" name="Google Shape;313;p36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14" name="Google Shape;314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5" name="Google Shape;315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16" name="Google Shape;316;p36"/>
          <p:cNvSpPr txBox="1"/>
          <p:nvPr/>
        </p:nvSpPr>
        <p:spPr>
          <a:xfrm>
            <a:off x="7209250" y="483050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fotografie: źródło własne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37"/>
          <p:cNvPicPr preferRelativeResize="0"/>
          <p:nvPr/>
        </p:nvPicPr>
        <p:blipFill rotWithShape="1">
          <a:blip r:embed="rId3">
            <a:alphaModFix/>
          </a:blip>
          <a:srcRect t="1560" b="2709"/>
          <a:stretch/>
        </p:blipFill>
        <p:spPr>
          <a:xfrm>
            <a:off x="1740375" y="866800"/>
            <a:ext cx="5533701" cy="384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37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Cmentarz w Zagrzebiu											fotografia: źródło własne</a:t>
            </a:r>
            <a:endParaRPr/>
          </a:p>
        </p:txBody>
      </p:sp>
      <p:grpSp>
        <p:nvGrpSpPr>
          <p:cNvPr id="323" name="Google Shape;323;p37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24" name="Google Shape;324;p37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25" name="Google Shape;325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6" name="Google Shape;326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38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Plenerowy  koncert	operowy										fotografia: źródło własne</a:t>
            </a:r>
            <a:endParaRPr/>
          </a:p>
        </p:txBody>
      </p:sp>
      <p:pic>
        <p:nvPicPr>
          <p:cNvPr id="332" name="Google Shape;332;p38"/>
          <p:cNvPicPr preferRelativeResize="0"/>
          <p:nvPr/>
        </p:nvPicPr>
        <p:blipFill rotWithShape="1">
          <a:blip r:embed="rId3">
            <a:alphaModFix/>
          </a:blip>
          <a:srcRect b="2343"/>
          <a:stretch/>
        </p:blipFill>
        <p:spPr>
          <a:xfrm>
            <a:off x="1873975" y="744675"/>
            <a:ext cx="5396050" cy="39521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38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34" name="Google Shape;334;p38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35" name="Google Shape;335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6" name="Google Shape;336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39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Jeziora Plitwickie												fotografie: źródło własne</a:t>
            </a:r>
            <a:endParaRPr/>
          </a:p>
        </p:txBody>
      </p:sp>
      <p:pic>
        <p:nvPicPr>
          <p:cNvPr id="342" name="Google Shape;34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650" y="1091400"/>
            <a:ext cx="4360827" cy="32706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99" y="1091400"/>
            <a:ext cx="4360827" cy="327062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4" name="Google Shape;344;p39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45" name="Google Shape;345;p39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46" name="Google Shape;34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7" name="Google Shape;347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9688" y="1006725"/>
            <a:ext cx="5315077" cy="3986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3" name="Google Shape;353;p40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54" name="Google Shape;354;p40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55" name="Google Shape;355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6" name="Google Shape;356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7" name="Google Shape;357;p40"/>
          <p:cNvSpPr txBox="1"/>
          <p:nvPr/>
        </p:nvSpPr>
        <p:spPr>
          <a:xfrm>
            <a:off x="7164775" y="48409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975" y="601025"/>
            <a:ext cx="5856031" cy="4392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3" name="Google Shape;363;p41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64" name="Google Shape;364;p41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65" name="Google Shape;365;p4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4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7" name="Google Shape;367;p41"/>
          <p:cNvSpPr txBox="1"/>
          <p:nvPr/>
        </p:nvSpPr>
        <p:spPr>
          <a:xfrm>
            <a:off x="7344850" y="49035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/>
          </p:nvPr>
        </p:nvSpPr>
        <p:spPr>
          <a:xfrm>
            <a:off x="471900" y="926525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Cele projektu:</a:t>
            </a:r>
            <a:endParaRPr/>
          </a:p>
        </p:txBody>
      </p:sp>
      <p:sp>
        <p:nvSpPr>
          <p:cNvPr id="89" name="Google Shape;89;p15"/>
          <p:cNvSpPr txBox="1">
            <a:spLocks noGrp="1"/>
          </p:cNvSpPr>
          <p:nvPr>
            <p:ph type="body" idx="1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pl">
                <a:solidFill>
                  <a:srgbClr val="434343"/>
                </a:solidFill>
              </a:rPr>
              <a:t>Podniesienie jakości pracy szkoły, poprzez podniesienie kompetencji zawodowych, społecznych i osobistych kadry nauczycielskiej.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pl">
                <a:solidFill>
                  <a:srgbClr val="434343"/>
                </a:solidFill>
              </a:rPr>
              <a:t>Wdrożenie rozwiązań/wiedzy zdobytych, w trakcie mobilności zagranicznych realizowanych w ramach projektu.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pl">
                <a:solidFill>
                  <a:srgbClr val="434343"/>
                </a:solidFill>
              </a:rPr>
              <a:t>Poznanie i wykorzystanie w praktyce innowacyjnych rozwiązań, programów oraz aplikacji podnoszących atrakcyjność zajęć oraz ułatwiających pracę nauczyciela.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pl">
                <a:solidFill>
                  <a:srgbClr val="434343"/>
                </a:solidFill>
              </a:rPr>
              <a:t>Zdobycie nowych umiejętności i doświadczeń. </a:t>
            </a:r>
            <a:endParaRPr>
              <a:solidFill>
                <a:srgbClr val="434343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Char char="➔"/>
            </a:pPr>
            <a:r>
              <a:rPr lang="pl">
                <a:solidFill>
                  <a:srgbClr val="434343"/>
                </a:solidFill>
              </a:rPr>
              <a:t>Zapoznanie się z kulturą i tradycją państw członkowskich UE. </a:t>
            </a:r>
            <a:endParaRPr>
              <a:solidFill>
                <a:srgbClr val="434343"/>
              </a:solidFill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grpSp>
        <p:nvGrpSpPr>
          <p:cNvPr id="90" name="Google Shape;90;p15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91" name="Google Shape;91;p15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92" name="Google Shape;92;p1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" name="Google Shape;93;p1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2"/>
          <p:cNvSpPr txBox="1">
            <a:spLocks noGrp="1"/>
          </p:cNvSpPr>
          <p:nvPr>
            <p:ph type="body" idx="1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Odbiór certyfikatów mobilności										fotografia: źródło własne</a:t>
            </a:r>
            <a:endParaRPr/>
          </a:p>
        </p:txBody>
      </p:sp>
      <p:pic>
        <p:nvPicPr>
          <p:cNvPr id="373" name="Google Shape;373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3975" y="141975"/>
            <a:ext cx="5856031" cy="43920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4" name="Google Shape;374;p42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75" name="Google Shape;375;p42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76" name="Google Shape;376;p4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77" name="Google Shape;377;p4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43"/>
          <p:cNvSpPr txBox="1">
            <a:spLocks noGrp="1"/>
          </p:cNvSpPr>
          <p:nvPr>
            <p:ph type="title"/>
          </p:nvPr>
        </p:nvSpPr>
        <p:spPr>
          <a:xfrm>
            <a:off x="466678" y="1839275"/>
            <a:ext cx="2808000" cy="95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Dziękujemy!</a:t>
            </a:r>
            <a:endParaRPr sz="3000"/>
          </a:p>
        </p:txBody>
      </p:sp>
      <p:sp>
        <p:nvSpPr>
          <p:cNvPr id="383" name="Google Shape;383;p43"/>
          <p:cNvSpPr txBox="1">
            <a:spLocks noGrp="1"/>
          </p:cNvSpPr>
          <p:nvPr>
            <p:ph type="body" idx="1"/>
          </p:nvPr>
        </p:nvSpPr>
        <p:spPr>
          <a:xfrm>
            <a:off x="560575" y="1549275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400"/>
              <a:t> </a:t>
            </a:r>
            <a:endParaRPr sz="1400"/>
          </a:p>
        </p:txBody>
      </p:sp>
      <p:pic>
        <p:nvPicPr>
          <p:cNvPr id="384" name="Google Shape;384;p43"/>
          <p:cNvPicPr preferRelativeResize="0"/>
          <p:nvPr/>
        </p:nvPicPr>
        <p:blipFill rotWithShape="1">
          <a:blip r:embed="rId3">
            <a:alphaModFix/>
          </a:blip>
          <a:srcRect t="-12952" b="22314"/>
          <a:stretch/>
        </p:blipFill>
        <p:spPr>
          <a:xfrm>
            <a:off x="3274675" y="251250"/>
            <a:ext cx="5869325" cy="489225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5" name="Google Shape;385;p43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386" name="Google Shape;386;p43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387" name="Google Shape;387;p43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88" name="Google Shape;388;p43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9" name="Google Shape;389;p43"/>
          <p:cNvSpPr txBox="1"/>
          <p:nvPr/>
        </p:nvSpPr>
        <p:spPr>
          <a:xfrm>
            <a:off x="657475" y="4810625"/>
            <a:ext cx="2441400" cy="5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390" name="Google Shape;390;p43"/>
          <p:cNvSpPr txBox="1"/>
          <p:nvPr/>
        </p:nvSpPr>
        <p:spPr>
          <a:xfrm>
            <a:off x="1419100" y="4810625"/>
            <a:ext cx="27648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1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fotografia: źródło własne</a:t>
            </a: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>
            <a:spLocks noGrp="1"/>
          </p:cNvSpPr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Szkolenie:</a:t>
            </a:r>
            <a:endParaRPr sz="24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“IT w dydaktyce” - Zagrzeb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8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3000"/>
              <a:t>08.07.2019 - 12.07.2019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16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00" name="Google Shape;100;p16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01" name="Google Shape;101;p1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7"/>
          <p:cNvSpPr txBox="1">
            <a:spLocks noGrp="1"/>
          </p:cNvSpPr>
          <p:nvPr>
            <p:ph type="title"/>
          </p:nvPr>
        </p:nvSpPr>
        <p:spPr>
          <a:xfrm>
            <a:off x="460950" y="947400"/>
            <a:ext cx="8222100" cy="767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/>
              <a:t>Zagadnienia realizowane podczas szkolenia:</a:t>
            </a:r>
            <a:endParaRPr/>
          </a:p>
        </p:txBody>
      </p:sp>
      <p:sp>
        <p:nvSpPr>
          <p:cNvPr id="108" name="Google Shape;108;p17"/>
          <p:cNvSpPr txBox="1">
            <a:spLocks noGrp="1"/>
          </p:cNvSpPr>
          <p:nvPr>
            <p:ph type="body" idx="1"/>
          </p:nvPr>
        </p:nvSpPr>
        <p:spPr>
          <a:xfrm>
            <a:off x="282000" y="2044275"/>
            <a:ext cx="9029100" cy="27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Komunikacja i organizacja pracy w szkole.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Obsługa urządzeń cyfrowych oraz sprzętu informatycznego.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Wykorzystanie narzędzi cyfrowych w nauczaniu przedmiotowym.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Nowe metody kształcenia z wykorzystaniem narzędzi cyfrowych.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Edukacja w zakresie bezpieczeństwa w cyberprzestrzeni.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AutoNum type="arabicPeriod"/>
            </a:pPr>
            <a:r>
              <a:rPr lang="pl" sz="2200">
                <a:solidFill>
                  <a:srgbClr val="434343"/>
                </a:solidFill>
              </a:rPr>
              <a:t>Wykorzystanie zasobów dydaktycznych dostępnych w Internecie.</a:t>
            </a:r>
            <a:endParaRPr sz="22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200"/>
          </a:p>
        </p:txBody>
      </p:sp>
      <p:grpSp>
        <p:nvGrpSpPr>
          <p:cNvPr id="109" name="Google Shape;109;p17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10" name="Google Shape;110;p17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11" name="Google Shape;111;p1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2" name="Google Shape;112;p1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229650" y="1820525"/>
            <a:ext cx="2838000" cy="196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pl"/>
              <a:t>Komunikacja </a:t>
            </a:r>
            <a:br>
              <a:rPr lang="pl"/>
            </a:br>
            <a:r>
              <a:rPr lang="pl"/>
              <a:t>i organizacja pracy w szkole.</a:t>
            </a:r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body" idx="1"/>
          </p:nvPr>
        </p:nvSpPr>
        <p:spPr>
          <a:xfrm>
            <a:off x="3891725" y="1820525"/>
            <a:ext cx="55713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➔"/>
            </a:pPr>
            <a:r>
              <a:rPr lang="pl" sz="2200">
                <a:solidFill>
                  <a:srgbClr val="434343"/>
                </a:solidFill>
              </a:rPr>
              <a:t>Cloud computing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➔"/>
            </a:pPr>
            <a:r>
              <a:rPr lang="pl" sz="2200">
                <a:solidFill>
                  <a:srgbClr val="434343"/>
                </a:solidFill>
              </a:rPr>
              <a:t>Konto Microsoft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➔"/>
            </a:pPr>
            <a:r>
              <a:rPr lang="pl" sz="2200">
                <a:solidFill>
                  <a:srgbClr val="434343"/>
                </a:solidFill>
              </a:rPr>
              <a:t>Poczta elektroniczna i kalendarz </a:t>
            </a:r>
            <a:br>
              <a:rPr lang="pl" sz="2200">
                <a:solidFill>
                  <a:srgbClr val="434343"/>
                </a:solidFill>
              </a:rPr>
            </a:br>
            <a:r>
              <a:rPr lang="pl" sz="2200">
                <a:solidFill>
                  <a:srgbClr val="434343"/>
                </a:solidFill>
              </a:rPr>
              <a:t>w systemie Windows 10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➔"/>
            </a:pPr>
            <a:r>
              <a:rPr lang="pl" sz="2200">
                <a:solidFill>
                  <a:srgbClr val="434343"/>
                </a:solidFill>
              </a:rPr>
              <a:t>komunikatory internetowe</a:t>
            </a:r>
            <a:endParaRPr sz="2200">
              <a:solidFill>
                <a:srgbClr val="434343"/>
              </a:solidFill>
            </a:endParaRPr>
          </a:p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Char char="➔"/>
            </a:pPr>
            <a:r>
              <a:rPr lang="pl" sz="2200">
                <a:solidFill>
                  <a:srgbClr val="434343"/>
                </a:solidFill>
              </a:rPr>
              <a:t>dyski w sieci</a:t>
            </a:r>
            <a:endParaRPr sz="2200">
              <a:solidFill>
                <a:srgbClr val="434343"/>
              </a:solidFill>
            </a:endParaRPr>
          </a:p>
        </p:txBody>
      </p:sp>
      <p:grpSp>
        <p:nvGrpSpPr>
          <p:cNvPr id="119" name="Google Shape;119;p18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20" name="Google Shape;120;p18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1" name="Google Shape;121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" name="Google Shape;122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3" name="Google Shape;123;p18"/>
          <p:cNvGrpSpPr/>
          <p:nvPr/>
        </p:nvGrpSpPr>
        <p:grpSpPr>
          <a:xfrm>
            <a:off x="225625" y="263788"/>
            <a:ext cx="8868000" cy="755400"/>
            <a:chOff x="73225" y="111388"/>
            <a:chExt cx="8868000" cy="755400"/>
          </a:xfrm>
        </p:grpSpPr>
        <p:sp>
          <p:nvSpPr>
            <p:cNvPr id="124" name="Google Shape;124;p18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25" name="Google Shape;125;p1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6" name="Google Shape;126;p1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9"/>
          <p:cNvSpPr txBox="1">
            <a:spLocks noGrp="1"/>
          </p:cNvSpPr>
          <p:nvPr>
            <p:ph type="body" idx="1"/>
          </p:nvPr>
        </p:nvSpPr>
        <p:spPr>
          <a:xfrm>
            <a:off x="226075" y="18935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Obsługa urządzeń cyfrowych oraz sprzętu informatycznego.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132" name="Google Shape;132;p19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33" name="Google Shape;133;p19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34" name="Google Shape;134;p1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5" name="Google Shape;135;p1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6" name="Google Shape;136;p19"/>
          <p:cNvSpPr txBox="1"/>
          <p:nvPr/>
        </p:nvSpPr>
        <p:spPr>
          <a:xfrm>
            <a:off x="3474200" y="1585800"/>
            <a:ext cx="40794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Tablica interaktywna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Praca z projektorem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Urządzenia peryferyjne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2200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0"/>
          <p:cNvSpPr txBox="1">
            <a:spLocks noGrp="1"/>
          </p:cNvSpPr>
          <p:nvPr>
            <p:ph type="body" idx="1"/>
          </p:nvPr>
        </p:nvSpPr>
        <p:spPr>
          <a:xfrm>
            <a:off x="236500" y="17057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l" sz="2400"/>
              <a:t>Wykorzystanie narzędzi cyfrowych w nauczaniu przedmiotowym.</a:t>
            </a:r>
            <a:endParaRPr sz="2400"/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  <p:grpSp>
        <p:nvGrpSpPr>
          <p:cNvPr id="142" name="Google Shape;142;p20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43" name="Google Shape;143;p20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44" name="Google Shape;144;p2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2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20"/>
          <p:cNvSpPr txBox="1"/>
          <p:nvPr/>
        </p:nvSpPr>
        <p:spPr>
          <a:xfrm>
            <a:off x="3390925" y="1071750"/>
            <a:ext cx="5550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Wyszukiwanie i gromadzenie materiałów cyfrowych i dydaktycznych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przegląd programów do prezentacji multimedialnych i praca z wybraną aplikacją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Narzędzia możliwe do zastosowania </a:t>
            </a:r>
            <a:b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</a:b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 edukacji wspomaganej technologią informacyjno-komunikacyjna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Źródła i sposoby pozyskiwania aplikacji edukacyjnych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21"/>
          <p:cNvSpPr txBox="1">
            <a:spLocks noGrp="1"/>
          </p:cNvSpPr>
          <p:nvPr>
            <p:ph type="body" idx="1"/>
          </p:nvPr>
        </p:nvSpPr>
        <p:spPr>
          <a:xfrm>
            <a:off x="226075" y="1653550"/>
            <a:ext cx="2808000" cy="31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pl" sz="2400"/>
              <a:t>Nowe metody kształcenia z wykorzystaniem narzędzi cyfrowych.</a:t>
            </a:r>
            <a:endParaRPr sz="2400"/>
          </a:p>
        </p:txBody>
      </p:sp>
      <p:grpSp>
        <p:nvGrpSpPr>
          <p:cNvPr id="152" name="Google Shape;152;p21"/>
          <p:cNvGrpSpPr/>
          <p:nvPr/>
        </p:nvGrpSpPr>
        <p:grpSpPr>
          <a:xfrm>
            <a:off x="73225" y="111388"/>
            <a:ext cx="8868000" cy="755400"/>
            <a:chOff x="73225" y="111388"/>
            <a:chExt cx="8868000" cy="755400"/>
          </a:xfrm>
        </p:grpSpPr>
        <p:sp>
          <p:nvSpPr>
            <p:cNvPr id="153" name="Google Shape;153;p21"/>
            <p:cNvSpPr/>
            <p:nvPr/>
          </p:nvSpPr>
          <p:spPr>
            <a:xfrm>
              <a:off x="73225" y="111388"/>
              <a:ext cx="8868000" cy="755400"/>
            </a:xfrm>
            <a:prstGeom prst="rect">
              <a:avLst/>
            </a:prstGeom>
            <a:solidFill>
              <a:srgbClr val="FFFFFF"/>
            </a:solidFill>
            <a:ln w="9525" cap="flat" cmpd="sng">
              <a:solidFill>
                <a:srgbClr val="F8F7F6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154" name="Google Shape;154;p21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52400" y="152400"/>
              <a:ext cx="1885950" cy="7143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5" name="Google Shape;155;p2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120100" y="131888"/>
              <a:ext cx="2714625" cy="7143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6" name="Google Shape;156;p21"/>
          <p:cNvSpPr txBox="1"/>
          <p:nvPr/>
        </p:nvSpPr>
        <p:spPr>
          <a:xfrm>
            <a:off x="3630900" y="2028750"/>
            <a:ext cx="4914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Metoda Flipped classroom - “odwrócone nauczanie”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457200" lvl="0" indent="-3683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200"/>
              <a:buFont typeface="Roboto"/>
              <a:buChar char="➔"/>
            </a:pPr>
            <a:r>
              <a:rPr lang="pl" sz="2200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Kanał YouTube </a:t>
            </a:r>
            <a:endParaRPr sz="2200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357</Words>
  <PresentationFormat>Pokaz na ekranie (16:9)</PresentationFormat>
  <Paragraphs>87</Paragraphs>
  <Slides>31</Slides>
  <Notes>31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31</vt:i4>
      </vt:variant>
    </vt:vector>
  </HeadingPairs>
  <TitlesOfParts>
    <vt:vector size="34" baseType="lpstr">
      <vt:lpstr>Arial</vt:lpstr>
      <vt:lpstr>Roboto</vt:lpstr>
      <vt:lpstr>Material</vt:lpstr>
      <vt:lpstr>Slajd 1</vt:lpstr>
      <vt:lpstr> Projekt “PONADNARODOWA MOBILNOŚĆ  KADRY EDUKACJI SZKOLNEJ” </vt:lpstr>
      <vt:lpstr> Cele projektu:</vt:lpstr>
      <vt:lpstr>  Szkolenie: “IT w dydaktyce” - Zagrzeb  08.07.2019 - 12.07.2019 </vt:lpstr>
      <vt:lpstr>Zagadnienia realizowane podczas szkolenia:</vt:lpstr>
      <vt:lpstr>Komunikacja  i organizacja pracy w szkole.</vt:lpstr>
      <vt:lpstr>Slajd 7</vt:lpstr>
      <vt:lpstr>Slajd 8</vt:lpstr>
      <vt:lpstr>Slajd 9</vt:lpstr>
      <vt:lpstr>Slajd 10</vt:lpstr>
      <vt:lpstr>Slajd 11</vt:lpstr>
      <vt:lpstr>Fotogaleria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Dziękujemy!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dyrektor01</dc:creator>
  <cp:lastModifiedBy>PC</cp:lastModifiedBy>
  <cp:revision>1</cp:revision>
  <dcterms:modified xsi:type="dcterms:W3CDTF">2019-10-10T05:47:30Z</dcterms:modified>
</cp:coreProperties>
</file>