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9.png" ContentType="image/png"/>
  <Override PartName="/ppt/media/image7.jpeg" ContentType="image/jpeg"/>
  <Override PartName="/ppt/media/image1.png" ContentType="image/png"/>
  <Override PartName="/ppt/media/image8.png" ContentType="image/png"/>
  <Override PartName="/ppt/media/image2.jpeg" ContentType="image/jpeg"/>
  <Override PartName="/ppt/media/image3.png" ContentType="image/png"/>
  <Override PartName="/ppt/media/image4.jpeg" ContentType="image/jpeg"/>
  <Override PartName="/ppt/media/image5.png" ContentType="image/png"/>
  <Override PartName="/ppt/media/image6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1039428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200120" y="206352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7714440" y="206352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7714440" y="379296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 type="body"/>
          </p:nvPr>
        </p:nvSpPr>
        <p:spPr>
          <a:xfrm>
            <a:off x="4200120" y="379296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50" name="PlaceHolder 7"/>
          <p:cNvSpPr>
            <a:spLocks noGrp="1"/>
          </p:cNvSpPr>
          <p:nvPr>
            <p:ph type="body"/>
          </p:nvPr>
        </p:nvSpPr>
        <p:spPr>
          <a:xfrm>
            <a:off x="685800" y="379296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subTitle"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subTitle"/>
          </p:nvPr>
        </p:nvSpPr>
        <p:spPr>
          <a:xfrm>
            <a:off x="685800" y="685800"/>
            <a:ext cx="10396440" cy="5339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subTitle"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1039428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body"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200120" y="206352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7714440" y="206352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93" name="PlaceHolder 5"/>
          <p:cNvSpPr>
            <a:spLocks noGrp="1"/>
          </p:cNvSpPr>
          <p:nvPr>
            <p:ph type="body"/>
          </p:nvPr>
        </p:nvSpPr>
        <p:spPr>
          <a:xfrm>
            <a:off x="7714440" y="379296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94" name="PlaceHolder 6"/>
          <p:cNvSpPr>
            <a:spLocks noGrp="1"/>
          </p:cNvSpPr>
          <p:nvPr>
            <p:ph type="body"/>
          </p:nvPr>
        </p:nvSpPr>
        <p:spPr>
          <a:xfrm>
            <a:off x="4200120" y="379296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95" name="PlaceHolder 7"/>
          <p:cNvSpPr>
            <a:spLocks noGrp="1"/>
          </p:cNvSpPr>
          <p:nvPr>
            <p:ph type="body"/>
          </p:nvPr>
        </p:nvSpPr>
        <p:spPr>
          <a:xfrm>
            <a:off x="685800" y="379296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subTitle"/>
          </p:nvPr>
        </p:nvSpPr>
        <p:spPr>
          <a:xfrm>
            <a:off x="685800" y="685800"/>
            <a:ext cx="10396440" cy="5339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1.xml"/><Relationship Id="rId8" Type="http://schemas.openxmlformats.org/officeDocument/2006/relationships/slideLayout" Target="../slideLayouts/slideLayout2.xml"/><Relationship Id="rId9" Type="http://schemas.openxmlformats.org/officeDocument/2006/relationships/slideLayout" Target="../slideLayouts/slideLayout3.xml"/><Relationship Id="rId10" Type="http://schemas.openxmlformats.org/officeDocument/2006/relationships/slideLayout" Target="../slideLayouts/slideLayout4.xml"/><Relationship Id="rId11" Type="http://schemas.openxmlformats.org/officeDocument/2006/relationships/slideLayout" Target="../slideLayouts/slideLayout5.xml"/><Relationship Id="rId12" Type="http://schemas.openxmlformats.org/officeDocument/2006/relationships/slideLayout" Target="../slideLayouts/slideLayout6.xml"/><Relationship Id="rId13" Type="http://schemas.openxmlformats.org/officeDocument/2006/relationships/slideLayout" Target="../slideLayouts/slideLayout7.xml"/><Relationship Id="rId14" Type="http://schemas.openxmlformats.org/officeDocument/2006/relationships/slideLayout" Target="../slideLayouts/slideLayout8.xml"/><Relationship Id="rId15" Type="http://schemas.openxmlformats.org/officeDocument/2006/relationships/slideLayout" Target="../slideLayouts/slideLayout9.xml"/><Relationship Id="rId16" Type="http://schemas.openxmlformats.org/officeDocument/2006/relationships/slideLayout" Target="../slideLayouts/slideLayout10.xml"/><Relationship Id="rId17" Type="http://schemas.openxmlformats.org/officeDocument/2006/relationships/slideLayout" Target="../slideLayouts/slideLayout11.xml"/><Relationship Id="rId18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6.png"/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6" descr="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" name="CustomShape 1"/>
          <p:cNvSpPr/>
          <p:nvPr/>
        </p:nvSpPr>
        <p:spPr>
          <a:xfrm>
            <a:off x="0" y="0"/>
            <a:ext cx="11979720" cy="6643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algn="tl" blurRad="98425" dir="4380000" dist="76200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" name="CustomShape 2"/>
          <p:cNvSpPr/>
          <p:nvPr/>
        </p:nvSpPr>
        <p:spPr>
          <a:xfrm>
            <a:off x="-25560" y="0"/>
            <a:ext cx="11773080" cy="6419160"/>
          </a:xfrm>
          <a:custGeom>
            <a:avLst/>
            <a:gdLst/>
            <a:ah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noFill/>
          <a:ln w="82440">
            <a:solidFill>
              <a:schemeClr val="tx1">
                <a:lumMod val="50000"/>
                <a:lumOff val="50000"/>
              </a:schemeClr>
            </a:solidFill>
            <a:miter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CustomShape 3"/>
          <p:cNvSpPr/>
          <p:nvPr/>
        </p:nvSpPr>
        <p:spPr>
          <a:xfrm>
            <a:off x="0" y="5600160"/>
            <a:ext cx="11706120" cy="780120"/>
          </a:xfrm>
          <a:prstGeom prst="rect">
            <a:avLst/>
          </a:prstGeom>
          <a:gradFill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" name="Picture 6" descr=""/>
          <p:cNvPicPr/>
          <p:nvPr/>
        </p:nvPicPr>
        <p:blipFill>
          <a:blip r:embed="rId5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5" name="CustomShape 4"/>
          <p:cNvSpPr/>
          <p:nvPr/>
        </p:nvSpPr>
        <p:spPr>
          <a:xfrm>
            <a:off x="-15840" y="0"/>
            <a:ext cx="11683440" cy="6587640"/>
          </a:xfrm>
          <a:custGeom>
            <a:avLst/>
            <a:gdLst/>
            <a:ah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  <a:effectLst>
            <a:outerShdw algn="tl" blurRad="101600" dir="4380000" dist="152400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" name="CustomShape 5"/>
          <p:cNvSpPr/>
          <p:nvPr/>
        </p:nvSpPr>
        <p:spPr>
          <a:xfrm>
            <a:off x="0" y="4282200"/>
            <a:ext cx="11328840" cy="2028600"/>
          </a:xfrm>
          <a:custGeom>
            <a:avLst/>
            <a:gdLst/>
            <a:ah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7" name="CustomShape 6"/>
          <p:cNvSpPr/>
          <p:nvPr/>
        </p:nvSpPr>
        <p:spPr>
          <a:xfrm>
            <a:off x="0" y="0"/>
            <a:ext cx="8719200" cy="456480"/>
          </a:xfrm>
          <a:custGeom>
            <a:avLst/>
            <a:gdLst/>
            <a:ah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8" name="CustomShape 7"/>
          <p:cNvSpPr/>
          <p:nvPr/>
        </p:nvSpPr>
        <p:spPr>
          <a:xfrm rot="21420000">
            <a:off x="-161640" y="293040"/>
            <a:ext cx="11366640" cy="5751360"/>
          </a:xfrm>
          <a:custGeom>
            <a:avLst/>
            <a:gdLst/>
            <a:ah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noFill/>
          <a:ln w="82440">
            <a:solidFill>
              <a:schemeClr val="tx1">
                <a:lumMod val="50000"/>
                <a:lumOff val="50000"/>
              </a:schemeClr>
            </a:solidFill>
            <a:miter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" name="PlaceHolder 8"/>
          <p:cNvSpPr>
            <a:spLocks noGrp="1"/>
          </p:cNvSpPr>
          <p:nvPr>
            <p:ph type="title"/>
          </p:nvPr>
        </p:nvSpPr>
        <p:spPr>
          <a:xfrm rot="21420000">
            <a:off x="891000" y="662400"/>
            <a:ext cx="9754920" cy="2766240"/>
          </a:xfrm>
          <a:prstGeom prst="rect">
            <a:avLst/>
          </a:prstGeom>
        </p:spPr>
        <p:txBody>
          <a:bodyPr anchor="b">
            <a:normAutofit/>
          </a:bodyPr>
          <a:p>
            <a:pPr algn="r">
              <a:lnSpc>
                <a:spcPct val="100000"/>
              </a:lnSpc>
            </a:pPr>
            <a:r>
              <a:rPr b="0" lang="en-US" sz="8000" spc="-1" strike="noStrike" cap="all">
                <a:solidFill>
                  <a:srgbClr val="b80e0f"/>
                </a:solidFill>
                <a:latin typeface="Impact"/>
              </a:rPr>
              <a:t>Kliknij, aby edytować styl</a:t>
            </a:r>
            <a:endParaRPr b="0" lang="en-US" sz="80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0" name="PlaceHolder 9"/>
          <p:cNvSpPr>
            <a:spLocks noGrp="1"/>
          </p:cNvSpPr>
          <p:nvPr>
            <p:ph type="dt"/>
          </p:nvPr>
        </p:nvSpPr>
        <p:spPr>
          <a:xfrm rot="21420000">
            <a:off x="4948200" y="4578480"/>
            <a:ext cx="6143400" cy="116280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fld id="{8762759D-594A-4ACD-BE47-B67188FD3D03}" type="datetime">
              <a:rPr b="0" lang="pl-PL" sz="5400" spc="-1" strike="noStrike" cap="all">
                <a:solidFill>
                  <a:srgbClr val="2e0304"/>
                </a:solidFill>
                <a:latin typeface="Impact"/>
              </a:rPr>
              <a:t>18-2-21</a:t>
            </a:fld>
            <a:endParaRPr b="0" lang="pl-PL" sz="5400" spc="-1" strike="noStrike">
              <a:latin typeface="Times New Roman"/>
            </a:endParaRPr>
          </a:p>
        </p:txBody>
      </p:sp>
      <p:sp>
        <p:nvSpPr>
          <p:cNvPr id="11" name="PlaceHolder 10"/>
          <p:cNvSpPr>
            <a:spLocks noGrp="1"/>
          </p:cNvSpPr>
          <p:nvPr>
            <p:ph type="ftr"/>
          </p:nvPr>
        </p:nvSpPr>
        <p:spPr>
          <a:xfrm rot="21420000">
            <a:off x="-5400" y="4882680"/>
            <a:ext cx="4046760" cy="1195200"/>
          </a:xfrm>
          <a:prstGeom prst="rect">
            <a:avLst/>
          </a:prstGeom>
        </p:spPr>
        <p:txBody>
          <a:bodyPr anchor="ctr"/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2" name="PlaceHolder 11"/>
          <p:cNvSpPr>
            <a:spLocks noGrp="1"/>
          </p:cNvSpPr>
          <p:nvPr>
            <p:ph type="sldNum"/>
          </p:nvPr>
        </p:nvSpPr>
        <p:spPr>
          <a:xfrm rot="21420000">
            <a:off x="9851400" y="3832560"/>
            <a:ext cx="906840" cy="4982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fld id="{15E9E71B-DFF4-418E-AE9D-0931F5D0B892}" type="slidenum">
              <a:rPr b="0" lang="pl-PL" sz="2400" spc="-1" strike="noStrike" cap="all">
                <a:solidFill>
                  <a:srgbClr val="404040"/>
                </a:solidFill>
                <a:latin typeface="Impact"/>
              </a:rPr>
              <a:t>&lt;numer&gt;</a:t>
            </a:fld>
            <a:endParaRPr b="0" lang="pl-PL" sz="2400" spc="-1" strike="noStrike">
              <a:latin typeface="Times New Roman"/>
            </a:endParaRPr>
          </a:p>
        </p:txBody>
      </p:sp>
      <p:sp>
        <p:nvSpPr>
          <p:cNvPr id="13" name="CustomShape 12"/>
          <p:cNvSpPr/>
          <p:nvPr/>
        </p:nvSpPr>
        <p:spPr>
          <a:xfrm rot="21420000">
            <a:off x="4221360" y="5111280"/>
            <a:ext cx="515160" cy="515160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4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latin typeface="Impact"/>
              </a:rPr>
              <a:t>Kliknij, aby edytować format tekstu konspektu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 cap="all">
                <a:solidFill>
                  <a:srgbClr val="000000"/>
                </a:solidFill>
                <a:latin typeface="Impact"/>
              </a:rPr>
              <a:t>Drugi poziom konspektu</a:t>
            </a:r>
            <a:endParaRPr b="0" lang="en-US" sz="1600" spc="-1" strike="noStrike" cap="all">
              <a:solidFill>
                <a:srgbClr val="000000"/>
              </a:solidFill>
              <a:latin typeface="Impac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 cap="all">
                <a:solidFill>
                  <a:srgbClr val="000000"/>
                </a:solidFill>
                <a:latin typeface="Impact"/>
              </a:rPr>
              <a:t>Trzeci poziom konspektu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 cap="all">
                <a:solidFill>
                  <a:srgbClr val="000000"/>
                </a:solidFill>
                <a:latin typeface="Impact"/>
              </a:rPr>
              <a:t>Czwarty poziom konspektu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latin typeface="Impact"/>
              </a:rPr>
              <a:t>Piąty poziom konspektu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latin typeface="Impact"/>
              </a:rPr>
              <a:t>Szósty poziom konspektu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latin typeface="Impact"/>
              </a:rPr>
              <a:t>Siódmy poziom konspektu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6" descr="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52" name="CustomShape 1"/>
          <p:cNvSpPr/>
          <p:nvPr/>
        </p:nvSpPr>
        <p:spPr>
          <a:xfrm>
            <a:off x="0" y="0"/>
            <a:ext cx="11979720" cy="6643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algn="tl" blurRad="98425" dir="4380000" dist="76200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3" name="CustomShape 2"/>
          <p:cNvSpPr/>
          <p:nvPr/>
        </p:nvSpPr>
        <p:spPr>
          <a:xfrm>
            <a:off x="-25560" y="0"/>
            <a:ext cx="11773080" cy="6419160"/>
          </a:xfrm>
          <a:custGeom>
            <a:avLst/>
            <a:gdLst/>
            <a:ah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noFill/>
          <a:ln w="82440">
            <a:solidFill>
              <a:schemeClr val="tx1">
                <a:lumMod val="50000"/>
                <a:lumOff val="50000"/>
              </a:schemeClr>
            </a:solidFill>
            <a:miter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4" name="CustomShape 3"/>
          <p:cNvSpPr/>
          <p:nvPr/>
        </p:nvSpPr>
        <p:spPr>
          <a:xfrm>
            <a:off x="0" y="5600160"/>
            <a:ext cx="11706120" cy="780120"/>
          </a:xfrm>
          <a:prstGeom prst="rect">
            <a:avLst/>
          </a:prstGeom>
          <a:gradFill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5" name="PlaceHolder 4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 cap="all">
                <a:solidFill>
                  <a:srgbClr val="b80e0f"/>
                </a:solidFill>
                <a:latin typeface="Impact"/>
              </a:rPr>
              <a:t>Kliknij, aby edytować styl</a:t>
            </a:r>
            <a:endParaRPr b="0" lang="en-US" sz="54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56" name="PlaceHolder 5"/>
          <p:cNvSpPr>
            <a:spLocks noGrp="1"/>
          </p:cNvSpPr>
          <p:nvPr>
            <p:ph type="body"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</p:spPr>
        <p:txBody>
          <a:bodyPr anchor="ctr"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en-US" sz="2000" spc="-1" strike="noStrike" cap="all">
                <a:solidFill>
                  <a:srgbClr val="000000"/>
                </a:solidFill>
                <a:latin typeface="Impact"/>
              </a:rPr>
              <a:t>Kliknij, aby edytować style wzorca tekstu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en-US" sz="1800" spc="-1" strike="noStrike" cap="all">
                <a:solidFill>
                  <a:srgbClr val="000000"/>
                </a:solidFill>
                <a:latin typeface="Impact"/>
              </a:rPr>
              <a:t>Drugi poziom</a:t>
            </a:r>
            <a:endParaRPr b="0" lang="en-US" sz="1800" spc="-1" strike="noStrike" cap="all">
              <a:solidFill>
                <a:srgbClr val="000000"/>
              </a:solidFill>
              <a:latin typeface="Impact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en-US" sz="1600" spc="-1" strike="noStrike" cap="all">
                <a:solidFill>
                  <a:srgbClr val="000000"/>
                </a:solidFill>
                <a:latin typeface="Impact"/>
              </a:rPr>
              <a:t>Trzeci poziom</a:t>
            </a:r>
            <a:endParaRPr b="0" lang="en-US" sz="1600" spc="-1" strike="noStrike" cap="all">
              <a:solidFill>
                <a:srgbClr val="000000"/>
              </a:solidFill>
              <a:latin typeface="Impact"/>
            </a:endParaRPr>
          </a:p>
          <a:p>
            <a:pPr lvl="3" marL="1600200" indent="-228240">
              <a:lnSpc>
                <a:spcPct val="100000"/>
              </a:lnSpc>
              <a:spcBef>
                <a:spcPts val="499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en-US" sz="1400" spc="-1" strike="noStrike" cap="all">
                <a:solidFill>
                  <a:srgbClr val="000000"/>
                </a:solidFill>
                <a:latin typeface="Impact"/>
              </a:rPr>
              <a:t>Czwarty poziom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  <a:p>
            <a:pPr lvl="4" marL="2057400" indent="-228240">
              <a:lnSpc>
                <a:spcPct val="100000"/>
              </a:lnSpc>
              <a:spcBef>
                <a:spcPts val="499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en-US" sz="1400" spc="-1" strike="noStrike" cap="all">
                <a:solidFill>
                  <a:srgbClr val="000000"/>
                </a:solidFill>
                <a:latin typeface="Impact"/>
              </a:rPr>
              <a:t>Piąty poziom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57" name="PlaceHolder 6"/>
          <p:cNvSpPr>
            <a:spLocks noGrp="1"/>
          </p:cNvSpPr>
          <p:nvPr>
            <p:ph type="dt"/>
          </p:nvPr>
        </p:nvSpPr>
        <p:spPr>
          <a:xfrm>
            <a:off x="7297920" y="5757480"/>
            <a:ext cx="3784320" cy="49824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60774FD-C5A4-43E6-9E62-96ABCFBDEDB6}" type="datetime">
              <a:rPr b="0" lang="pl-PL" sz="3200" spc="-1" strike="noStrike" cap="all">
                <a:solidFill>
                  <a:srgbClr val="5c0707"/>
                </a:solidFill>
                <a:latin typeface="Impact"/>
              </a:rPr>
              <a:t>18-2-21</a:t>
            </a:fld>
            <a:endParaRPr b="0" lang="pl-PL" sz="3200" spc="-1" strike="noStrike">
              <a:latin typeface="Times New Roman"/>
            </a:endParaRPr>
          </a:p>
        </p:txBody>
      </p:sp>
      <p:sp>
        <p:nvSpPr>
          <p:cNvPr id="58" name="PlaceHolder 7"/>
          <p:cNvSpPr>
            <a:spLocks noGrp="1"/>
          </p:cNvSpPr>
          <p:nvPr>
            <p:ph type="ftr"/>
          </p:nvPr>
        </p:nvSpPr>
        <p:spPr>
          <a:xfrm>
            <a:off x="685800" y="5757480"/>
            <a:ext cx="5499360" cy="498240"/>
          </a:xfrm>
          <a:prstGeom prst="rect">
            <a:avLst/>
          </a:prstGeom>
        </p:spPr>
        <p:txBody>
          <a:bodyPr anchor="ctr"/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59" name="PlaceHolder 8"/>
          <p:cNvSpPr>
            <a:spLocks noGrp="1"/>
          </p:cNvSpPr>
          <p:nvPr>
            <p:ph type="sldNum"/>
          </p:nvPr>
        </p:nvSpPr>
        <p:spPr>
          <a:xfrm>
            <a:off x="6287040" y="5757480"/>
            <a:ext cx="906840" cy="4982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fld id="{D5A0570C-F38C-4349-9CD5-966C1B91F13A}" type="slidenum">
              <a:rPr b="0" lang="pl-PL" sz="3200" spc="-1" strike="noStrike" cap="all">
                <a:solidFill>
                  <a:srgbClr val="5c0707"/>
                </a:solidFill>
                <a:latin typeface="Impact"/>
              </a:rPr>
              <a:t>&lt;numer&gt;</a:t>
            </a:fld>
            <a:endParaRPr b="0" lang="pl-PL" sz="3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 rot="21420000">
            <a:off x="891000" y="662400"/>
            <a:ext cx="9754920" cy="27662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r>
              <a:rPr b="0" lang="en-US" sz="8000" spc="-1" strike="noStrike" cap="all">
                <a:solidFill>
                  <a:srgbClr val="b80e0f"/>
                </a:solidFill>
                <a:latin typeface="Impact"/>
              </a:rPr>
              <a:t>MOJA MAŁA OJCZYZNA</a:t>
            </a:r>
            <a:endParaRPr b="0" lang="en-US" sz="80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97" name="TextShape 2"/>
          <p:cNvSpPr txBox="1"/>
          <p:nvPr/>
        </p:nvSpPr>
        <p:spPr>
          <a:xfrm rot="21420000">
            <a:off x="982800" y="3504960"/>
            <a:ext cx="9754920" cy="5500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b="0" lang="pl-PL" sz="2800" spc="-1" strike="noStrike" cap="all">
                <a:solidFill>
                  <a:srgbClr val="808080"/>
                </a:solidFill>
                <a:latin typeface="Impact"/>
              </a:rPr>
              <a:t>Łukasz witka</a:t>
            </a:r>
            <a:endParaRPr b="0" lang="pl-PL" sz="28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23" name="TextShape 2"/>
          <p:cNvSpPr txBox="1"/>
          <p:nvPr/>
        </p:nvSpPr>
        <p:spPr>
          <a:xfrm>
            <a:off x="685800" y="2063520"/>
            <a:ext cx="10394280" cy="33109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 cap="all">
                <a:solidFill>
                  <a:srgbClr val="b80e0f"/>
                </a:solidFill>
                <a:latin typeface="Impact"/>
              </a:rPr>
              <a:t>chmielno</a:t>
            </a:r>
            <a:endParaRPr b="0" lang="en-US" sz="5400" spc="-1" strike="noStrike">
              <a:solidFill>
                <a:srgbClr val="000000"/>
              </a:solidFill>
              <a:latin typeface="Impact"/>
            </a:endParaRPr>
          </a:p>
        </p:txBody>
      </p:sp>
      <p:pic>
        <p:nvPicPr>
          <p:cNvPr id="99" name="Symbol zastępczy zawartości 5" descr=""/>
          <p:cNvPicPr/>
          <p:nvPr/>
        </p:nvPicPr>
        <p:blipFill>
          <a:blip r:embed="rId1"/>
          <a:stretch/>
        </p:blipFill>
        <p:spPr>
          <a:xfrm>
            <a:off x="7257960" y="182160"/>
            <a:ext cx="4415040" cy="3311280"/>
          </a:xfrm>
          <a:prstGeom prst="rect">
            <a:avLst/>
          </a:prstGeom>
          <a:ln>
            <a:noFill/>
          </a:ln>
        </p:spPr>
      </p:pic>
      <p:sp>
        <p:nvSpPr>
          <p:cNvPr id="100" name="CustomShape 2"/>
          <p:cNvSpPr/>
          <p:nvPr/>
        </p:nvSpPr>
        <p:spPr>
          <a:xfrm>
            <a:off x="0" y="1538280"/>
            <a:ext cx="7257600" cy="420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Impact"/>
              </a:rPr>
              <a:t>Chmielno to duża kaszubska wieś turystyczno-letniskowa w województwie pomorskim, przepięknie położona na obszarze Kaszubskiego Parku Krajobrazowego, wśród jezior, nieco na zachód od Kartuz.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Impact"/>
              </a:rPr>
              <a:t>Chmielno poza malowniczym krajobrazem słynie z hafciarstwa kaszubskiego oraz ceramiki, znajduje się tutaj warsztat garncarski rodziny Neclów, działający już od dziesięciu pokoleń.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Impact"/>
              </a:rPr>
              <a:t>Atrakcje w Chmielnie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Impact"/>
              </a:rPr>
              <a:t>- Muzeum Ceramiki Kaszubskiej Neclów, ul. Gryfa Pomorskiego 65 - żywe muzeum działające w czynnym warsztacie garncarskim, można tu oglądać proces tworzenia ceramiki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Impact"/>
              </a:rPr>
              <a:t>- Checz w Chmielnie - ciekawa zabytkowa kaszubska chata, stoi niedaleko Muzeum</a:t>
            </a:r>
            <a:endParaRPr b="0" lang="pl-PL" sz="18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 cap="all">
                <a:solidFill>
                  <a:srgbClr val="b80e0f"/>
                </a:solidFill>
                <a:latin typeface="Impact"/>
              </a:rPr>
              <a:t>wieżyca</a:t>
            </a:r>
            <a:endParaRPr b="0" lang="en-US" sz="5400" spc="-1" strike="noStrike">
              <a:solidFill>
                <a:srgbClr val="000000"/>
              </a:solidFill>
              <a:latin typeface="Impact"/>
            </a:endParaRPr>
          </a:p>
        </p:txBody>
      </p:sp>
      <p:pic>
        <p:nvPicPr>
          <p:cNvPr id="102" name="Symbol zastępczy zawartości 3" descr=""/>
          <p:cNvPicPr/>
          <p:nvPr/>
        </p:nvPicPr>
        <p:blipFill>
          <a:blip r:embed="rId1"/>
          <a:stretch/>
        </p:blipFill>
        <p:spPr>
          <a:xfrm>
            <a:off x="7376400" y="0"/>
            <a:ext cx="4415040" cy="3311280"/>
          </a:xfrm>
          <a:prstGeom prst="rect">
            <a:avLst/>
          </a:prstGeom>
          <a:ln>
            <a:noFill/>
          </a:ln>
        </p:spPr>
      </p:pic>
      <p:sp>
        <p:nvSpPr>
          <p:cNvPr id="103" name="CustomShape 2"/>
          <p:cNvSpPr/>
          <p:nvPr/>
        </p:nvSpPr>
        <p:spPr>
          <a:xfrm>
            <a:off x="1183320" y="1656720"/>
            <a:ext cx="6034680" cy="475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Impact"/>
              </a:rPr>
              <a:t>W Wieżycy niedaleko Szymbarka, w gminie Stężyca na malowniczych Kaszubach, znajduje się najwyższy punkt moreny czołowej - to popularna Wieżyca (328 m n.p.m). Wznosi się ona na obszarze Kaszubskiego Parku Krajobrazowego, w Rezerwacie Szczyt Wieżyca. To najwyższe wzniesienie nie tylko na Kaszubach, ale całym Niżu Europejskim.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Impact"/>
              </a:rPr>
              <a:t>Na szczycie Wieżycy, porośniętym lasem bukowym, wzniesiono ponad 30-metrową wieżę widokową, z której rozpościera się wspaniały widok na Wzgórza Szymbarskie, Koło Raduńskie i Drogę Kaszubską. Wstęp na wieżę kosztuje parę złotych.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Impact"/>
              </a:rPr>
              <a:t>Drewniana wieża na Wieżycy nosi imię Jana Pawła II i stoi tu od końca XX wieku. Przez szczyt prowadzi turystyczny Szlak Wzgórz Szymbarskich. To bardzo ciekawe miejsce, chętnie odwiedzane przez turystów, również zimą, kiedy wzgórze morenowe zmienia się w raj dla narciarzy.</a:t>
            </a:r>
            <a:endParaRPr b="0" lang="pl-PL" sz="18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 cap="all">
                <a:solidFill>
                  <a:srgbClr val="b80e0f"/>
                </a:solidFill>
                <a:latin typeface="Impact"/>
              </a:rPr>
              <a:t>ostrzyce</a:t>
            </a:r>
            <a:endParaRPr b="0" lang="en-US" sz="5400" spc="-1" strike="noStrike">
              <a:solidFill>
                <a:srgbClr val="000000"/>
              </a:solidFill>
              <a:latin typeface="Impact"/>
            </a:endParaRPr>
          </a:p>
        </p:txBody>
      </p:sp>
      <p:pic>
        <p:nvPicPr>
          <p:cNvPr id="105" name="Symbol zastępczy zawartości 3" descr=""/>
          <p:cNvPicPr/>
          <p:nvPr/>
        </p:nvPicPr>
        <p:blipFill>
          <a:blip r:embed="rId1"/>
          <a:stretch/>
        </p:blipFill>
        <p:spPr>
          <a:xfrm>
            <a:off x="6620040" y="117360"/>
            <a:ext cx="5047560" cy="3311280"/>
          </a:xfrm>
          <a:prstGeom prst="rect">
            <a:avLst/>
          </a:prstGeom>
          <a:ln>
            <a:noFill/>
          </a:ln>
        </p:spPr>
      </p:pic>
      <p:sp>
        <p:nvSpPr>
          <p:cNvPr id="106" name="CustomShape 2"/>
          <p:cNvSpPr/>
          <p:nvPr/>
        </p:nvSpPr>
        <p:spPr>
          <a:xfrm>
            <a:off x="272520" y="1773360"/>
            <a:ext cx="6095520" cy="310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Impact"/>
              </a:rPr>
              <a:t>Jezioro Ostrzyckie to niezwykle malownicze, przepływowe jezioro rynnowe, rozlewające się na Pojezierzu Kaszubskim, nieco na południe od Kartuz. Jezioro Ostrzyckie leży w najatrakcyjniejszej części Kaszubskiego Parku Krajobrazowego, u podnóża popularnej Wieżycy i stanowi część szlaku wodnego "Kółko Raduńskie". Od wschodu biegnie nad jeziorem Droga Kaszubska, a wody jeziora w kształcie podkowy opasają na zachodnim brzegu rezerwat przyrody Ostrzycki Las. To jedno z najpiękniejszych jezior kaszubskich, tworzących śliczną scenerię. Warto wybrać się tutaj na dłużej i odwiedzić przy okazji liczne, okoliczne atrakcje.</a:t>
            </a:r>
            <a:endParaRPr b="0" lang="pl-PL" sz="1800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 cap="all">
                <a:solidFill>
                  <a:srgbClr val="b80e0f"/>
                </a:solidFill>
                <a:latin typeface="Impact"/>
              </a:rPr>
              <a:t>Złota góra w brodnicy</a:t>
            </a:r>
            <a:endParaRPr b="0" lang="en-US" sz="5400" spc="-1" strike="noStrike">
              <a:solidFill>
                <a:srgbClr val="000000"/>
              </a:solidFill>
              <a:latin typeface="Impact"/>
            </a:endParaRPr>
          </a:p>
        </p:txBody>
      </p:sp>
      <p:pic>
        <p:nvPicPr>
          <p:cNvPr id="108" name="Symbol zastępczy zawartości 3" descr=""/>
          <p:cNvPicPr/>
          <p:nvPr/>
        </p:nvPicPr>
        <p:blipFill>
          <a:blip r:embed="rId1"/>
          <a:stretch/>
        </p:blipFill>
        <p:spPr>
          <a:xfrm>
            <a:off x="8627760" y="0"/>
            <a:ext cx="3170880" cy="2463120"/>
          </a:xfrm>
          <a:prstGeom prst="rect">
            <a:avLst/>
          </a:prstGeom>
          <a:ln>
            <a:noFill/>
          </a:ln>
        </p:spPr>
      </p:pic>
      <p:pic>
        <p:nvPicPr>
          <p:cNvPr id="109" name="Obraz 5" descr=""/>
          <p:cNvPicPr/>
          <p:nvPr/>
        </p:nvPicPr>
        <p:blipFill>
          <a:blip r:embed="rId2"/>
          <a:stretch/>
        </p:blipFill>
        <p:spPr>
          <a:xfrm>
            <a:off x="7485120" y="2463480"/>
            <a:ext cx="4313520" cy="3151800"/>
          </a:xfrm>
          <a:prstGeom prst="rect">
            <a:avLst/>
          </a:prstGeom>
          <a:ln>
            <a:noFill/>
          </a:ln>
        </p:spPr>
      </p:pic>
      <p:sp>
        <p:nvSpPr>
          <p:cNvPr id="110" name="CustomShape 2"/>
          <p:cNvSpPr/>
          <p:nvPr/>
        </p:nvSpPr>
        <p:spPr>
          <a:xfrm>
            <a:off x="685800" y="2050200"/>
            <a:ext cx="6095520" cy="255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Impact"/>
              </a:rPr>
              <a:t>Złota Góra w Brodnicy Górnej koło Kartuz leży na terenie Kaszubskiego Parku Krajobrazowego. Choć wzgórze łatwo jest dostępne z drogi asfaltowej, to stanowi wspaniały punkt widokowy położony w samym sercu Kaszub, na wysokości 190 m n.p.m. Rozpościera się stąd malownicza panorama kaszubskiej ziemi, z góry doskonale widać rozlewające się w dole Jezioro Brodno Wielkie, a za nim wyłania się z prawej strony Jezioro Ostrzyckie, uchodzące za jedno z najładniejszych na Kaszubach.</a:t>
            </a:r>
            <a:endParaRPr b="0" lang="pl-PL" sz="1800" spc="-1" strike="noStrike"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 cap="all">
                <a:solidFill>
                  <a:srgbClr val="b80e0f"/>
                </a:solidFill>
                <a:latin typeface="Impact"/>
              </a:rPr>
              <a:t>łapalice</a:t>
            </a:r>
            <a:endParaRPr b="0" lang="en-US" sz="5400" spc="-1" strike="noStrike">
              <a:solidFill>
                <a:srgbClr val="000000"/>
              </a:solidFill>
              <a:latin typeface="Impact"/>
            </a:endParaRPr>
          </a:p>
        </p:txBody>
      </p:sp>
      <p:pic>
        <p:nvPicPr>
          <p:cNvPr id="112" name="Symbol zastępczy zawartości 3" descr=""/>
          <p:cNvPicPr/>
          <p:nvPr/>
        </p:nvPicPr>
        <p:blipFill>
          <a:blip r:embed="rId1"/>
          <a:stretch/>
        </p:blipFill>
        <p:spPr>
          <a:xfrm>
            <a:off x="6756120" y="0"/>
            <a:ext cx="4966920" cy="3311280"/>
          </a:xfrm>
          <a:prstGeom prst="rect">
            <a:avLst/>
          </a:prstGeom>
          <a:ln>
            <a:noFill/>
          </a:ln>
        </p:spPr>
      </p:pic>
      <p:sp>
        <p:nvSpPr>
          <p:cNvPr id="113" name="CustomShape 2"/>
          <p:cNvSpPr/>
          <p:nvPr/>
        </p:nvSpPr>
        <p:spPr>
          <a:xfrm>
            <a:off x="186480" y="1579680"/>
            <a:ext cx="6095520" cy="310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Impact"/>
              </a:rPr>
              <a:t>Zamek w Łapalicach - szalony pomysł niepoprawnego marzyciela. Są tacy, których przechodzi dreszcz zdziwienia na samą myśl, że ktoś mógłby chcieć dzisiaj wybudować zamek. Nikogo już nie dziwi wielka rezydencja, prestiżowa willa z basenami czy kilkupoziomowy pensjonat z salą taneczną. Chyba każdy z nas potrafi to sobie wyobrazić. Ale zamek? W dzisiejszych czasach? Taki z wieżami, dziedzińcem, bramą wjazdową, wieloma piętrami i pokojami?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Impact"/>
              </a:rPr>
              <a:t>A co byście powiedzieli, jakby do tej wizji dodać jeszcze basen i wysoki na 3 metry betonowy mur odgradzający posiadłość? Ciężko to sobie wyobrazić, prawda?</a:t>
            </a:r>
            <a:endParaRPr b="0" lang="pl-PL" sz="1800" spc="-1" strike="noStrike"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5400" spc="-1" strike="noStrike" cap="all">
                <a:solidFill>
                  <a:srgbClr val="b80e0f"/>
                </a:solidFill>
                <a:latin typeface="Impact"/>
              </a:rPr>
              <a:t>Ławka asesora w </a:t>
            </a:r>
            <a:br/>
            <a:r>
              <a:rPr b="0" lang="en-US" sz="5400" spc="-1" strike="noStrike" cap="all">
                <a:solidFill>
                  <a:srgbClr val="b80e0f"/>
                </a:solidFill>
                <a:latin typeface="Impact"/>
              </a:rPr>
              <a:t>kartuzach</a:t>
            </a:r>
            <a:endParaRPr b="0" lang="en-US" sz="5400" spc="-1" strike="noStrike">
              <a:solidFill>
                <a:srgbClr val="000000"/>
              </a:solidFill>
              <a:latin typeface="Impact"/>
            </a:endParaRPr>
          </a:p>
        </p:txBody>
      </p:sp>
      <p:pic>
        <p:nvPicPr>
          <p:cNvPr id="115" name="Symbol zastępczy zawartości 3" descr=""/>
          <p:cNvPicPr/>
          <p:nvPr/>
        </p:nvPicPr>
        <p:blipFill>
          <a:blip r:embed="rId1"/>
          <a:stretch/>
        </p:blipFill>
        <p:spPr>
          <a:xfrm>
            <a:off x="7098480" y="0"/>
            <a:ext cx="4655160" cy="2430720"/>
          </a:xfrm>
          <a:prstGeom prst="rect">
            <a:avLst/>
          </a:prstGeom>
          <a:ln>
            <a:noFill/>
          </a:ln>
        </p:spPr>
      </p:pic>
      <p:sp>
        <p:nvSpPr>
          <p:cNvPr id="116" name="CustomShape 2"/>
          <p:cNvSpPr/>
          <p:nvPr/>
        </p:nvSpPr>
        <p:spPr>
          <a:xfrm>
            <a:off x="3048120" y="2828880"/>
            <a:ext cx="60955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Impact"/>
              </a:rPr>
              <a:t>Ławeczka Asesora stoi przy ładnie zagospodarowanym punkcie widokowym nad Jeziorem Karczemnym w Kartuzach przy ul. Chmieleńskiej. Można ją znaleźć na wzniesieniu górującym ponad jeziorem, na wysokości 226,9 m n.p.m</a:t>
            </a:r>
            <a:endParaRPr b="0" lang="pl-PL" sz="1800" spc="-1" strike="noStrike"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5400" spc="-1" strike="noStrike" cap="all">
                <a:solidFill>
                  <a:srgbClr val="b80e0f"/>
                </a:solidFill>
                <a:latin typeface="Impact"/>
              </a:rPr>
              <a:t>Kolegiata w kartuzach</a:t>
            </a:r>
            <a:endParaRPr b="0" lang="en-US" sz="5400" spc="-1" strike="noStrike">
              <a:solidFill>
                <a:srgbClr val="000000"/>
              </a:solidFill>
              <a:latin typeface="Impact"/>
            </a:endParaRPr>
          </a:p>
        </p:txBody>
      </p:sp>
      <p:pic>
        <p:nvPicPr>
          <p:cNvPr id="118" name="Symbol zastępczy zawartości 3" descr=""/>
          <p:cNvPicPr/>
          <p:nvPr/>
        </p:nvPicPr>
        <p:blipFill>
          <a:blip r:embed="rId1"/>
          <a:stretch/>
        </p:blipFill>
        <p:spPr>
          <a:xfrm>
            <a:off x="6824520" y="3096360"/>
            <a:ext cx="4937400" cy="3311280"/>
          </a:xfrm>
          <a:prstGeom prst="rect">
            <a:avLst/>
          </a:prstGeom>
          <a:ln>
            <a:noFill/>
          </a:ln>
        </p:spPr>
      </p:pic>
      <p:sp>
        <p:nvSpPr>
          <p:cNvPr id="119" name="CustomShape 2"/>
          <p:cNvSpPr/>
          <p:nvPr/>
        </p:nvSpPr>
        <p:spPr>
          <a:xfrm>
            <a:off x="0" y="1592280"/>
            <a:ext cx="6824160" cy="5028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Impact"/>
              </a:rPr>
              <a:t>Kolegiata Wniebowzięcia Najświętszej Marii Panny w Kartuzach to dawny kościół klasztorny kartuzów pochodzący z XIV wieku. Niegdyś w tym miejscu mieścił się jeden z najsurowszych zakonów kontemplacyjnych - Zakon Kartuzów.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Impact"/>
              </a:rPr>
              <a:t>Memento mori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Impact"/>
              </a:rPr>
              <a:t>Kultywowali oni pustelnicze życie w całkowitym odosobnieniu w myśl średniowiecznej maksymy "Memento mori - pamiętaj o śmierci".  Maksyma ta widnieje na zegarze słonecznym zachowanym w świątyni.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Impact"/>
              </a:rPr>
              <a:t>Dach kolegiaty w Kartuzach również o niej przypomina, ponieważ ma niecodzienny  kształt wieka od trumny, a ponad głowami wiernych wchodzących do kościoła porusza się niesamowite wahadło - anioł z kosą.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Impact"/>
              </a:rPr>
              <a:t>Sam budynek dawnego klasztoru został rozebrany, a do dzisiejszego dnia poza kolegiatą zachowały się klasztorne budynki gospodarcze, refektarz i jedyny ocalały erem, w którym dziś mieszka zakrystianin. </a:t>
            </a:r>
            <a:endParaRPr b="0" lang="pl-PL" sz="1800" spc="-1" strike="noStrike"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21" name="TextShape 2"/>
          <p:cNvSpPr txBox="1"/>
          <p:nvPr/>
        </p:nvSpPr>
        <p:spPr>
          <a:xfrm>
            <a:off x="685800" y="2063520"/>
            <a:ext cx="10394280" cy="33109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TM04033927[[fn=Wydarzenie główne]]</Template>
  <TotalTime>35</TotalTime>
  <Application>LibreOffice/5.4.4.2$Windows_x86 LibreOffice_project/2524958677847fb3bb44820e40380acbe820f960</Application>
  <Words>689</Words>
  <Paragraphs>35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2017-12-07T06:25:49Z</dcterms:created>
  <dc:creator>uczen13</dc:creator>
  <dc:description/>
  <dc:language>pl-PL</dc:language>
  <cp:lastModifiedBy/>
  <dcterms:modified xsi:type="dcterms:W3CDTF">2018-02-21T17:46:20Z</dcterms:modified>
  <cp:revision>5</cp:revision>
  <dc:subject/>
  <dc:title>MOJA MAŁA OJCZYZNA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Panoramiczny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10</vt:i4>
  </property>
</Properties>
</file>