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65" r:id="rId5"/>
    <p:sldId id="263" r:id="rId6"/>
    <p:sldId id="266" r:id="rId7"/>
    <p:sldId id="264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0C713-FD44-407A-9528-A0F57E5D3A8F}" type="datetimeFigureOut">
              <a:rPr lang="sk-SK" smtClean="0"/>
              <a:t>25. 4. 2017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CAAF0-BB1C-4872-95B9-47F8C15CA9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350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AAF0-BB1C-4872-95B9-47F8C15CA9F0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1138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AAF0-BB1C-4872-95B9-47F8C15CA9F0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113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AAF0-BB1C-4872-95B9-47F8C15CA9F0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113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AAF0-BB1C-4872-95B9-47F8C15CA9F0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1138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AAF0-BB1C-4872-95B9-47F8C15CA9F0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1138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AAF0-BB1C-4872-95B9-47F8C15CA9F0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1138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AAF0-BB1C-4872-95B9-47F8C15CA9F0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113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AAF0-BB1C-4872-95B9-47F8C15CA9F0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1138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AAF0-BB1C-4872-95B9-47F8C15CA9F0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1138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CAAF0-BB1C-4872-95B9-47F8C15CA9F0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113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97F-EDE7-4CFF-A7E2-F4D08EC228CD}" type="datetime1">
              <a:rPr lang="sk-SK" smtClean="0"/>
              <a:t>25. 4. 2017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Základná škola, Pribinova ul. 123/9, Nováky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E6D5-2853-4EA1-BD89-C9A33BAEFC6B}" type="datetime1">
              <a:rPr lang="sk-SK" smtClean="0"/>
              <a:t>25. 4. 2017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Základná škola, Pribinova ul. 123/9, Nováky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DCC-EAFF-4908-A176-5E7E51805BBA}" type="datetime1">
              <a:rPr lang="sk-SK" smtClean="0"/>
              <a:t>25. 4. 2017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Základná škola, Pribinova ul. 123/9, Nováky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5C7A-6311-4127-BF99-76D9FE787A35}" type="datetime1">
              <a:rPr lang="sk-SK" smtClean="0"/>
              <a:t>25. 4. 2017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Základná škola, Pribinova ul. 123/9, Nováky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009B-2E96-42DA-AEB6-A6F3AE923980}" type="datetime1">
              <a:rPr lang="sk-SK" smtClean="0"/>
              <a:t>25. 4. 2017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Základná škola, Pribinova ul. 123/9, Nováky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CFBB-8ADE-49FB-8F9A-D40596592212}" type="datetime1">
              <a:rPr lang="sk-SK" smtClean="0"/>
              <a:t>25. 4. 2017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Základná škola, Pribinova ul. 123/9, Nováky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D5A7-37F9-4F05-925B-0937B862D1F9}" type="datetime1">
              <a:rPr lang="sk-SK" smtClean="0"/>
              <a:t>25. 4. 2017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Základná škola, Pribinova ul. 123/9, Nováky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622F-895A-43D1-B44F-17D4858F6DEB}" type="datetime1">
              <a:rPr lang="sk-SK" smtClean="0"/>
              <a:t>25. 4. 2017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Základná škola, Pribinova ul. 123/9, Nováky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7FEF-21BA-4FBE-BCE7-ED9EC4A3D42B}" type="datetime1">
              <a:rPr lang="sk-SK" smtClean="0"/>
              <a:t>25. 4. 2017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Základná škola, Pribinova ul. 123/9, Nováky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FCD0-418E-423E-8857-A3A90B2E3335}" type="datetime1">
              <a:rPr lang="sk-SK" smtClean="0"/>
              <a:t>25. 4. 2017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Základná škola, Pribinova ul. 123/9, Nováky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DF17-06F8-48BB-B79B-477869DBA774}" type="datetime1">
              <a:rPr lang="sk-SK" smtClean="0"/>
              <a:t>25. 4. 2017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Základná škola, Pribinova ul. 123/9, Nováky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CC07-DFA8-4E71-AA74-68490E76EA76}" type="datetime1">
              <a:rPr lang="sk-SK" smtClean="0"/>
              <a:t>25. 4. 2017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Základná škola, Pribinova ul. 123/9, Nováky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Vychovávame. Vychovávame?                                                    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k-SK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4800" dirty="0">
                <a:solidFill>
                  <a:schemeClr val="accent6">
                    <a:lumMod val="75000"/>
                  </a:schemeClr>
                </a:solidFill>
              </a:rPr>
              <a:t>Spomíname, nezabudneme</a:t>
            </a:r>
            <a:endParaRPr lang="sk-SK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920880" cy="1752600"/>
          </a:xfrm>
        </p:spPr>
        <p:txBody>
          <a:bodyPr>
            <a:normAutofit/>
          </a:bodyPr>
          <a:lstStyle/>
          <a:p>
            <a:r>
              <a:rPr lang="sk-SK" sz="3000" dirty="0" smtClean="0">
                <a:solidFill>
                  <a:schemeClr val="accent6">
                    <a:lumMod val="50000"/>
                  </a:schemeClr>
                </a:solidFill>
              </a:rPr>
              <a:t>PROJEKT O PRACOVNOM TÁBORE V NOVÁKOCH</a:t>
            </a: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Základná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škola, Pribinova ul. 123/9, Nováky</a:t>
            </a:r>
            <a:endParaRPr lang="sk-SK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2376264" cy="17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347048" cy="1008112"/>
          </a:xfrm>
        </p:spPr>
        <p:txBody>
          <a:bodyPr>
            <a:normAutofit fontScale="90000"/>
          </a:bodyPr>
          <a:lstStyle/>
          <a:p>
            <a:pPr algn="r"/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Vychovávame. Vychovávame?                                                    </a:t>
            </a:r>
            <a:b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1800" dirty="0" smtClean="0">
                <a:solidFill>
                  <a:schemeClr val="accent6">
                    <a:lumMod val="75000"/>
                  </a:schemeClr>
                </a:solidFill>
              </a:rPr>
              <a:t>Spomíname, nezabudneme</a:t>
            </a:r>
            <a:r>
              <a:rPr lang="sk-SK" sz="1800" dirty="0" smtClean="0"/>
              <a:t>. </a:t>
            </a:r>
            <a:r>
              <a:rPr lang="sk-SK" dirty="0"/>
              <a:t/>
            </a:r>
            <a:br>
              <a:rPr lang="sk-SK" dirty="0"/>
            </a:br>
            <a:endParaRPr lang="sk-SK" sz="2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268760"/>
            <a:ext cx="879532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dirty="0" smtClean="0"/>
              <a:t>Výsledky? krok za krokom..... </a:t>
            </a:r>
          </a:p>
          <a:p>
            <a:r>
              <a:rPr lang="sk-SK" sz="2000" dirty="0" smtClean="0"/>
              <a:t>Zážitkovosť a pestrosť foriem budovania hodnôt </a:t>
            </a:r>
          </a:p>
          <a:p>
            <a:r>
              <a:rPr lang="sk-SK" sz="2000" dirty="0" smtClean="0"/>
              <a:t>Viac ako mlčať či poúčať je diskutovať – sledovanie a formovanie postojov k otázke extrémizmu</a:t>
            </a:r>
            <a:r>
              <a:rPr lang="sk-SK" sz="2000" dirty="0"/>
              <a:t>, </a:t>
            </a:r>
            <a:r>
              <a:rPr lang="sk-SK" sz="2000" dirty="0" smtClean="0"/>
              <a:t>holokaustu, intolerancie</a:t>
            </a:r>
          </a:p>
          <a:p>
            <a:r>
              <a:rPr lang="sk-SK" sz="2000" dirty="0" smtClean="0"/>
              <a:t>Učiteľ ako sprievodca v objektivite a pravdivosti informácií, kritického myslenia</a:t>
            </a:r>
          </a:p>
          <a:p>
            <a:r>
              <a:rPr lang="sk-SK" sz="2000" dirty="0" smtClean="0"/>
              <a:t>Neformálnosť rozhovoru pri manuálnej práci či putovaní –  klíma školy, pozitívne vzťahy </a:t>
            </a:r>
          </a:p>
          <a:p>
            <a:r>
              <a:rPr lang="sk-SK" sz="2000" dirty="0" smtClean="0"/>
              <a:t>Aplikovateľnosť zistených faktov do dnešného života - „mohlo by sa stať, že...?“</a:t>
            </a:r>
          </a:p>
          <a:p>
            <a:r>
              <a:rPr lang="sk-SK" sz="2000" dirty="0" smtClean="0"/>
              <a:t>Dlhodobý proces merateľný v dotazníkoch, ale najmä v prejavených postojoch v konkrétnych situáciách</a:t>
            </a:r>
          </a:p>
          <a:p>
            <a:r>
              <a:rPr lang="sk-SK" sz="2000" dirty="0"/>
              <a:t>Rast schopnosti prezentovať, budovanie sebaistoty, </a:t>
            </a:r>
            <a:r>
              <a:rPr lang="sk-SK" sz="2000" dirty="0" err="1"/>
              <a:t>tímovosti</a:t>
            </a:r>
            <a:r>
              <a:rPr lang="sk-SK" sz="2000" dirty="0"/>
              <a:t>, akceptácie iného názoru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80320" cy="365125"/>
          </a:xfrm>
        </p:spPr>
        <p:txBody>
          <a:bodyPr/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Základná škola, Pribinova ul. 123/9, Nováky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347048" cy="1008112"/>
          </a:xfrm>
        </p:spPr>
        <p:txBody>
          <a:bodyPr>
            <a:normAutofit fontScale="90000"/>
          </a:bodyPr>
          <a:lstStyle/>
          <a:p>
            <a:pPr algn="r"/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Vychovávame. Vychovávame?                                                    </a:t>
            </a:r>
            <a:b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1800" dirty="0" smtClean="0">
                <a:solidFill>
                  <a:schemeClr val="accent6">
                    <a:lumMod val="75000"/>
                  </a:schemeClr>
                </a:solidFill>
              </a:rPr>
              <a:t>Spomíname, nezabudneme</a:t>
            </a:r>
            <a:r>
              <a:rPr lang="sk-SK" sz="1800" dirty="0" smtClean="0"/>
              <a:t>. </a:t>
            </a:r>
            <a:r>
              <a:rPr lang="sk-SK" dirty="0"/>
              <a:t/>
            </a:r>
            <a:br>
              <a:rPr lang="sk-SK" dirty="0"/>
            </a:br>
            <a:endParaRPr lang="sk-SK" sz="2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268760"/>
            <a:ext cx="879532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000" dirty="0" smtClean="0"/>
              <a:t>VYUŽITEĽNOSŤ METODIKY PROJEKTU</a:t>
            </a:r>
          </a:p>
          <a:p>
            <a:pPr marL="0" indent="0" algn="ctr">
              <a:buNone/>
            </a:pPr>
            <a:endParaRPr lang="sk-SK" sz="2000" dirty="0" smtClean="0"/>
          </a:p>
          <a:p>
            <a:r>
              <a:rPr lang="sk-SK" sz="2000" dirty="0" smtClean="0"/>
              <a:t>Vyučovanie dejepisu cez osobné dejiny mesta</a:t>
            </a:r>
            <a:r>
              <a:rPr lang="sk-SK" sz="2000" dirty="0"/>
              <a:t>, obce, kraja, krajiny </a:t>
            </a:r>
            <a:r>
              <a:rPr lang="sk-SK" sz="2000" dirty="0" smtClean="0"/>
              <a:t>s prepojením na celospoločenský či svetový kontext</a:t>
            </a:r>
          </a:p>
          <a:p>
            <a:r>
              <a:rPr lang="sk-SK" sz="2000" dirty="0" smtClean="0"/>
              <a:t>Prepájanie a využívanie súvislostí predmetov </a:t>
            </a:r>
          </a:p>
          <a:p>
            <a:r>
              <a:rPr lang="sk-SK" sz="2000" dirty="0" smtClean="0"/>
              <a:t>Konštruktivizmus v získavaní poznatkov </a:t>
            </a:r>
          </a:p>
          <a:p>
            <a:r>
              <a:rPr lang="sk-SK" sz="2000" dirty="0" smtClean="0"/>
              <a:t>Zachovávanie kultúrnej a spoločenskej histórie obce – hrady, zámky, kaštiele, továrne, záhrady, a iné pamiatky</a:t>
            </a:r>
          </a:p>
          <a:p>
            <a:r>
              <a:rPr lang="sk-SK" sz="2000" dirty="0" smtClean="0"/>
              <a:t>Spoločné dielo, spoločný zážitok – emocionálne pôsobenie na klímu školy, triedy a každého jednotlivca. </a:t>
            </a:r>
          </a:p>
          <a:p>
            <a:r>
              <a:rPr lang="sk-SK" sz="2000" dirty="0" smtClean="0"/>
              <a:t>Generačné prepájanie – beseda o diele s odborníkmi a žijúcimi svedkami. </a:t>
            </a:r>
          </a:p>
          <a:p>
            <a:endParaRPr lang="sk-SK" sz="2000" dirty="0"/>
          </a:p>
          <a:p>
            <a:endParaRPr lang="sk-SK" sz="2000" dirty="0" smtClean="0"/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80320" cy="365125"/>
          </a:xfrm>
        </p:spPr>
        <p:txBody>
          <a:bodyPr/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Základná škola, Pribinova ul. 123/9, Nováky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347048" cy="1008112"/>
          </a:xfrm>
        </p:spPr>
        <p:txBody>
          <a:bodyPr>
            <a:normAutofit fontScale="90000"/>
          </a:bodyPr>
          <a:lstStyle/>
          <a:p>
            <a:pPr algn="r"/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Vychovávame. Vychovávame?                                                    </a:t>
            </a:r>
            <a:b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1800" dirty="0" smtClean="0">
                <a:solidFill>
                  <a:schemeClr val="accent6">
                    <a:lumMod val="75000"/>
                  </a:schemeClr>
                </a:solidFill>
              </a:rPr>
              <a:t>Spomíname, nezabudneme</a:t>
            </a:r>
            <a:r>
              <a:rPr lang="sk-SK" sz="1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k-SK" sz="1800" dirty="0" smtClean="0"/>
              <a:t> </a:t>
            </a:r>
            <a:r>
              <a:rPr lang="sk-SK" dirty="0"/>
              <a:t/>
            </a:r>
            <a:br>
              <a:rPr lang="sk-SK" dirty="0"/>
            </a:br>
            <a:endParaRPr lang="sk-SK" sz="2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202238"/>
            <a:ext cx="5544616" cy="49239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 smtClean="0"/>
              <a:t>PROBLÉM</a:t>
            </a:r>
          </a:p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endParaRPr lang="sk-SK" sz="2200" dirty="0" smtClean="0"/>
          </a:p>
          <a:p>
            <a:pPr marL="0" indent="0" algn="ctr">
              <a:buNone/>
            </a:pPr>
            <a:r>
              <a:rPr lang="sk-SK" sz="2200" dirty="0" smtClean="0"/>
              <a:t>HODNOTOVÝ SVET ŽIAKOV  A MLÁDEŽE </a:t>
            </a:r>
          </a:p>
          <a:p>
            <a:pPr marL="0" indent="0" algn="ctr">
              <a:buNone/>
            </a:pPr>
            <a:r>
              <a:rPr lang="sk-SK" sz="2200" dirty="0" smtClean="0"/>
              <a:t>NA SLOVENSKU</a:t>
            </a:r>
          </a:p>
          <a:p>
            <a:pPr marL="0" indent="0" algn="ctr">
              <a:buNone/>
            </a:pPr>
            <a:endParaRPr lang="sk-SK" sz="2200" dirty="0" smtClean="0"/>
          </a:p>
          <a:p>
            <a:pPr marL="0" indent="0" algn="ctr">
              <a:buNone/>
            </a:pPr>
            <a:endParaRPr lang="sk-SK" sz="2200" dirty="0" smtClean="0"/>
          </a:p>
          <a:p>
            <a:pPr marL="0" indent="0" algn="ctr">
              <a:buNone/>
            </a:pPr>
            <a:r>
              <a:rPr lang="sk-SK" sz="2200" dirty="0" smtClean="0"/>
              <a:t>VZŤAH ŽIAKOV ZÁKLADNEJ ŠKOLY K DEJINÁM </a:t>
            </a:r>
          </a:p>
          <a:p>
            <a:pPr marL="0" indent="0" algn="ctr">
              <a:buNone/>
            </a:pPr>
            <a:r>
              <a:rPr lang="sk-SK" sz="2200" dirty="0" smtClean="0"/>
              <a:t>A ICH PRIENIK DO ICH SÚČASNÉHO SVETA</a:t>
            </a:r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80320" cy="365125"/>
          </a:xfrm>
        </p:spPr>
        <p:txBody>
          <a:bodyPr/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Základná škola, Pribinova ul. 123/9, Nováky</a:t>
            </a:r>
            <a:endParaRPr lang="sk-SK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02237"/>
            <a:ext cx="267976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347048" cy="1008112"/>
          </a:xfrm>
        </p:spPr>
        <p:txBody>
          <a:bodyPr>
            <a:normAutofit fontScale="90000"/>
          </a:bodyPr>
          <a:lstStyle/>
          <a:p>
            <a:pPr algn="r"/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Vychovávame. Vychovávame?                                                    </a:t>
            </a:r>
            <a:b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1800" dirty="0" smtClean="0">
                <a:solidFill>
                  <a:schemeClr val="accent6">
                    <a:lumMod val="75000"/>
                  </a:schemeClr>
                </a:solidFill>
              </a:rPr>
              <a:t>Spomíname, nezabudneme</a:t>
            </a:r>
            <a:r>
              <a:rPr lang="sk-SK" sz="1800" dirty="0" smtClean="0"/>
              <a:t>. </a:t>
            </a:r>
            <a:r>
              <a:rPr lang="sk-SK" dirty="0"/>
              <a:t/>
            </a:r>
            <a:br>
              <a:rPr lang="sk-SK" dirty="0"/>
            </a:br>
            <a:endParaRPr lang="sk-SK" sz="2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 smtClean="0"/>
              <a:t>VÝZVA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sz="2800" dirty="0"/>
              <a:t>. Ako formovať hodnotový systém novej generácie? </a:t>
            </a:r>
          </a:p>
          <a:p>
            <a:pPr marL="0" indent="0" algn="ctr">
              <a:buNone/>
            </a:pPr>
            <a:r>
              <a:rPr lang="sk-SK" sz="2800" dirty="0"/>
              <a:t>. Musíme chodiť len do </a:t>
            </a:r>
            <a:r>
              <a:rPr lang="sk-SK" sz="2800" dirty="0" err="1"/>
              <a:t>Oswienčimu</a:t>
            </a:r>
            <a:r>
              <a:rPr lang="sk-SK" sz="2800" dirty="0"/>
              <a:t>? </a:t>
            </a:r>
          </a:p>
          <a:p>
            <a:pPr marL="0" indent="0" algn="ctr">
              <a:buNone/>
            </a:pPr>
            <a:r>
              <a:rPr lang="sk-SK" sz="2800" dirty="0"/>
              <a:t>. Čo je uveriteľné pre žiakov v </a:t>
            </a:r>
            <a:r>
              <a:rPr lang="sk-SK" sz="2800" dirty="0" smtClean="0"/>
              <a:t>našom </a:t>
            </a:r>
            <a:r>
              <a:rPr lang="sk-SK" sz="2800" dirty="0"/>
              <a:t>regióne? </a:t>
            </a:r>
          </a:p>
          <a:p>
            <a:pPr marL="0" indent="0" algn="ctr">
              <a:buNone/>
            </a:pPr>
            <a:r>
              <a:rPr lang="sk-SK" sz="2800" dirty="0"/>
              <a:t>. Dokáže ich názor sformovať prednáška? </a:t>
            </a:r>
          </a:p>
          <a:p>
            <a:pPr marL="0" indent="0" algn="ctr">
              <a:buNone/>
            </a:pPr>
            <a:r>
              <a:rPr lang="sk-SK" sz="2800" dirty="0"/>
              <a:t>. Konštruktivizmus vo vzdelávaní? </a:t>
            </a:r>
          </a:p>
          <a:p>
            <a:pPr>
              <a:buFontTx/>
              <a:buChar char="-"/>
            </a:pPr>
            <a:endParaRPr lang="sk-SK" sz="2800" dirty="0" smtClean="0"/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80320" cy="365125"/>
          </a:xfrm>
        </p:spPr>
        <p:txBody>
          <a:bodyPr/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Základná škola, Pribinova ul. 123/9, Nováky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347048" cy="1008112"/>
          </a:xfrm>
        </p:spPr>
        <p:txBody>
          <a:bodyPr>
            <a:normAutofit fontScale="90000"/>
          </a:bodyPr>
          <a:lstStyle/>
          <a:p>
            <a:pPr algn="r"/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Vychovávame. Vychovávame?                                                    </a:t>
            </a:r>
            <a:b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1800" dirty="0" smtClean="0">
                <a:solidFill>
                  <a:schemeClr val="accent6">
                    <a:lumMod val="75000"/>
                  </a:schemeClr>
                </a:solidFill>
              </a:rPr>
              <a:t>Spomíname, nezabudneme</a:t>
            </a:r>
            <a:r>
              <a:rPr lang="sk-SK" sz="1800" dirty="0" smtClean="0"/>
              <a:t>. </a:t>
            </a:r>
            <a:r>
              <a:rPr lang="sk-SK" dirty="0"/>
              <a:t/>
            </a:r>
            <a:br>
              <a:rPr lang="sk-SK" dirty="0"/>
            </a:br>
            <a:endParaRPr lang="sk-SK" sz="2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VÝZVA A NAŠE ODPOVEDE</a:t>
            </a:r>
          </a:p>
          <a:p>
            <a:pPr marL="0" indent="0">
              <a:buNone/>
            </a:pPr>
            <a:r>
              <a:rPr lang="sk-SK" sz="2800" i="1" dirty="0" smtClean="0"/>
              <a:t>. </a:t>
            </a:r>
            <a:r>
              <a:rPr lang="sk-SK" sz="1800" i="1" dirty="0"/>
              <a:t>Ako formovať hodnotový systém novej generácie? </a:t>
            </a:r>
            <a:endParaRPr lang="sk-SK" sz="18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 smtClean="0"/>
              <a:t>pochopenie, vnútorné presvedčenie, vzory, diskusie, analýzy, vlastná žiacka aktivita </a:t>
            </a:r>
            <a:endParaRPr lang="sk-SK" sz="1800" dirty="0"/>
          </a:p>
          <a:p>
            <a:pPr marL="0" indent="0">
              <a:buNone/>
            </a:pPr>
            <a:r>
              <a:rPr lang="sk-SK" sz="1800" i="1" dirty="0"/>
              <a:t>. Musíme chodiť len do </a:t>
            </a:r>
            <a:r>
              <a:rPr lang="sk-SK" sz="1800" i="1" dirty="0" err="1"/>
              <a:t>Oswienčimu</a:t>
            </a:r>
            <a:r>
              <a:rPr lang="sk-SK" sz="1800" i="1" dirty="0"/>
              <a:t>? </a:t>
            </a:r>
            <a:endParaRPr lang="sk-SK" sz="18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 smtClean="0"/>
              <a:t>nielen, hľadajme zdroje informácií aj v bližšom okolí s dlhodobejším pôsobením </a:t>
            </a:r>
            <a:endParaRPr lang="sk-SK" sz="1800" i="1" dirty="0"/>
          </a:p>
          <a:p>
            <a:pPr marL="0" indent="0">
              <a:buNone/>
            </a:pPr>
            <a:r>
              <a:rPr lang="sk-SK" sz="1800" i="1" dirty="0"/>
              <a:t>. Čo je uveriteľné pre žiakov v </a:t>
            </a:r>
            <a:r>
              <a:rPr lang="sk-SK" sz="1800" i="1" dirty="0" smtClean="0"/>
              <a:t>našom </a:t>
            </a:r>
            <a:r>
              <a:rPr lang="sk-SK" sz="1800" i="1" dirty="0"/>
              <a:t>regióne? </a:t>
            </a:r>
            <a:endParaRPr lang="sk-SK" sz="18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 smtClean="0"/>
              <a:t>Pracovný tábor Nováky, časť Laskár</a:t>
            </a:r>
            <a:endParaRPr lang="sk-SK" sz="1800" dirty="0"/>
          </a:p>
          <a:p>
            <a:pPr marL="0" indent="0">
              <a:buNone/>
            </a:pPr>
            <a:r>
              <a:rPr lang="sk-SK" sz="1800" i="1" dirty="0"/>
              <a:t>. Dokáže ich názor sformovať prednáška? </a:t>
            </a:r>
            <a:endParaRPr lang="sk-SK" sz="18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 smtClean="0"/>
              <a:t>Veľmi slabý dopad na zmenu názoru</a:t>
            </a:r>
            <a:endParaRPr lang="sk-SK" sz="1800" dirty="0"/>
          </a:p>
          <a:p>
            <a:pPr marL="0" indent="0">
              <a:buNone/>
            </a:pPr>
            <a:r>
              <a:rPr lang="sk-SK" sz="1800" i="1" dirty="0"/>
              <a:t>. Konštruktivizmus vo vzdelávaní?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700" dirty="0" smtClean="0"/>
              <a:t>žiak si vytvára vlastnú </a:t>
            </a:r>
            <a:r>
              <a:rPr lang="sk-SK" sz="1700" dirty="0"/>
              <a:t>interpretáciu sveta na základe svojej </a:t>
            </a:r>
            <a:r>
              <a:rPr lang="sk-SK" sz="1700" dirty="0" smtClean="0"/>
              <a:t>skúsenosti vďaka situáciám, kde interpretuje informácie </a:t>
            </a:r>
            <a:r>
              <a:rPr lang="sk-SK" sz="1700" dirty="0"/>
              <a:t>v konfrontácii so </a:t>
            </a:r>
            <a:r>
              <a:rPr lang="sk-SK" sz="1700" dirty="0" smtClean="0"/>
              <a:t>skúsenosťou. Veríme v efektívnejšie učenie cez plnenie zmysluplných úloh v reálnom kontexte</a:t>
            </a:r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80320" cy="365125"/>
          </a:xfrm>
        </p:spPr>
        <p:txBody>
          <a:bodyPr/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Základná škola, Pribinova ul. 123/9, Nová</a:t>
            </a:r>
            <a:r>
              <a:rPr lang="it-IT" dirty="0" smtClean="0"/>
              <a:t>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47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347048" cy="1008112"/>
          </a:xfrm>
        </p:spPr>
        <p:txBody>
          <a:bodyPr>
            <a:normAutofit fontScale="90000"/>
          </a:bodyPr>
          <a:lstStyle/>
          <a:p>
            <a:pPr algn="r"/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Vychovávame. Vychovávame?                                                    </a:t>
            </a:r>
            <a:b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1800" dirty="0" smtClean="0">
                <a:solidFill>
                  <a:schemeClr val="accent6">
                    <a:lumMod val="75000"/>
                  </a:schemeClr>
                </a:solidFill>
              </a:rPr>
              <a:t>Spomíname, nezabudneme. 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k-SK" dirty="0">
                <a:solidFill>
                  <a:schemeClr val="accent6">
                    <a:lumMod val="75000"/>
                  </a:schemeClr>
                </a:solidFill>
              </a:rPr>
            </a:br>
            <a:endParaRPr lang="sk-SK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dirty="0" smtClean="0"/>
              <a:t>VÍZIA</a:t>
            </a:r>
          </a:p>
          <a:p>
            <a:pPr marL="0" indent="0" algn="ctr">
              <a:buNone/>
            </a:pPr>
            <a:endParaRPr lang="sk-SK" sz="2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sk-SK" sz="2000" dirty="0" smtClean="0"/>
              <a:t>VYTVORENIE PRIESTORU,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k-SK" sz="2000" dirty="0" smtClean="0"/>
              <a:t>V KTOROM CEZ PREPOJENIE ČINNOSTÍ V PREDMETOCH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k-SK" sz="2000" dirty="0" smtClean="0"/>
              <a:t>ROZVINIEME KĽÚČOVÉ ZRUČNOSTI ŽIAKOV,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k-SK" sz="2000" dirty="0" smtClean="0"/>
              <a:t> A TÝM PRISPEJEME K PROCESU BUDOVANIA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k-SK" sz="2000" dirty="0" smtClean="0"/>
              <a:t>ICH HODNOTOVÝCH POSTOJOV</a:t>
            </a:r>
          </a:p>
          <a:p>
            <a:pPr marL="0" indent="0">
              <a:buNone/>
            </a:pPr>
            <a:endParaRPr lang="sk-SK" sz="2800" dirty="0"/>
          </a:p>
          <a:p>
            <a:pPr marL="0" indent="0">
              <a:buNone/>
            </a:pPr>
            <a:endParaRPr lang="sk-SK" sz="2800" dirty="0"/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80320" cy="365125"/>
          </a:xfrm>
        </p:spPr>
        <p:txBody>
          <a:bodyPr/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Základná škola, Pribinova ul. 123/9, Nováky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347048" cy="1008112"/>
          </a:xfrm>
        </p:spPr>
        <p:txBody>
          <a:bodyPr>
            <a:normAutofit fontScale="90000"/>
          </a:bodyPr>
          <a:lstStyle/>
          <a:p>
            <a:pPr algn="r"/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Vychovávame. Vychovávame?                                                    </a:t>
            </a:r>
            <a:b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1800" dirty="0" smtClean="0">
                <a:solidFill>
                  <a:schemeClr val="accent6">
                    <a:lumMod val="75000"/>
                  </a:schemeClr>
                </a:solidFill>
              </a:rPr>
              <a:t>Spomíname, nezabudneme</a:t>
            </a:r>
            <a:r>
              <a:rPr lang="sk-SK" sz="1800" dirty="0" smtClean="0"/>
              <a:t>. </a:t>
            </a:r>
            <a:r>
              <a:rPr lang="sk-SK" dirty="0"/>
              <a:t/>
            </a:r>
            <a:br>
              <a:rPr lang="sk-SK" dirty="0"/>
            </a:br>
            <a:endParaRPr lang="sk-SK" sz="2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dirty="0" smtClean="0"/>
              <a:t>METODIKA PROJEKTU</a:t>
            </a:r>
          </a:p>
          <a:p>
            <a:pPr marL="0" indent="0">
              <a:buNone/>
            </a:pPr>
            <a:endParaRPr lang="sk-SK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 smtClean="0"/>
              <a:t>Prepojenie hodín danou témou </a:t>
            </a:r>
            <a:r>
              <a:rPr lang="sk-SK" sz="1600" i="1" dirty="0" smtClean="0"/>
              <a:t>(tímová diskusia učiteľov) -</a:t>
            </a:r>
            <a:r>
              <a:rPr lang="sk-SK" sz="2000" dirty="0" smtClean="0"/>
              <a:t> dejepis, technická výchova, slovenský jazyk, výtvarná výchova, občianska náuka, telesná výchova.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 smtClean="0"/>
              <a:t>Zadanie témy projektu a projektových úloh žiakom.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 smtClean="0"/>
              <a:t>Zhotovenie makety a prezentácie projektu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 smtClean="0"/>
              <a:t>Školská verejná prezentácia projektu spojená </a:t>
            </a:r>
          </a:p>
          <a:p>
            <a:pPr marL="0" indent="0">
              <a:buNone/>
            </a:pPr>
            <a:r>
              <a:rPr lang="sk-SK" sz="2800" dirty="0"/>
              <a:t> </a:t>
            </a:r>
            <a:r>
              <a:rPr lang="sk-SK" sz="2800" dirty="0" smtClean="0"/>
              <a:t>   s besedou s verejnosťou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 smtClean="0"/>
              <a:t>Putovanie cestou pamiatok</a:t>
            </a:r>
          </a:p>
          <a:p>
            <a:pPr>
              <a:buFont typeface="Wingdings" panose="05000000000000000000" pitchFamily="2" charset="2"/>
              <a:buChar char="ü"/>
            </a:pPr>
            <a:endParaRPr lang="sk-SK" sz="2800" dirty="0" smtClean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80320" cy="365125"/>
          </a:xfrm>
        </p:spPr>
        <p:txBody>
          <a:bodyPr/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Základná škola, Pribinova ul. 123/9, Nováky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347048" cy="1008112"/>
          </a:xfrm>
        </p:spPr>
        <p:txBody>
          <a:bodyPr>
            <a:normAutofit fontScale="90000"/>
          </a:bodyPr>
          <a:lstStyle/>
          <a:p>
            <a:pPr algn="r"/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Vychovávame. Vychovávame?                                                    </a:t>
            </a:r>
            <a:b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1800" dirty="0" smtClean="0">
                <a:solidFill>
                  <a:schemeClr val="accent6">
                    <a:lumMod val="75000"/>
                  </a:schemeClr>
                </a:solidFill>
              </a:rPr>
              <a:t>Spomíname, nezabudneme</a:t>
            </a:r>
            <a:r>
              <a:rPr lang="sk-SK" sz="1800" dirty="0" smtClean="0"/>
              <a:t>. </a:t>
            </a:r>
            <a:r>
              <a:rPr lang="sk-SK" dirty="0"/>
              <a:t/>
            </a:r>
            <a:br>
              <a:rPr lang="sk-SK" dirty="0"/>
            </a:br>
            <a:endParaRPr lang="sk-SK" sz="2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dirty="0" smtClean="0"/>
              <a:t>KONŠTRUKTIVISTICKÉ VZDELÁVANIE SA ŽIAKOV</a:t>
            </a:r>
          </a:p>
          <a:p>
            <a:pPr marL="0" indent="0">
              <a:buNone/>
            </a:pPr>
            <a:endParaRPr lang="sk-SK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sk-SK" sz="2400" dirty="0" smtClean="0"/>
              <a:t>vyhľadávanie informácií  (internet, kroniky obce a železničnej stanice, MO Matice slovenskej, rozhovory s pamätníkmi, starými rodičmi, historikmi)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400" dirty="0" smtClean="0"/>
              <a:t>prezentácia získaných informácií </a:t>
            </a:r>
            <a:r>
              <a:rPr lang="sk-SK" sz="2400" dirty="0"/>
              <a:t>s  diskusiou </a:t>
            </a:r>
            <a:r>
              <a:rPr lang="sk-SK" sz="2400" dirty="0" smtClean="0"/>
              <a:t>a argumentáciou - </a:t>
            </a:r>
            <a:r>
              <a:rPr lang="sk-SK" sz="2400" i="1" dirty="0" smtClean="0"/>
              <a:t>dejepis, slovenský jazyk, občianska náuka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400" dirty="0" smtClean="0"/>
              <a:t> analýza získaných nákresov tábora s diskusiou – </a:t>
            </a:r>
            <a:r>
              <a:rPr lang="sk-SK" sz="2400" i="1" dirty="0" smtClean="0"/>
              <a:t>technická a výtvarná výchova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400" dirty="0" smtClean="0"/>
              <a:t>nákresy makiet budov tábora - </a:t>
            </a:r>
            <a:r>
              <a:rPr lang="sk-SK" sz="2400" i="1" dirty="0"/>
              <a:t>technická a výtvarná </a:t>
            </a:r>
            <a:r>
              <a:rPr lang="sk-SK" sz="2400" i="1" dirty="0" smtClean="0"/>
              <a:t>výchova</a:t>
            </a:r>
          </a:p>
          <a:p>
            <a:pPr marL="457200" indent="-457200">
              <a:buFont typeface="+mj-lt"/>
              <a:buAutoNum type="arabicPeriod"/>
            </a:pPr>
            <a:endParaRPr lang="sk-SK" sz="2000" i="1" dirty="0"/>
          </a:p>
          <a:p>
            <a:pPr marL="457200" indent="-457200">
              <a:buFont typeface="+mj-lt"/>
              <a:buAutoNum type="arabicPeriod"/>
            </a:pPr>
            <a:endParaRPr lang="sk-SK" sz="2000" i="1" dirty="0" smtClean="0"/>
          </a:p>
          <a:p>
            <a:pPr marL="457200" indent="-457200">
              <a:buFont typeface="+mj-lt"/>
              <a:buAutoNum type="arabicPeriod"/>
            </a:pPr>
            <a:endParaRPr lang="sk-SK" sz="2000" i="1" dirty="0"/>
          </a:p>
          <a:p>
            <a:pPr marL="457200" indent="-457200">
              <a:buFont typeface="+mj-lt"/>
              <a:buAutoNum type="arabicPeriod"/>
            </a:pPr>
            <a:endParaRPr lang="sk-SK" sz="2000" i="1" dirty="0" smtClean="0"/>
          </a:p>
          <a:p>
            <a:pPr marL="457200" indent="-457200">
              <a:buFont typeface="+mj-lt"/>
              <a:buAutoNum type="arabicPeriod"/>
            </a:pPr>
            <a:endParaRPr lang="sk-SK" sz="2000" i="1" dirty="0" smtClean="0"/>
          </a:p>
          <a:p>
            <a:pPr marL="457200" indent="-457200">
              <a:buFont typeface="+mj-lt"/>
              <a:buAutoNum type="arabicPeriod"/>
            </a:pPr>
            <a:endParaRPr lang="sk-SK" sz="2000" dirty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80320" cy="365125"/>
          </a:xfrm>
        </p:spPr>
        <p:txBody>
          <a:bodyPr/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Základná škola, Pribinova ul. 123/9, Nováky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347048" cy="1008112"/>
          </a:xfrm>
        </p:spPr>
        <p:txBody>
          <a:bodyPr>
            <a:normAutofit fontScale="90000"/>
          </a:bodyPr>
          <a:lstStyle/>
          <a:p>
            <a:pPr algn="r"/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Vychovávame. Vychovávame?                                                    </a:t>
            </a:r>
            <a:b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1800" dirty="0" smtClean="0">
                <a:solidFill>
                  <a:schemeClr val="accent6">
                    <a:lumMod val="75000"/>
                  </a:schemeClr>
                </a:solidFill>
              </a:rPr>
              <a:t>Spomíname, nezabudneme</a:t>
            </a:r>
            <a:r>
              <a:rPr lang="sk-SK" sz="1800" dirty="0" smtClean="0"/>
              <a:t>. </a:t>
            </a:r>
            <a:r>
              <a:rPr lang="sk-SK" dirty="0"/>
              <a:t/>
            </a:r>
            <a:br>
              <a:rPr lang="sk-SK" dirty="0"/>
            </a:br>
            <a:endParaRPr lang="sk-SK" sz="2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6.   Realizácia </a:t>
            </a:r>
            <a:endParaRPr lang="sk-SK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k-SK" sz="2400" dirty="0"/>
              <a:t>prezentácia žiakov - </a:t>
            </a:r>
            <a:r>
              <a:rPr lang="sk-SK" sz="2400" i="1" dirty="0"/>
              <a:t>dejepis, slovenský jazyk, občianska náuka</a:t>
            </a:r>
            <a:endParaRPr lang="sk-SK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k-SK" sz="2400" dirty="0"/>
              <a:t>maketa tretieho tábora - </a:t>
            </a:r>
            <a:r>
              <a:rPr lang="sk-SK" sz="2400" i="1" dirty="0"/>
              <a:t>technická a výtvarná výchova</a:t>
            </a:r>
            <a:endParaRPr lang="sk-SK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k-SK" sz="2400" dirty="0"/>
              <a:t>osadenie v budove školy - </a:t>
            </a:r>
            <a:r>
              <a:rPr lang="sk-SK" sz="2400" i="1" dirty="0"/>
              <a:t>technická a výtvarná </a:t>
            </a:r>
            <a:r>
              <a:rPr lang="sk-SK" sz="2400" i="1" dirty="0" smtClean="0"/>
              <a:t>výchova</a:t>
            </a:r>
          </a:p>
          <a:p>
            <a:pPr marL="457200" indent="-457200">
              <a:buFont typeface="+mj-lt"/>
              <a:buAutoNum type="arabicPeriod"/>
            </a:pPr>
            <a:endParaRPr lang="sk-SK" sz="2400" dirty="0" smtClean="0"/>
          </a:p>
          <a:p>
            <a:pPr marL="457200" indent="-457200">
              <a:buFont typeface="+mj-lt"/>
              <a:buAutoNum type="arabicPeriod" startAt="7"/>
            </a:pPr>
            <a:r>
              <a:rPr lang="sk-SK" sz="2400" dirty="0" smtClean="0"/>
              <a:t>Beseda v priestoroch školy s vedením mesta, historikmi a žijúcim svedkom tábora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sk-SK" sz="2400" dirty="0" smtClean="0"/>
              <a:t>Putovanie - spoločná cesta k pamiatkam na tábor – </a:t>
            </a:r>
            <a:r>
              <a:rPr lang="sk-SK" sz="2400" i="1" dirty="0" smtClean="0"/>
              <a:t>telesná výchova</a:t>
            </a:r>
          </a:p>
          <a:p>
            <a:pPr marL="514350" indent="-514350">
              <a:buFont typeface="+mj-lt"/>
              <a:buAutoNum type="arabicPeriod" startAt="7"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80320" cy="365125"/>
          </a:xfrm>
        </p:spPr>
        <p:txBody>
          <a:bodyPr/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Základná škola, Pribinova ul. 123/9, Nováky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347048" cy="1008112"/>
          </a:xfrm>
        </p:spPr>
        <p:txBody>
          <a:bodyPr>
            <a:normAutofit fontScale="90000"/>
          </a:bodyPr>
          <a:lstStyle/>
          <a:p>
            <a:pPr algn="r"/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Vychovávame. Vychovávame?                                                    </a:t>
            </a:r>
            <a:b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1800" dirty="0" smtClean="0">
                <a:solidFill>
                  <a:schemeClr val="accent6">
                    <a:lumMod val="75000"/>
                  </a:schemeClr>
                </a:solidFill>
              </a:rPr>
              <a:t>Spomíname, nezabudneme. 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k-SK" dirty="0">
                <a:solidFill>
                  <a:schemeClr val="accent6">
                    <a:lumMod val="75000"/>
                  </a:schemeClr>
                </a:solidFill>
              </a:rPr>
            </a:br>
            <a:endParaRPr lang="sk-SK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dirty="0" smtClean="0"/>
          </a:p>
          <a:p>
            <a:pPr algn="ctr"/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80320" cy="365125"/>
          </a:xfrm>
        </p:spPr>
        <p:txBody>
          <a:bodyPr/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Základná škola, Pribinova ul. 123/9, Nováky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90" y="2082682"/>
            <a:ext cx="1707654" cy="267941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54" y="3702564"/>
            <a:ext cx="2049629" cy="273283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54284"/>
            <a:ext cx="2483741" cy="190490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2" y="980728"/>
            <a:ext cx="2304256" cy="345638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49"/>
            <a:ext cx="1988982" cy="2651976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19" y="3576147"/>
            <a:ext cx="2096868" cy="282602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2" y="4588368"/>
            <a:ext cx="2267744" cy="1847033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90" y="4989158"/>
            <a:ext cx="1907704" cy="1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689</Words>
  <Application>Microsoft Office PowerPoint</Application>
  <PresentationFormat>Prezentácia na obrazovke (4:3)</PresentationFormat>
  <Paragraphs>132</Paragraphs>
  <Slides>11</Slides>
  <Notes>10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Vychovávame. Vychovávame?                                                     Spomíname, nezabudneme</vt:lpstr>
      <vt:lpstr>Vychovávame. Vychovávame?                                                     Spomíname, nezabudneme.  </vt:lpstr>
      <vt:lpstr>Vychovávame. Vychovávame?                                                     Spomíname, nezabudneme.  </vt:lpstr>
      <vt:lpstr>Vychovávame. Vychovávame?                                                     Spomíname, nezabudneme.  </vt:lpstr>
      <vt:lpstr>Vychovávame. Vychovávame?                                                     Spomíname, nezabudneme.  </vt:lpstr>
      <vt:lpstr>Vychovávame. Vychovávame?                                                     Spomíname, nezabudneme.  </vt:lpstr>
      <vt:lpstr>Vychovávame. Vychovávame?                                                     Spomíname, nezabudneme.  </vt:lpstr>
      <vt:lpstr>Vychovávame. Vychovávame?                                                     Spomíname, nezabudneme.  </vt:lpstr>
      <vt:lpstr>Vychovávame. Vychovávame?                                                     Spomíname, nezabudneme.  </vt:lpstr>
      <vt:lpstr>Vychovávame. Vychovávame?                                                     Spomíname, nezabudneme.  </vt:lpstr>
      <vt:lpstr>Vychovávame. Vychovávame?                                                     Spomíname, nezabudneme.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Problém vízia, cieľ, výzva, cieľová skupina, zdroje, dopad, aktivity</dc:title>
  <dc:creator>Hanaxa</dc:creator>
  <cp:lastModifiedBy>Hanaxa</cp:lastModifiedBy>
  <cp:revision>20</cp:revision>
  <dcterms:created xsi:type="dcterms:W3CDTF">2017-04-25T12:37:14Z</dcterms:created>
  <dcterms:modified xsi:type="dcterms:W3CDTF">2017-04-25T16:08:17Z</dcterms:modified>
</cp:coreProperties>
</file>