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media/image28.png" ContentType="image/png"/>
  <Override PartName="/ppt/media/image1.jpeg" ContentType="image/jpeg"/>
  <Override PartName="/ppt/media/image17.jpeg" ContentType="image/jpeg"/>
  <Override PartName="/ppt/media/image3.png" ContentType="image/png"/>
  <Override PartName="/ppt/media/image2.png" ContentType="image/png"/>
  <Override PartName="/ppt/media/image4.png" ContentType="image/png"/>
  <Override PartName="/ppt/media/hdphoto1.wdp" ContentType="image/vnd.ms-photo"/>
  <Override PartName="/ppt/media/image23.jpeg" ContentType="image/jpeg"/>
  <Override PartName="/ppt/media/image8.png" ContentType="image/png"/>
  <Override PartName="/ppt/media/image5.png" ContentType="image/png"/>
  <Override PartName="/ppt/media/image6.png" ContentType="image/png"/>
  <Override PartName="/ppt/media/image34.jpeg" ContentType="image/jpeg"/>
  <Override PartName="/ppt/media/image7.png" ContentType="image/png"/>
  <Override PartName="/ppt/media/image9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png" ContentType="image/png"/>
  <Override PartName="/ppt/media/image25.jpeg" ContentType="image/jpeg"/>
  <Override PartName="/ppt/media/image27.png" ContentType="image/png"/>
  <Override PartName="/ppt/media/image26.jpeg" ContentType="image/jpeg"/>
  <Override PartName="/ppt/media/image29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pl-PL" sz="4500" spc="-1" strike="noStrike">
                <a:solidFill>
                  <a:srgbClr val="000000"/>
                </a:solidFill>
                <a:latin typeface="Calibri Light"/>
              </a:rPr>
              <a:t>Kliknij, aby edytować styl</a:t>
            </a:r>
            <a:endParaRPr b="0" lang="pl-PL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2862659-FDE2-4A28-821C-DAF6F42395E1}" type="datetime">
              <a:rPr b="0" lang="pl-PL" sz="900" spc="-1" strike="noStrike">
                <a:solidFill>
                  <a:srgbClr val="8b8b8b"/>
                </a:solidFill>
                <a:latin typeface="Calibri"/>
              </a:rPr>
              <a:t>19-11-4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E9AE253-A5AB-400C-961F-512697E312A4}" type="slidenum">
              <a:rPr b="0" lang="pl-PL" sz="9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1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pl-PL" sz="15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5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pl-PL" sz="135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35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pl-PL" sz="135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pl-PL" sz="3300" spc="-1" strike="noStrike">
                <a:solidFill>
                  <a:srgbClr val="000000"/>
                </a:solidFill>
                <a:latin typeface="Calibri Light"/>
              </a:rPr>
              <a:t>Kliknij, aby edytować styl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8414E43-8A36-4E68-AFB1-F4553CBFF582}" type="datetime">
              <a:rPr b="0" lang="pl-PL" sz="900" spc="-1" strike="noStrike">
                <a:solidFill>
                  <a:srgbClr val="8b8b8b"/>
                </a:solidFill>
                <a:latin typeface="Calibri"/>
              </a:rPr>
              <a:t>19-11-4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5964324-AE2B-4236-90FD-15B73E926FC6}" type="slidenum">
              <a:rPr b="0" lang="pl-PL" sz="9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1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5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pl-PL" sz="15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5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pl-PL" sz="135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35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pl-PL" sz="135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pl-PL" sz="3300" spc="-1" strike="noStrike">
                <a:solidFill>
                  <a:srgbClr val="000000"/>
                </a:solidFill>
                <a:latin typeface="Calibri Light"/>
              </a:rPr>
              <a:t>Kliknij, aby edytować styl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100" spc="-1" strike="noStrike">
                <a:solidFill>
                  <a:srgbClr val="000000"/>
                </a:solidFill>
                <a:latin typeface="Calibri"/>
              </a:rPr>
              <a:t>Edytuj style wzorca tekstu</a:t>
            </a:r>
            <a:endParaRPr b="0" lang="pl-PL" sz="2100" spc="-1" strike="noStrike">
              <a:solidFill>
                <a:srgbClr val="000000"/>
              </a:solidFill>
              <a:latin typeface="Calibri"/>
            </a:endParaRPr>
          </a:p>
          <a:p>
            <a:pPr lvl="1" marL="51444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Drugi poziom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lvl="2" marL="85716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500" spc="-1" strike="noStrike">
                <a:solidFill>
                  <a:srgbClr val="000000"/>
                </a:solidFill>
                <a:latin typeface="Calibri"/>
              </a:rPr>
              <a:t>Trzeci poziom</a:t>
            </a:r>
            <a:endParaRPr b="0" lang="pl-PL" sz="1500" spc="-1" strike="noStrike">
              <a:solidFill>
                <a:srgbClr val="000000"/>
              </a:solidFill>
              <a:latin typeface="Calibri"/>
            </a:endParaRPr>
          </a:p>
          <a:p>
            <a:pPr lvl="3" marL="120024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pc="-1" strike="noStrike">
                <a:solidFill>
                  <a:srgbClr val="000000"/>
                </a:solidFill>
                <a:latin typeface="Calibri"/>
              </a:rPr>
              <a:t>Czwarty poziom</a:t>
            </a:r>
            <a:endParaRPr b="0" lang="pl-PL" sz="1350" spc="-1" strike="noStrike">
              <a:solidFill>
                <a:srgbClr val="000000"/>
              </a:solidFill>
              <a:latin typeface="Calibri"/>
            </a:endParaRPr>
          </a:p>
          <a:p>
            <a:pPr lvl="4" marL="154296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1350" spc="-1" strike="noStrike">
                <a:solidFill>
                  <a:srgbClr val="000000"/>
                </a:solidFill>
                <a:latin typeface="Calibri"/>
              </a:rPr>
              <a:t>Piąty poziom</a:t>
            </a:r>
            <a:endParaRPr b="0" lang="pl-PL" sz="135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D798202-B76F-4D47-90C7-8A90A3757157}" type="datetime">
              <a:rPr b="0" lang="pl-PL" sz="900" spc="-1" strike="noStrike">
                <a:solidFill>
                  <a:srgbClr val="8b8b8b"/>
                </a:solidFill>
                <a:latin typeface="Calibri"/>
              </a:rPr>
              <a:t>19-11-4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A853C2B-99ED-417C-B322-E591B842FE53}" type="slidenum">
              <a:rPr b="0" lang="pl-PL" sz="9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1144080" y="3946680"/>
            <a:ext cx="6857640" cy="910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751"/>
              </a:spcBef>
            </a:pPr>
            <a:r>
              <a:rPr b="1" lang="pl-PL" sz="1700" spc="-1" strike="noStrike">
                <a:solidFill>
                  <a:srgbClr val="000000"/>
                </a:solidFill>
                <a:latin typeface="Calibri"/>
              </a:rPr>
              <a:t>KARDYNAŁ STEFAN WYSZYŃSKI</a:t>
            </a:r>
            <a:endParaRPr b="0" lang="pl-PL" sz="1700" spc="-1" strike="noStrike"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141920" y="2681280"/>
            <a:ext cx="7821000" cy="13554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Calibri Light"/>
              </a:rPr>
              <a:t>„</a:t>
            </a:r>
            <a:r>
              <a:rPr b="1" lang="pl-PL" sz="3200" spc="-1" strike="noStrike">
                <a:solidFill>
                  <a:srgbClr val="000000"/>
                </a:solidFill>
                <a:latin typeface="Calibri Light"/>
              </a:rPr>
              <a:t>Z drobiazgów życiowych wykonanych wielkim sercem powstaje wielkość człowieka”.</a:t>
            </a:r>
            <a:br/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" name="Picture 8" descr="https://media3.picsearch.com/is?BYkpK9ANQ3S0gFvBH16pu4VcuxdHik-VkfYlK3rCcW4&amp;height=160"/>
          <p:cNvPicPr/>
          <p:nvPr/>
        </p:nvPicPr>
        <p:blipFill>
          <a:blip r:embed="rId1"/>
          <a:srcRect l="0" t="5913" r="0" b="10116"/>
          <a:stretch/>
        </p:blipFill>
        <p:spPr>
          <a:xfrm>
            <a:off x="0" y="0"/>
            <a:ext cx="4440240" cy="213048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3830760" y="0"/>
            <a:ext cx="5312880" cy="2130120"/>
          </a:xfrm>
          <a:custGeom>
            <a:avLst/>
            <a:gdLst/>
            <a:ahLst/>
            <a:rect l="l" t="t" r="r" b="b"/>
            <a:pathLst>
              <a:path w="7084249" h="2130552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4"/>
          <p:cNvSpPr/>
          <p:nvPr/>
        </p:nvSpPr>
        <p:spPr>
          <a:xfrm>
            <a:off x="4700160" y="4683240"/>
            <a:ext cx="4443480" cy="2174400"/>
          </a:xfrm>
          <a:custGeom>
            <a:avLst/>
            <a:gdLst/>
            <a:ahLst/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0" y="4681800"/>
            <a:ext cx="5333760" cy="2175840"/>
          </a:xfrm>
          <a:custGeom>
            <a:avLst/>
            <a:gdLst/>
            <a:ahLst/>
            <a:rect l="l" t="t" r="r" b="b"/>
            <a:pathLst>
              <a:path w="7112212" h="217627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83840" y="4941000"/>
            <a:ext cx="8175600" cy="12362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0000"/>
          </a:bodyPr>
          <a:p>
            <a:pPr algn="ctr">
              <a:lnSpc>
                <a:spcPct val="90000"/>
              </a:lnSpc>
            </a:pPr>
            <a:r>
              <a:rPr b="1" lang="pl-PL" sz="4200" spc="-1" strike="noStrike">
                <a:solidFill>
                  <a:srgbClr val="000000"/>
                </a:solidFill>
                <a:latin typeface="Calibri Light"/>
              </a:rPr>
              <a:t>Nasi Wolontariusze z dumą reprezentowali szkołę na Białołęckich Dniach Wolontariusza</a:t>
            </a:r>
            <a:endParaRPr b="0" lang="pl-PL" sz="4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Picture 2" descr=""/>
          <p:cNvPicPr/>
          <p:nvPr/>
        </p:nvPicPr>
        <p:blipFill>
          <a:blip r:embed="rId1"/>
          <a:srcRect l="0" t="28013" r="0" b="2791"/>
          <a:stretch/>
        </p:blipFill>
        <p:spPr>
          <a:xfrm>
            <a:off x="0" y="0"/>
            <a:ext cx="9143640" cy="423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906520" y="940320"/>
            <a:ext cx="2905200" cy="37083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Calibri Light"/>
              </a:rPr>
              <a:t>ODWIEDZILIŚMY DOM OPIEKI „ZIELONA KRAINA”          NA OLESINIE</a:t>
            </a:r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7" name="Picture 3" descr=""/>
          <p:cNvPicPr/>
          <p:nvPr/>
        </p:nvPicPr>
        <p:blipFill>
          <a:blip r:embed="rId1"/>
          <a:srcRect l="11139" t="0" r="27069" b="0"/>
          <a:stretch/>
        </p:blipFill>
        <p:spPr>
          <a:xfrm>
            <a:off x="0" y="0"/>
            <a:ext cx="5650560" cy="6857640"/>
          </a:xfrm>
          <a:prstGeom prst="rect">
            <a:avLst/>
          </a:prstGeom>
          <a:ln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359640" y="5589360"/>
            <a:ext cx="8424720" cy="719640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ffffff"/>
                </a:solidFill>
                <a:latin typeface="Calibri"/>
              </a:rPr>
              <a:t>„</a:t>
            </a:r>
            <a:r>
              <a:rPr b="1" lang="pl-PL" sz="2000" spc="-1" strike="noStrike">
                <a:solidFill>
                  <a:srgbClr val="ffffff"/>
                </a:solidFill>
                <a:latin typeface="Calibri"/>
              </a:rPr>
              <a:t>Człowiek dopiero wtedy jest w pełni szczęśliwy, gdy może służyć, a nie wtedy, gdy musi władać”</a:t>
            </a: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. Kard. Stefan Wyszyński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TextShape 2"/>
          <p:cNvSpPr txBox="1"/>
          <p:nvPr/>
        </p:nvSpPr>
        <p:spPr>
          <a:xfrm>
            <a:off x="491400" y="2670840"/>
            <a:ext cx="3943080" cy="242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pl-PL" sz="3300" spc="-1" strike="noStrike">
                <a:solidFill>
                  <a:srgbClr val="000000"/>
                </a:solidFill>
                <a:latin typeface="Calibri Light"/>
              </a:rPr>
              <a:t>ODWIEDZILIŚMY DOM OPIEKI SPOŁECZNEJ PROWADZONEJ PRZEZ SIOSTRY ALBERTYNKI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491400" y="2316600"/>
            <a:ext cx="30859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2" name="Picture 2" descr=""/>
          <p:cNvPicPr/>
          <p:nvPr/>
        </p:nvPicPr>
        <p:blipFill>
          <a:blip r:embed="rId1"/>
          <a:srcRect l="29051" t="0" r="32328" b="0"/>
          <a:stretch/>
        </p:blipFill>
        <p:spPr>
          <a:xfrm>
            <a:off x="4434840" y="0"/>
            <a:ext cx="4708800" cy="6857640"/>
          </a:xfrm>
          <a:prstGeom prst="rect">
            <a:avLst/>
          </a:prstGeom>
          <a:ln>
            <a:noFill/>
          </a:ln>
        </p:spPr>
      </p:pic>
      <p:sp>
        <p:nvSpPr>
          <p:cNvPr id="173" name="CustomShape 4"/>
          <p:cNvSpPr/>
          <p:nvPr/>
        </p:nvSpPr>
        <p:spPr>
          <a:xfrm>
            <a:off x="625320" y="5654880"/>
            <a:ext cx="5904360" cy="639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„</a:t>
            </a: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Uprzejme spojrzenie i uśmiech znaczą często więcej,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niż udana rozmowa”. Kardynał Stefan Wyszyński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3000"/>
          </a:bodyPr>
          <a:p>
            <a:pPr>
              <a:lnSpc>
                <a:spcPct val="90000"/>
              </a:lnSpc>
            </a:pPr>
            <a:r>
              <a:rPr b="0" lang="pl-PL" sz="3300" spc="-1" strike="noStrike">
                <a:solidFill>
                  <a:srgbClr val="000000"/>
                </a:solidFill>
                <a:latin typeface="Calibri Light"/>
              </a:rPr>
              <a:t>„</a:t>
            </a:r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br/>
            <a:r>
              <a:rPr b="0" lang="pl-PL" sz="3300" spc="-1" strike="noStrike">
                <a:solidFill>
                  <a:srgbClr val="000000"/>
                </a:solidFill>
                <a:latin typeface="Calibri Light"/>
              </a:rPr>
              <a:t>„</a:t>
            </a:r>
            <a:r>
              <a:rPr b="0" lang="pl-PL" sz="3300" spc="-1" strike="noStrike">
                <a:solidFill>
                  <a:srgbClr val="000000"/>
                </a:solidFill>
                <a:latin typeface="Calibri Light"/>
              </a:rPr>
              <a:t>Wielkie sprawy powstają w ciszy i skupieniu. Musimy uczyć się sztuki milczenia i skupienia”.</a:t>
            </a:r>
            <a:br/>
            <a:r>
              <a:rPr b="0" lang="pl-PL" sz="2200" spc="-1" strike="noStrike">
                <a:solidFill>
                  <a:srgbClr val="000000"/>
                </a:solidFill>
                <a:latin typeface="Calibri Light"/>
              </a:rPr>
              <a:t>Kardynał Stefan Wyszyński.</a:t>
            </a:r>
            <a:br/>
            <a:endParaRPr b="0" lang="pl-PL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Symbol zastępczy zawartości 3" descr="DSC_0006.JPG"/>
          <p:cNvPicPr/>
          <p:nvPr/>
        </p:nvPicPr>
        <p:blipFill>
          <a:blip r:embed="rId1"/>
          <a:stretch/>
        </p:blipFill>
        <p:spPr>
          <a:xfrm>
            <a:off x="467640" y="398880"/>
            <a:ext cx="8330760" cy="468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7" name="Symbol zastępczy zawartości 3" descr="DSC_0012.JPG"/>
          <p:cNvPicPr/>
          <p:nvPr/>
        </p:nvPicPr>
        <p:blipFill>
          <a:blip r:embed="rId1"/>
          <a:stretch/>
        </p:blipFill>
        <p:spPr>
          <a:xfrm>
            <a:off x="-24480" y="404640"/>
            <a:ext cx="9168120" cy="5157000"/>
          </a:xfrm>
          <a:prstGeom prst="rect">
            <a:avLst/>
          </a:prstGeom>
          <a:ln>
            <a:noFill/>
          </a:ln>
        </p:spPr>
      </p:pic>
      <p:sp>
        <p:nvSpPr>
          <p:cNvPr id="178" name="CustomShape 2"/>
          <p:cNvSpPr/>
          <p:nvPr/>
        </p:nvSpPr>
        <p:spPr>
          <a:xfrm>
            <a:off x="1475640" y="5589360"/>
            <a:ext cx="655236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</a:rPr>
              <a:t>„</a:t>
            </a:r>
            <a:r>
              <a:rPr b="1" lang="pl-PL" sz="2400" spc="-1" strike="noStrike">
                <a:solidFill>
                  <a:srgbClr val="000000"/>
                </a:solidFill>
                <a:latin typeface="Calibri"/>
              </a:rPr>
              <a:t>Każda rzecz wielka musi kosztować i musi być trudna. Tylko rzeczy małe i liche są łatwe”.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pl-PL" sz="2400" spc="-1" strike="noStrike">
                <a:solidFill>
                  <a:srgbClr val="000000"/>
                </a:solidFill>
                <a:latin typeface="Calibri"/>
              </a:rPr>
              <a:t>Kard. Stefan Wyszyński</a:t>
            </a:r>
            <a:endParaRPr b="0" lang="pl-P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043640" y="4470480"/>
            <a:ext cx="6857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1143000" y="3602160"/>
            <a:ext cx="6857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  <p:pic>
        <p:nvPicPr>
          <p:cNvPr id="181" name="Picture 2" descr="F:\DSC_0036.JPG"/>
          <p:cNvPicPr/>
          <p:nvPr/>
        </p:nvPicPr>
        <p:blipFill>
          <a:blip r:embed="rId1"/>
          <a:stretch/>
        </p:blipFill>
        <p:spPr>
          <a:xfrm>
            <a:off x="-4680" y="0"/>
            <a:ext cx="91483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ymbol zastępczy zawartości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ymbol zastępczy zawartości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1043640" y="2565000"/>
            <a:ext cx="6857640" cy="13554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3000"/>
          </a:bodyPr>
          <a:p>
            <a:pPr>
              <a:lnSpc>
                <a:spcPct val="90000"/>
              </a:lnSpc>
            </a:pPr>
            <a:r>
              <a:rPr b="1" lang="pl-PL" sz="4300" spc="-1" strike="noStrike">
                <a:solidFill>
                  <a:srgbClr val="000000"/>
                </a:solidFill>
                <a:latin typeface="Calibri Light"/>
              </a:rPr>
              <a:t>Współpracujemy ze świetlicą szkolną – wspieramy kolegów  </a:t>
            </a:r>
            <a:r>
              <a:rPr b="1" lang="pl-PL" sz="4300" spc="-1" strike="noStrike">
                <a:solidFill>
                  <a:srgbClr val="000000"/>
                </a:solidFill>
                <a:latin typeface="Wingdings"/>
              </a:rPr>
              <a:t></a:t>
            </a:r>
            <a:endParaRPr b="0" lang="pl-PL" sz="4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0" y="0"/>
            <a:ext cx="3355920" cy="2130480"/>
          </a:xfrm>
          <a:custGeom>
            <a:avLst/>
            <a:gdLst/>
            <a:ahLst/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f3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3"/>
          <p:cNvSpPr/>
          <p:nvPr/>
        </p:nvSpPr>
        <p:spPr>
          <a:xfrm flipH="1" flipV="1">
            <a:off x="5787360" y="4682520"/>
            <a:ext cx="3355920" cy="2174400"/>
          </a:xfrm>
          <a:custGeom>
            <a:avLst/>
            <a:gdLst/>
            <a:ahLst/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Picture 8" descr="https://media3.picsearch.com/is?BYkpK9ANQ3S0gFvBH16pu4VcuxdHik-VkfYlK3rCcW4&amp;height=160"/>
          <p:cNvPicPr/>
          <p:nvPr/>
        </p:nvPicPr>
        <p:blipFill>
          <a:blip r:embed="rId1"/>
          <a:srcRect l="0" t="18262" r="0" b="22465"/>
          <a:stretch/>
        </p:blipFill>
        <p:spPr>
          <a:xfrm>
            <a:off x="0" y="4682880"/>
            <a:ext cx="6422040" cy="217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0" y="857160"/>
            <a:ext cx="9143640" cy="514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TextShape 2"/>
          <p:cNvSpPr txBox="1"/>
          <p:nvPr/>
        </p:nvSpPr>
        <p:spPr>
          <a:xfrm>
            <a:off x="443160" y="4673520"/>
            <a:ext cx="5204520" cy="13028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>
              <a:lnSpc>
                <a:spcPct val="9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 Light"/>
              </a:rPr>
              <a:t>Wolontariusze pomagają młodszym kolegom i koleżankom  w nauce    na świetlicy szkolnej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441360" y="1322640"/>
            <a:ext cx="1682640" cy="168264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CustomShape 4"/>
          <p:cNvSpPr/>
          <p:nvPr/>
        </p:nvSpPr>
        <p:spPr>
          <a:xfrm>
            <a:off x="2546280" y="2707200"/>
            <a:ext cx="721440" cy="721440"/>
          </a:xfrm>
          <a:prstGeom prst="ellipse">
            <a:avLst/>
          </a:prstGeom>
          <a:solidFill>
            <a:srgbClr val="5e3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5"/>
          <p:cNvSpPr/>
          <p:nvPr/>
        </p:nvSpPr>
        <p:spPr>
          <a:xfrm>
            <a:off x="3844440" y="2603160"/>
            <a:ext cx="219960" cy="219960"/>
          </a:xfrm>
          <a:prstGeom prst="ellipse">
            <a:avLst/>
          </a:prstGeom>
          <a:solidFill>
            <a:srgbClr val="7cb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3" name="Picture 2" descr="Znalezione obrazy dla zapytania korepetycje"/>
          <p:cNvPicPr/>
          <p:nvPr/>
        </p:nvPicPr>
        <p:blipFill>
          <a:blip r:embed="rId1"/>
          <a:srcRect l="0" t="0" r="0" b="5039"/>
          <a:stretch/>
        </p:blipFill>
        <p:spPr>
          <a:xfrm>
            <a:off x="4183560" y="0"/>
            <a:ext cx="4960080" cy="3532320"/>
          </a:xfrm>
          <a:prstGeom prst="rect">
            <a:avLst/>
          </a:prstGeom>
          <a:ln>
            <a:noFill/>
          </a:ln>
        </p:spPr>
      </p:pic>
      <p:sp>
        <p:nvSpPr>
          <p:cNvPr id="194" name="Line 6"/>
          <p:cNvSpPr/>
          <p:nvPr/>
        </p:nvSpPr>
        <p:spPr>
          <a:xfrm>
            <a:off x="5811480" y="4673160"/>
            <a:ext cx="0" cy="1303200"/>
          </a:xfrm>
          <a:prstGeom prst="line">
            <a:avLst/>
          </a:prstGeom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7"/>
          <p:cNvSpPr/>
          <p:nvPr/>
        </p:nvSpPr>
        <p:spPr>
          <a:xfrm rot="919800">
            <a:off x="5623560" y="2694600"/>
            <a:ext cx="3152520" cy="266400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"/>
              </a:rPr>
              <a:t>SIŁA W NAS!!!</a:t>
            </a:r>
            <a:r>
              <a:rPr b="1" lang="pl-PL" sz="2800" spc="-1" strike="noStrike">
                <a:solidFill>
                  <a:srgbClr val="ffffff"/>
                </a:solidFill>
                <a:latin typeface="Wingdings"/>
              </a:rPr>
              <a:t>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981000" y="2133000"/>
            <a:ext cx="3918600" cy="2736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8000"/>
          </a:bodyPr>
          <a:p>
            <a:pPr>
              <a:lnSpc>
                <a:spcPct val="90000"/>
              </a:lnSpc>
            </a:pPr>
            <a:r>
              <a:rPr b="1" lang="pl-PL" sz="3100" spc="-1" strike="noStrike">
                <a:solidFill>
                  <a:srgbClr val="0d0d0d"/>
                </a:solidFill>
                <a:latin typeface="Calibri Light"/>
              </a:rPr>
              <a:t>MY I NASZE DZIAŁANIA WOLONTARIACKIE</a:t>
            </a:r>
            <a:br/>
            <a:br/>
            <a:r>
              <a:rPr b="1" lang="pl-PL" sz="3100" spc="-1" strike="noStrike">
                <a:solidFill>
                  <a:srgbClr val="000000"/>
                </a:solidFill>
                <a:latin typeface="Calibri Light"/>
              </a:rPr>
              <a:t>Szkoła Podstawowa nr 31 im. Stefana Kardynała Wyszyńskiego                     w Warszawie</a:t>
            </a:r>
            <a:endParaRPr b="0" lang="pl-PL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Graphic 95" descr=""/>
          <p:cNvPicPr/>
          <p:nvPr/>
        </p:nvPicPr>
        <p:blipFill>
          <a:blip r:embed="rId1">
            <a:alphaModFix amt="15000"/>
          </a:blip>
          <a:stretch/>
        </p:blipFill>
        <p:spPr>
          <a:xfrm>
            <a:off x="4980960" y="1469520"/>
            <a:ext cx="3918600" cy="3918600"/>
          </a:xfrm>
          <a:prstGeom prst="rect">
            <a:avLst/>
          </a:prstGeom>
          <a:ln>
            <a:noFill/>
          </a:ln>
        </p:spPr>
      </p:pic>
      <p:sp>
        <p:nvSpPr>
          <p:cNvPr id="131" name="Line 2"/>
          <p:cNvSpPr/>
          <p:nvPr/>
        </p:nvSpPr>
        <p:spPr>
          <a:xfrm>
            <a:off x="1043280" y="2996640"/>
            <a:ext cx="3528720" cy="0"/>
          </a:xfrm>
          <a:prstGeom prst="line">
            <a:avLst/>
          </a:prstGeom>
          <a:ln w="633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1143000" y="2618640"/>
            <a:ext cx="6857640" cy="13554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91000"/>
          </a:bodyPr>
          <a:p>
            <a:pPr>
              <a:lnSpc>
                <a:spcPct val="90000"/>
              </a:lnSpc>
            </a:pPr>
            <a:r>
              <a:rPr b="1" lang="pl-PL" sz="2900" spc="-1" strike="noStrike">
                <a:solidFill>
                  <a:srgbClr val="000000"/>
                </a:solidFill>
                <a:latin typeface="Calibri Light"/>
              </a:rPr>
              <a:t>Przygotowaliśmy przedstawienie o Bracie Albercie, które było prezentowane                 na spotkaniach z chorymi i starszymi osobami</a:t>
            </a:r>
            <a:endParaRPr b="0" lang="pl-PL" sz="2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0" y="0"/>
            <a:ext cx="3355920" cy="2130480"/>
          </a:xfrm>
          <a:custGeom>
            <a:avLst/>
            <a:gdLst/>
            <a:ahLst/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847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8" name="Picture 2" descr=""/>
          <p:cNvPicPr/>
          <p:nvPr/>
        </p:nvPicPr>
        <p:blipFill>
          <a:blip r:embed="rId1"/>
          <a:srcRect l="0" t="21841" r="6" b="19048"/>
          <a:stretch/>
        </p:blipFill>
        <p:spPr>
          <a:xfrm>
            <a:off x="2737080" y="0"/>
            <a:ext cx="6406560" cy="2130120"/>
          </a:xfrm>
          <a:prstGeom prst="rect">
            <a:avLst/>
          </a:prstGeom>
          <a:ln>
            <a:noFill/>
          </a:ln>
        </p:spPr>
      </p:pic>
      <p:sp>
        <p:nvSpPr>
          <p:cNvPr id="199" name="CustomShape 3"/>
          <p:cNvSpPr/>
          <p:nvPr/>
        </p:nvSpPr>
        <p:spPr>
          <a:xfrm flipH="1" flipV="1">
            <a:off x="5787360" y="4682520"/>
            <a:ext cx="3355920" cy="2174400"/>
          </a:xfrm>
          <a:custGeom>
            <a:avLst/>
            <a:gdLst/>
            <a:ahLst/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0" name="Picture 2" descr="Znalezione obrazy dla zapytania SENIOR"/>
          <p:cNvPicPr/>
          <p:nvPr/>
        </p:nvPicPr>
        <p:blipFill>
          <a:blip r:embed="rId2"/>
          <a:srcRect l="0" t="15098" r="0" b="33976"/>
          <a:stretch/>
        </p:blipFill>
        <p:spPr>
          <a:xfrm>
            <a:off x="0" y="4682880"/>
            <a:ext cx="6422040" cy="2174760"/>
          </a:xfrm>
          <a:prstGeom prst="rect">
            <a:avLst/>
          </a:prstGeom>
          <a:ln>
            <a:noFill/>
          </a:ln>
        </p:spPr>
      </p:pic>
      <p:pic>
        <p:nvPicPr>
          <p:cNvPr id="201" name="Picture 8" descr="https://media3.picsearch.com/is?BYkpK9ANQ3S0gFvBH16pu4VcuxdHik-VkfYlK3rCcW4&amp;height=160"/>
          <p:cNvPicPr/>
          <p:nvPr/>
        </p:nvPicPr>
        <p:blipFill>
          <a:blip r:embed="rId3"/>
          <a:srcRect l="0" t="18262" r="0" b="22465"/>
          <a:stretch/>
        </p:blipFill>
        <p:spPr>
          <a:xfrm>
            <a:off x="0" y="476640"/>
            <a:ext cx="3203640" cy="109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300" spc="-1" strike="noStrike">
                <a:solidFill>
                  <a:srgbClr val="000000"/>
                </a:solidFill>
                <a:latin typeface="Calibri Light"/>
              </a:rPr>
              <a:t>Wspieraliśmy akcję ogólnopolską                „Góra Grosza”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" name="Picture 2" descr=""/>
          <p:cNvPicPr/>
          <p:nvPr/>
        </p:nvPicPr>
        <p:blipFill>
          <a:blip r:embed="rId1"/>
          <a:stretch/>
        </p:blipFill>
        <p:spPr>
          <a:xfrm>
            <a:off x="323640" y="2349000"/>
            <a:ext cx="8431200" cy="3816000"/>
          </a:xfrm>
          <a:prstGeom prst="rect">
            <a:avLst/>
          </a:prstGeom>
          <a:ln>
            <a:noFill/>
          </a:ln>
        </p:spPr>
      </p:pic>
      <p:sp>
        <p:nvSpPr>
          <p:cNvPr id="204" name="CustomShape 2"/>
          <p:cNvSpPr/>
          <p:nvPr/>
        </p:nvSpPr>
        <p:spPr>
          <a:xfrm rot="20695800">
            <a:off x="388440" y="2674800"/>
            <a:ext cx="3959280" cy="327168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"/>
              </a:rPr>
              <a:t>ZEBRALIŚMY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"/>
              </a:rPr>
              <a:t>BARDZO DUŻĄ GÓRĘ MONET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 rot="16200000">
            <a:off x="183600" y="1929240"/>
            <a:ext cx="3333240" cy="2624040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TextShape 2"/>
          <p:cNvSpPr txBox="1"/>
          <p:nvPr/>
        </p:nvSpPr>
        <p:spPr>
          <a:xfrm>
            <a:off x="674280" y="2061000"/>
            <a:ext cx="2143440" cy="2547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000"/>
          </a:bodyPr>
          <a:p>
            <a:pPr algn="ctr">
              <a:lnSpc>
                <a:spcPct val="90000"/>
              </a:lnSpc>
            </a:pPr>
            <a:r>
              <a:rPr b="1" lang="pl-PL" sz="2400" spc="-1" strike="noStrike">
                <a:solidFill>
                  <a:srgbClr val="ffffff"/>
                </a:solidFill>
                <a:latin typeface="Calibri Light"/>
              </a:rPr>
              <a:t>Uczestniczyliśmy w wyjeździe      na cmentarz       w celu uczczenia pamięci nauczycieli uczących             w naszej szkole</a:t>
            </a:r>
            <a:endParaRPr b="0" lang="pl-PL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2" descr=""/>
          <p:cNvPicPr/>
          <p:nvPr/>
        </p:nvPicPr>
        <p:blipFill>
          <a:blip r:embed="rId1"/>
          <a:stretch/>
        </p:blipFill>
        <p:spPr>
          <a:xfrm>
            <a:off x="3362760" y="1441800"/>
            <a:ext cx="5085000" cy="3597480"/>
          </a:xfrm>
          <a:prstGeom prst="rect">
            <a:avLst/>
          </a:prstGeom>
          <a:ln>
            <a:noFill/>
          </a:ln>
        </p:spPr>
      </p:pic>
      <p:sp>
        <p:nvSpPr>
          <p:cNvPr id="208" name="CustomShape 3"/>
          <p:cNvSpPr/>
          <p:nvPr/>
        </p:nvSpPr>
        <p:spPr>
          <a:xfrm rot="919800">
            <a:off x="5171040" y="3613680"/>
            <a:ext cx="3428280" cy="263016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"/>
              </a:rPr>
              <a:t>SZACUNEK I PAMIĘĆ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67640" y="90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pl-PL" sz="3300" spc="-1" strike="noStrike">
                <a:solidFill>
                  <a:srgbClr val="000000"/>
                </a:solidFill>
                <a:latin typeface="Calibri Light"/>
              </a:rPr>
              <a:t>Zbieraliśmy świeczki na rzecz Domu Pomocy Społecznej prowadzone przez Siostry Misjonarki 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CustomShape 2"/>
          <p:cNvSpPr/>
          <p:nvPr/>
        </p:nvSpPr>
        <p:spPr>
          <a:xfrm rot="20485800">
            <a:off x="429120" y="2590560"/>
            <a:ext cx="3942720" cy="266400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"/>
              </a:rPr>
              <a:t>POMAGNIE MA WIELKI  SENS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11" name="Picture 2" descr=""/>
          <p:cNvPicPr/>
          <p:nvPr/>
        </p:nvPicPr>
        <p:blipFill>
          <a:blip r:embed="rId1"/>
          <a:stretch/>
        </p:blipFill>
        <p:spPr>
          <a:xfrm>
            <a:off x="4212000" y="3141000"/>
            <a:ext cx="4320000" cy="410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TextShape 2"/>
          <p:cNvSpPr txBox="1"/>
          <p:nvPr/>
        </p:nvSpPr>
        <p:spPr>
          <a:xfrm>
            <a:off x="491400" y="2670840"/>
            <a:ext cx="3943080" cy="2426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pl-PL" sz="3300" spc="-1" strike="noStrike">
                <a:solidFill>
                  <a:srgbClr val="000000"/>
                </a:solidFill>
                <a:latin typeface="Calibri Light"/>
              </a:rPr>
              <a:t>Zorganizowaliśmy zbiórkę żywności długoterminowej       na rzecz Domu Samotnej Matki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491400" y="2316600"/>
            <a:ext cx="30859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Picture 2" descr="Znalezione obrazy dla zapytania zbiÃ³rka Å¼ywnoÅci"/>
          <p:cNvPicPr/>
          <p:nvPr/>
        </p:nvPicPr>
        <p:blipFill>
          <a:blip r:embed="rId1"/>
          <a:srcRect l="23773" t="0" r="24051" b="0"/>
          <a:stretch/>
        </p:blipFill>
        <p:spPr>
          <a:xfrm>
            <a:off x="4434840" y="0"/>
            <a:ext cx="4708800" cy="6857640"/>
          </a:xfrm>
          <a:prstGeom prst="rect">
            <a:avLst/>
          </a:prstGeom>
          <a:ln>
            <a:noFill/>
          </a:ln>
        </p:spPr>
      </p:pic>
      <p:sp>
        <p:nvSpPr>
          <p:cNvPr id="216" name="CustomShape 4"/>
          <p:cNvSpPr/>
          <p:nvPr/>
        </p:nvSpPr>
        <p:spPr>
          <a:xfrm rot="20485800">
            <a:off x="147600" y="296640"/>
            <a:ext cx="4138920" cy="207972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"/>
              </a:rPr>
              <a:t>BO INNI NAS POTRZEBUJĄ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Znalezione obrazy dla zapytania PIKNIK SZKOLNY"/>
          <p:cNvPicPr/>
          <p:nvPr/>
        </p:nvPicPr>
        <p:blipFill>
          <a:blip r:embed="rId1"/>
          <a:srcRect l="12620" t="0" r="12381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0" y="428760"/>
            <a:ext cx="9143640" cy="7362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TextShape 2"/>
          <p:cNvSpPr txBox="1"/>
          <p:nvPr/>
        </p:nvSpPr>
        <p:spPr>
          <a:xfrm>
            <a:off x="392760" y="425880"/>
            <a:ext cx="8407800" cy="744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100" spc="-1" strike="noStrike">
                <a:solidFill>
                  <a:srgbClr val="262626"/>
                </a:solidFill>
                <a:latin typeface="Calibri Light"/>
              </a:rPr>
              <a:t>Organizowaliśmy Pikniki Rodzinne na terenie szkoły</a:t>
            </a:r>
            <a:endParaRPr b="0" lang="pl-PL" sz="3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Line 3"/>
          <p:cNvSpPr/>
          <p:nvPr/>
        </p:nvSpPr>
        <p:spPr>
          <a:xfrm>
            <a:off x="0" y="35064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Line 4"/>
          <p:cNvSpPr/>
          <p:nvPr/>
        </p:nvSpPr>
        <p:spPr>
          <a:xfrm>
            <a:off x="0" y="124344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3" name="Picture 2" descr="Znalezione obrazy dla zapytania HOSPICJUM DLA DZIECI"/>
          <p:cNvPicPr/>
          <p:nvPr/>
        </p:nvPicPr>
        <p:blipFill>
          <a:blip r:embed="rId1">
            <a:alphaModFix amt="50000"/>
          </a:blip>
          <a:srcRect l="1912" t="0" r="9088" b="-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4" name="TextShape 2"/>
          <p:cNvSpPr txBox="1"/>
          <p:nvPr/>
        </p:nvSpPr>
        <p:spPr>
          <a:xfrm>
            <a:off x="539640" y="692640"/>
            <a:ext cx="6857640" cy="935640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Calibri Light"/>
              </a:rPr>
              <a:t>ZBIERALIŚMY FUNDUSZE DLA WARSZAWSKIEGO HOSPICJUM DLA DZIECI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324720" y="5091840"/>
            <a:ext cx="5875200" cy="12643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r">
              <a:lnSpc>
                <a:spcPct val="90000"/>
              </a:lnSpc>
            </a:pPr>
            <a:r>
              <a:rPr b="1" lang="pl-PL" sz="3300" spc="-1" strike="noStrike">
                <a:solidFill>
                  <a:srgbClr val="ffffff"/>
                </a:solidFill>
                <a:latin typeface="Calibri Light"/>
              </a:rPr>
              <a:t>CODZIENNIE CZYNIMY DOBRO,   BO PIĘKNO JEST W NAS</a:t>
            </a:r>
            <a:endParaRPr b="0" lang="pl-PL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Picture 2" descr="Znalezione obrazy dla zapytania CZYNIÄ DOBRO"/>
          <p:cNvPicPr/>
          <p:nvPr/>
        </p:nvPicPr>
        <p:blipFill>
          <a:blip r:embed="rId1"/>
          <a:srcRect l="0" t="0" r="0" b="9094"/>
          <a:stretch/>
        </p:blipFill>
        <p:spPr>
          <a:xfrm>
            <a:off x="-2880" y="9000"/>
            <a:ext cx="9143640" cy="4571640"/>
          </a:xfrm>
          <a:prstGeom prst="rect">
            <a:avLst/>
          </a:prstGeom>
          <a:ln>
            <a:noFill/>
          </a:ln>
        </p:spPr>
      </p:pic>
      <p:sp>
        <p:nvSpPr>
          <p:cNvPr id="227" name="Line 2"/>
          <p:cNvSpPr/>
          <p:nvPr/>
        </p:nvSpPr>
        <p:spPr>
          <a:xfrm flipV="1">
            <a:off x="6289920" y="5263920"/>
            <a:ext cx="0" cy="914400"/>
          </a:xfrm>
          <a:prstGeom prst="line">
            <a:avLst/>
          </a:prstGeom>
          <a:ln w="1908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2185560"/>
            <a:ext cx="4824000" cy="204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pl-PL" sz="2800" spc="-1" strike="noStrike">
                <a:solidFill>
                  <a:srgbClr val="000000"/>
                </a:solidFill>
                <a:latin typeface="Calibri"/>
              </a:rPr>
              <a:t>„</a:t>
            </a:r>
            <a:r>
              <a:rPr b="1" lang="pl-PL" sz="2800" spc="-1" strike="noStrike">
                <a:solidFill>
                  <a:srgbClr val="000000"/>
                </a:solidFill>
                <a:latin typeface="Calibri"/>
              </a:rPr>
              <a:t>Od siebie trzeba wymagać najwięcej”. </a:t>
            </a:r>
            <a:endParaRPr b="0" lang="pl-PL" sz="2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Kardynał Stefan Wyszyński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611640" y="5229360"/>
            <a:ext cx="8280720" cy="63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UCZNIOWIE SZKOŁY PODSTAWOWEJ NR 31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IM. KARDYNAŁA STEFANA WYSZYŃSKIEGO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5382000" y="3600720"/>
            <a:ext cx="3094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3600" spc="-1" strike="noStrike">
                <a:solidFill>
                  <a:srgbClr val="000000"/>
                </a:solidFill>
                <a:latin typeface="Calibri"/>
              </a:rPr>
              <a:t>WYMAGAMY</a:t>
            </a:r>
            <a:r>
              <a:rPr b="1" lang="pl-PL" sz="3600" spc="-1" strike="noStrike">
                <a:solidFill>
                  <a:srgbClr val="000000"/>
                </a:solidFill>
                <a:latin typeface="Wingdings"/>
              </a:rPr>
              <a:t>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231" name="Line 4"/>
          <p:cNvSpPr/>
          <p:nvPr/>
        </p:nvSpPr>
        <p:spPr>
          <a:xfrm>
            <a:off x="4932000" y="2420640"/>
            <a:ext cx="0" cy="2088360"/>
          </a:xfrm>
          <a:prstGeom prst="line">
            <a:avLst/>
          </a:prstGeom>
          <a:ln w="6336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2" name="Picture 8" descr="https://media3.picsearch.com/is?BYkpK9ANQ3S0gFvBH16pu4VcuxdHik-VkfYlK3rCcW4&amp;height=160"/>
          <p:cNvPicPr/>
          <p:nvPr/>
        </p:nvPicPr>
        <p:blipFill>
          <a:blip r:embed="rId1"/>
          <a:srcRect l="0" t="5913" r="0" b="10116"/>
          <a:stretch/>
        </p:blipFill>
        <p:spPr>
          <a:xfrm>
            <a:off x="5158800" y="1911240"/>
            <a:ext cx="3456000" cy="165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" descr="Podobny obraz"/>
          <p:cNvPicPr/>
          <p:nvPr/>
        </p:nvPicPr>
        <p:blipFill>
          <a:blip r:embed="rId1"/>
          <a:stretch/>
        </p:blipFill>
        <p:spPr>
          <a:xfrm>
            <a:off x="553680" y="635400"/>
            <a:ext cx="8324640" cy="520020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899640" y="5403960"/>
            <a:ext cx="7488360" cy="863640"/>
          </a:xfrm>
          <a:prstGeom prst="rect">
            <a:avLst/>
          </a:prstGeom>
          <a:solidFill>
            <a:srgbClr val="e20074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lang="pl-PL" sz="2100" spc="-1" strike="noStrike">
                <a:solidFill>
                  <a:srgbClr val="ffffff"/>
                </a:solidFill>
                <a:latin typeface="Calibri"/>
              </a:rPr>
              <a:t>Opracowanie: Dagmara Dowżyk &amp; Małgosia Leleno, klasa VII b</a:t>
            </a:r>
            <a:endParaRPr b="0" lang="pl-PL" sz="21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1" lang="pl-PL" sz="2100" spc="-1" strike="noStrike">
                <a:solidFill>
                  <a:srgbClr val="ffffff"/>
                </a:solidFill>
                <a:latin typeface="Calibri"/>
              </a:rPr>
              <a:t>Pod kierunkiem Opiekuna Wolontariatu: Pani Izabeli Długosz</a:t>
            </a:r>
            <a:endParaRPr b="0" lang="pl-PL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"/>
          <p:cNvPicPr/>
          <p:nvPr/>
        </p:nvPicPr>
        <p:blipFill>
          <a:blip r:embed="rId1"/>
          <a:stretch/>
        </p:blipFill>
        <p:spPr>
          <a:xfrm>
            <a:off x="0" y="17280"/>
            <a:ext cx="9143640" cy="522432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0" y="5320080"/>
            <a:ext cx="9143640" cy="7362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TextShape 2"/>
          <p:cNvSpPr txBox="1"/>
          <p:nvPr/>
        </p:nvSpPr>
        <p:spPr>
          <a:xfrm>
            <a:off x="392760" y="5317200"/>
            <a:ext cx="8407800" cy="744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2200" spc="-1" strike="noStrike">
                <a:solidFill>
                  <a:srgbClr val="262626"/>
                </a:solidFill>
                <a:latin typeface="Calibri Light"/>
              </a:rPr>
              <a:t>ZBIERALIŚMY PLASTIKOWE NAKRĘTKI W RAMACH AKCJI</a:t>
            </a:r>
            <a:br/>
            <a:r>
              <a:rPr b="1" lang="pl-PL" sz="2200" spc="-1" strike="noStrike">
                <a:solidFill>
                  <a:srgbClr val="262626"/>
                </a:solidFill>
                <a:latin typeface="Calibri Light"/>
              </a:rPr>
              <a:t>„Koreczki dla Aneczki” i Fundacji „Usłyszeć świat”.</a:t>
            </a:r>
            <a:endParaRPr b="0" lang="pl-PL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Line 3"/>
          <p:cNvSpPr/>
          <p:nvPr/>
        </p:nvSpPr>
        <p:spPr>
          <a:xfrm>
            <a:off x="0" y="524196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Line 4"/>
          <p:cNvSpPr/>
          <p:nvPr/>
        </p:nvSpPr>
        <p:spPr>
          <a:xfrm>
            <a:off x="0" y="613476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5"/>
          <p:cNvSpPr/>
          <p:nvPr/>
        </p:nvSpPr>
        <p:spPr>
          <a:xfrm rot="20343000">
            <a:off x="136080" y="-9000"/>
            <a:ext cx="2592000" cy="266400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tony korków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4167"/>
            </a:avLst>
          </a:prstGeom>
          <a:blipFill rotWithShape="0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76320">
            <a:solidFill>
              <a:srgbClr val="eaeaea"/>
            </a:solidFill>
            <a:miter/>
          </a:ln>
          <a:effectLst>
            <a:reflection algn="bl" blurRad="12700" dir="5400000" dist="5000" endPos="28000" rotWithShape="0" stA="33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39" name="CustomShape 2"/>
          <p:cNvSpPr/>
          <p:nvPr/>
        </p:nvSpPr>
        <p:spPr>
          <a:xfrm>
            <a:off x="0" y="5320080"/>
            <a:ext cx="9143640" cy="7362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TextShape 3"/>
          <p:cNvSpPr txBox="1"/>
          <p:nvPr/>
        </p:nvSpPr>
        <p:spPr>
          <a:xfrm>
            <a:off x="392760" y="5317200"/>
            <a:ext cx="8407800" cy="7444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100" spc="-1" strike="noStrike">
                <a:solidFill>
                  <a:srgbClr val="262626"/>
                </a:solidFill>
                <a:latin typeface="Calibri Light"/>
              </a:rPr>
              <a:t>ZBIERALIŚMY MAKULATURĘ </a:t>
            </a:r>
            <a:endParaRPr b="0" lang="pl-PL" sz="3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Line 4"/>
          <p:cNvSpPr/>
          <p:nvPr/>
        </p:nvSpPr>
        <p:spPr>
          <a:xfrm>
            <a:off x="0" y="524196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Line 5"/>
          <p:cNvSpPr/>
          <p:nvPr/>
        </p:nvSpPr>
        <p:spPr>
          <a:xfrm>
            <a:off x="0" y="613476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6"/>
          <p:cNvSpPr/>
          <p:nvPr/>
        </p:nvSpPr>
        <p:spPr>
          <a:xfrm rot="708000">
            <a:off x="5105160" y="811080"/>
            <a:ext cx="3987720" cy="346356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000" spc="-1" strike="noStrike">
                <a:solidFill>
                  <a:srgbClr val="ffffff"/>
                </a:solidFill>
                <a:latin typeface="Calibri"/>
              </a:rPr>
              <a:t>Wiele ton makulatury dla Fundacji „Przyjazny Świat Dziecka” dla Domów Dziecka.</a:t>
            </a:r>
            <a:endParaRPr b="0" lang="pl-PL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3" descr=""/>
          <p:cNvPicPr/>
          <p:nvPr/>
        </p:nvPicPr>
        <p:blipFill>
          <a:blip r:embed="rId1"/>
          <a:stretch/>
        </p:blipFill>
        <p:spPr>
          <a:xfrm>
            <a:off x="3492000" y="2508120"/>
            <a:ext cx="5430600" cy="42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" name="Picture 3" descr=""/>
          <p:cNvPicPr/>
          <p:nvPr/>
        </p:nvPicPr>
        <p:blipFill>
          <a:blip r:embed="rId2"/>
          <a:stretch/>
        </p:blipFill>
        <p:spPr>
          <a:xfrm rot="20670600">
            <a:off x="-158040" y="3730680"/>
            <a:ext cx="3688560" cy="282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6" name="CustomShape 1"/>
          <p:cNvSpPr/>
          <p:nvPr/>
        </p:nvSpPr>
        <p:spPr>
          <a:xfrm>
            <a:off x="0" y="428760"/>
            <a:ext cx="9143640" cy="7362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Line 2"/>
          <p:cNvSpPr/>
          <p:nvPr/>
        </p:nvSpPr>
        <p:spPr>
          <a:xfrm>
            <a:off x="0" y="35064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Line 3"/>
          <p:cNvSpPr/>
          <p:nvPr/>
        </p:nvSpPr>
        <p:spPr>
          <a:xfrm>
            <a:off x="0" y="1243440"/>
            <a:ext cx="9144000" cy="0"/>
          </a:xfrm>
          <a:prstGeom prst="line">
            <a:avLst/>
          </a:prstGeom>
          <a:ln w="4140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4"/>
          <p:cNvSpPr/>
          <p:nvPr/>
        </p:nvSpPr>
        <p:spPr>
          <a:xfrm rot="919800">
            <a:off x="6147360" y="1644480"/>
            <a:ext cx="3152520" cy="266400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Setki żonkili dla Warszawskiego Hospicjum Księży Marianów.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50" name="TextShape 5"/>
          <p:cNvSpPr txBox="1"/>
          <p:nvPr/>
        </p:nvSpPr>
        <p:spPr>
          <a:xfrm>
            <a:off x="3040200" y="330840"/>
            <a:ext cx="6103440" cy="15627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3100" spc="-1" strike="noStrike">
                <a:solidFill>
                  <a:srgbClr val="262626"/>
                </a:solidFill>
                <a:latin typeface="Calibri Light"/>
              </a:rPr>
              <a:t>Sadziliśmy symboliczne żonkile                    w ramach akcji „Pola Nadziei”</a:t>
            </a:r>
            <a:endParaRPr b="0" lang="pl-PL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3"/>
          <a:stretch/>
        </p:blipFill>
        <p:spPr>
          <a:xfrm rot="541800">
            <a:off x="1698840" y="2040120"/>
            <a:ext cx="3153960" cy="228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" name="Picture 2" descr=""/>
          <p:cNvPicPr/>
          <p:nvPr/>
        </p:nvPicPr>
        <p:blipFill>
          <a:blip r:embed="rId4"/>
          <a:stretch/>
        </p:blipFill>
        <p:spPr>
          <a:xfrm rot="20851200">
            <a:off x="-336960" y="-108360"/>
            <a:ext cx="3646080" cy="273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545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3" descr=""/>
          <p:cNvPicPr/>
          <p:nvPr/>
        </p:nvPicPr>
        <p:blipFill>
          <a:blip r:embed="rId1"/>
          <a:srcRect l="7654" t="0" r="14364" b="0"/>
          <a:stretch/>
        </p:blipFill>
        <p:spPr>
          <a:xfrm>
            <a:off x="0" y="0"/>
            <a:ext cx="6855840" cy="6857640"/>
          </a:xfrm>
          <a:prstGeom prst="rect">
            <a:avLst/>
          </a:prstGeom>
          <a:ln>
            <a:noFill/>
          </a:ln>
        </p:spPr>
      </p:pic>
      <p:pic>
        <p:nvPicPr>
          <p:cNvPr id="154" name="Picture 2" descr=""/>
          <p:cNvPicPr/>
          <p:nvPr/>
        </p:nvPicPr>
        <p:blipFill>
          <a:blip r:embed="rId2"/>
          <a:srcRect l="33022" t="0" r="13734" b="0"/>
          <a:stretch/>
        </p:blipFill>
        <p:spPr>
          <a:xfrm>
            <a:off x="4342680" y="0"/>
            <a:ext cx="4800960" cy="685260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0" y="1773720"/>
            <a:ext cx="4825800" cy="3309840"/>
          </a:xfrm>
          <a:custGeom>
            <a:avLst/>
            <a:gdLst/>
            <a:ahLst/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TextShape 2"/>
          <p:cNvSpPr txBox="1"/>
          <p:nvPr/>
        </p:nvSpPr>
        <p:spPr>
          <a:xfrm>
            <a:off x="584640" y="3011400"/>
            <a:ext cx="3389040" cy="1854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1" lang="pl-PL" sz="3600" spc="-1" strike="noStrike">
                <a:solidFill>
                  <a:srgbClr val="ffffff"/>
                </a:solidFill>
                <a:latin typeface="Calibri Light"/>
              </a:rPr>
              <a:t>KIERMASZ ŚWIĄTECZNY</a:t>
            </a:r>
            <a:endParaRPr b="0" lang="pl-PL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CustomShape 3"/>
          <p:cNvSpPr/>
          <p:nvPr/>
        </p:nvSpPr>
        <p:spPr>
          <a:xfrm rot="21046200">
            <a:off x="928440" y="3669840"/>
            <a:ext cx="6620400" cy="2664000"/>
          </a:xfrm>
          <a:prstGeom prst="star12">
            <a:avLst>
              <a:gd name="adj" fmla="val 37500"/>
            </a:avLst>
          </a:prstGeom>
          <a:solidFill>
            <a:srgbClr val="e2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000000"/>
                </a:solidFill>
                <a:latin typeface="Calibri"/>
              </a:rPr>
              <a:t>ZEBRALIŚMY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Fundusze na Zielone Szkoły dla najbardziej potrzebujących uczniów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Calibri"/>
              </a:rPr>
              <a:t>oraz na leczenie i rehabilitację kolegów i koleżanek z naszej szkoły.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9" name="Symbol zastępczy zawartości 3" descr="kiermasz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" name="Symbol zastępczy zawartości 3" descr="zdjęcie 5 kiermasz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3" name="Symbol zastępczy zawartości 3" descr="zdjęcie 6 kiermasz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Application>LibreOffice/6.3.1.2$Windows_x86 LibreOffice_project/b79626edf0065ac373bd1df5c28bd630b4424273</Application>
  <Words>347</Words>
  <Paragraphs>47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2018-10-23T14:22:28Z</dcterms:created>
  <dc:creator>Marek</dc:creator>
  <dc:description/>
  <dc:language>pl-PL</dc:language>
  <cp:lastModifiedBy>nauczyciel_2018</cp:lastModifiedBy>
  <dcterms:modified xsi:type="dcterms:W3CDTF">2018-12-14T12:17:48Z</dcterms:modified>
  <cp:revision>55</cp:revision>
  <dc:subject/>
  <dc:title>Działania Szkolnego Wolontariatu w roku szkolnym 2017/2018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