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eg" ContentType="image/jpeg"/>
  <Override PartName="/ppt/media/image9.png" ContentType="image/png"/>
  <Override PartName="/ppt/media/image1.png" ContentType="image/png"/>
  <Override PartName="/ppt/media/image56.jpeg" ContentType="image/jpeg"/>
  <Override PartName="/ppt/media/image2.png" ContentType="image/png"/>
  <Override PartName="/ppt/media/image59.png" ContentType="image/png"/>
  <Override PartName="/ppt/media/image3.png" ContentType="image/png"/>
  <Override PartName="/ppt/media/image32.jpeg" ContentType="image/jpeg"/>
  <Override PartName="/ppt/media/image7.gif" ContentType="image/gif"/>
  <Override PartName="/ppt/media/image4.png" ContentType="image/png"/>
  <Override PartName="/ppt/media/image5.png" ContentType="image/png"/>
  <Override PartName="/ppt/media/image6.png" ContentType="image/png"/>
  <Override PartName="/ppt/media/image23.jpeg" ContentType="image/jpeg"/>
  <Override PartName="/ppt/media/image8.png" ContentType="image/png"/>
  <Override PartName="/ppt/media/image10.png" ContentType="image/png"/>
  <Override PartName="/ppt/media/image57.jpeg" ContentType="image/jpe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24.jpeg" ContentType="image/jpeg"/>
  <Override PartName="/ppt/media/image17.png" ContentType="image/png"/>
  <Override PartName="/ppt/media/image52.jpeg" ContentType="image/jpeg"/>
  <Override PartName="/ppt/media/image18.png" ContentType="image/png"/>
  <Override PartName="/ppt/media/image19.png" ContentType="image/png"/>
  <Override PartName="/ppt/media/image40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7.png" ContentType="image/png"/>
  <Override PartName="/ppt/media/image25.jpeg" ContentType="image/jpeg"/>
  <Override PartName="/ppt/media/image37.png" ContentType="image/png"/>
  <Override PartName="/ppt/media/image26.jpeg" ContentType="image/jpeg"/>
  <Override PartName="/ppt/media/image53.jpeg" ContentType="image/jpeg"/>
  <Override PartName="/ppt/media/image28.png" ContentType="image/png"/>
  <Override PartName="/ppt/media/image29.png" ContentType="image/png"/>
  <Override PartName="/ppt/media/image41.jpeg" ContentType="image/jpeg"/>
  <Override PartName="/ppt/media/image30.png" ContentType="image/png"/>
  <Override PartName="/ppt/media/image31.png" ContentType="image/png"/>
  <Override PartName="/ppt/media/image33.jpeg" ContentType="image/jpeg"/>
  <Override PartName="/ppt/media/image34.png" ContentType="image/png"/>
  <Override PartName="/ppt/media/image36.jpeg" ContentType="image/jpeg"/>
  <Override PartName="/ppt/media/image54.jpeg" ContentType="image/jpeg"/>
  <Override PartName="/ppt/media/image38.png" ContentType="image/png"/>
  <Override PartName="/ppt/media/image39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55.jpeg" ContentType="image/jpeg"/>
  <Override PartName="/ppt/media/image48.png" ContentType="image/png"/>
  <Override PartName="/ppt/media/image49.png" ContentType="image/png"/>
  <Override PartName="/ppt/media/image50.jpeg" ContentType="image/jpeg"/>
  <Override PartName="/ppt/media/image58.jpeg" ContentType="image/jpe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913680" y="618480"/>
            <a:ext cx="10364040" cy="7398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913680" y="618480"/>
            <a:ext cx="10364040" cy="7398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913680" y="618480"/>
            <a:ext cx="10364040" cy="7398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 cap="all">
                <a:solidFill>
                  <a:srgbClr val="000000"/>
                </a:solidFill>
                <a:latin typeface="Tw Cen MT"/>
              </a:rPr>
              <a:t>Kliknij, aby edytować styl</a:t>
            </a:r>
            <a:endParaRPr b="0" lang="en-US" sz="4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B8FCDB5-C9C6-4C7A-8B48-DA23005934BE}" type="datetime">
              <a:rPr b="0" lang="pl-PL" sz="1000" spc="-1" strike="noStrike">
                <a:solidFill>
                  <a:srgbClr val="000000"/>
                </a:solidFill>
                <a:latin typeface="Tw Cen MT"/>
              </a:rPr>
              <a:t>18-2-15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3733C68-1FCC-4C32-A902-4A6C9C0ECC54}" type="slidenum">
              <a:rPr b="0" lang="pl-PL" sz="1000" spc="-1" strike="noStrike">
                <a:solidFill>
                  <a:srgbClr val="000000"/>
                </a:solidFill>
                <a:latin typeface="Tw Cen MT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latin typeface="Tw Cen MT"/>
              </a:rPr>
              <a:t>Drugi poziom konspektu</a:t>
            </a:r>
            <a:endParaRPr b="0" lang="en-US" sz="1600" spc="-1" strike="noStrike" cap="all">
              <a:solidFill>
                <a:srgbClr val="000000"/>
              </a:solidFill>
              <a:latin typeface="Tw Cen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rgbClr val="000000"/>
                </a:solidFill>
                <a:latin typeface="Tw Cen MT"/>
              </a:rPr>
              <a:t>Trzeci poziom konspektu</a:t>
            </a:r>
            <a:endParaRPr b="0" lang="en-US" sz="1400" spc="-1" strike="noStrike" cap="all">
              <a:solidFill>
                <a:srgbClr val="000000"/>
              </a:solidFill>
              <a:latin typeface="Tw Cen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rgbClr val="000000"/>
                </a:solidFill>
                <a:latin typeface="Tw Cen MT"/>
              </a:rPr>
              <a:t>Czwarty poziom konspektu</a:t>
            </a:r>
            <a:endParaRPr b="0" lang="en-US" sz="1400" spc="-1" strike="noStrike" cap="all">
              <a:solidFill>
                <a:srgbClr val="000000"/>
              </a:solidFill>
              <a:latin typeface="Tw Cen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Siódmy poziom konspektu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44" name="Picture 7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latin typeface="Tw Cen MT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4F39E22-D583-4D1E-9692-CBA763E1B0CF}" type="datetime">
              <a:rPr b="0" lang="pl-PL" sz="1000" spc="-1" strike="noStrike">
                <a:solidFill>
                  <a:srgbClr val="000000"/>
                </a:solidFill>
                <a:latin typeface="Tw Cen MT"/>
              </a:rPr>
              <a:t>18-2-15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3C2E56D-3F19-4385-8A87-FBF1A59C0E2A}" type="slidenum">
              <a:rPr b="0" lang="pl-PL" sz="1000" spc="-1" strike="noStrike">
                <a:solidFill>
                  <a:srgbClr val="000000"/>
                </a:solidFill>
                <a:latin typeface="Tw Cen MT"/>
              </a:rPr>
              <a:t>1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latin typeface="Tw Cen MT"/>
              </a:rPr>
              <a:t>Drugi poziom konspektu</a:t>
            </a:r>
            <a:endParaRPr b="0" lang="en-US" sz="1600" spc="-1" strike="noStrike" cap="all">
              <a:solidFill>
                <a:srgbClr val="000000"/>
              </a:solidFill>
              <a:latin typeface="Tw Cen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rgbClr val="000000"/>
                </a:solidFill>
                <a:latin typeface="Tw Cen MT"/>
              </a:rPr>
              <a:t>Trzeci poziom konspektu</a:t>
            </a:r>
            <a:endParaRPr b="0" lang="en-US" sz="1400" spc="-1" strike="noStrike" cap="all">
              <a:solidFill>
                <a:srgbClr val="000000"/>
              </a:solidFill>
              <a:latin typeface="Tw Cen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rgbClr val="000000"/>
                </a:solidFill>
                <a:latin typeface="Tw Cen MT"/>
              </a:rPr>
              <a:t>Czwarty poziom konspektu</a:t>
            </a:r>
            <a:endParaRPr b="0" lang="en-US" sz="1400" spc="-1" strike="noStrike" cap="all">
              <a:solidFill>
                <a:srgbClr val="000000"/>
              </a:solidFill>
              <a:latin typeface="Tw Cen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Siódmy poziom konspektu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87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latin typeface="Tw Cen MT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latin typeface="Tw Cen MT"/>
              </a:rPr>
              <a:t>Kliknij, aby edytować style wzorca tekstu</a:t>
            </a:r>
            <a:endParaRPr b="0" lang="en-US" sz="2000" spc="-1" strike="noStrike" cap="all">
              <a:solidFill>
                <a:srgbClr val="000000"/>
              </a:solidFill>
              <a:latin typeface="Tw Cen MT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 cap="all">
                <a:solidFill>
                  <a:srgbClr val="000000"/>
                </a:solidFill>
                <a:latin typeface="Tw Cen MT"/>
              </a:rPr>
              <a:t>Drugi poziom</a:t>
            </a:r>
            <a:endParaRPr b="0" lang="en-US" sz="1800" spc="-1" strike="noStrike" cap="all">
              <a:solidFill>
                <a:srgbClr val="000000"/>
              </a:solidFill>
              <a:latin typeface="Tw Cen MT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 cap="all">
                <a:solidFill>
                  <a:srgbClr val="000000"/>
                </a:solidFill>
                <a:latin typeface="Tw Cen MT"/>
              </a:rPr>
              <a:t>Trzeci poziom</a:t>
            </a:r>
            <a:endParaRPr b="0" lang="en-US" sz="1600" spc="-1" strike="noStrike" cap="all">
              <a:solidFill>
                <a:srgbClr val="000000"/>
              </a:solidFill>
              <a:latin typeface="Tw Cen MT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latin typeface="Tw Cen MT"/>
              </a:rPr>
              <a:t>Czwarty poziom</a:t>
            </a:r>
            <a:endParaRPr b="0" lang="en-US" sz="1400" spc="-1" strike="noStrike" cap="all">
              <a:solidFill>
                <a:srgbClr val="000000"/>
              </a:solidFill>
              <a:latin typeface="Tw Cen MT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latin typeface="Tw Cen MT"/>
              </a:rPr>
              <a:t>Piąty poziom</a:t>
            </a:r>
            <a:endParaRPr b="0" lang="en-US" sz="1400" spc="-1" strike="noStrike" cap="all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F3CAC2E-CBCF-4786-8EE8-0F503906AA0F}" type="datetime">
              <a:rPr b="0" lang="pl-PL" sz="1000" spc="-1" strike="noStrike">
                <a:solidFill>
                  <a:srgbClr val="000000"/>
                </a:solidFill>
                <a:latin typeface="Tw Cen MT"/>
              </a:rPr>
              <a:t>18-2-15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370588E-77E6-40B7-8076-630297FCA9AE}" type="slidenum">
              <a:rPr b="0" lang="pl-PL" sz="1000" spc="-1" strike="noStrike">
                <a:solidFill>
                  <a:srgbClr val="000000"/>
                </a:solidFill>
                <a:latin typeface="Tw Cen MT"/>
              </a:rPr>
              <a:t>1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gif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1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hyperlink" Target="https://pl.wikipedia.org/wiki/Tatry" TargetMode="External"/><Relationship Id="rId6" Type="http://schemas.openxmlformats.org/officeDocument/2006/relationships/hyperlink" Target="https://pl.wikipedia.org/wiki/O%C5%9Brodek_narciarski" TargetMode="External"/><Relationship Id="rId7" Type="http://schemas.openxmlformats.org/officeDocument/2006/relationships/hyperlink" Target="https://pl.wikipedia.org/wiki/Tatrza%C5%84ski_Park_Narodowy_(Polska)" TargetMode="External"/><Relationship Id="rId8" Type="http://schemas.openxmlformats.org/officeDocument/2006/relationships/hyperlink" Target="https://pl.wikipedia.org/wiki/Dolina_Suchej_Wody_G%C4%85sienicowej" TargetMode="External"/><Relationship Id="rId9" Type="http://schemas.openxmlformats.org/officeDocument/2006/relationships/hyperlink" Target="https://pl.wikipedia.org/wiki/Dolina_Ma%C5%82ej_%C5%81%C4%85ki" TargetMode="External"/><Relationship Id="rId10" Type="http://schemas.openxmlformats.org/officeDocument/2006/relationships/image" Target="../media/image58.jpeg"/><Relationship Id="rId11" Type="http://schemas.openxmlformats.org/officeDocument/2006/relationships/slideLayout" Target="../slideLayouts/slideLayout1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hyperlink" Target="https://pl.wikipedia.org/wiki/Nauka" TargetMode="External"/><Relationship Id="rId10" Type="http://schemas.openxmlformats.org/officeDocument/2006/relationships/hyperlink" Target="https://pl.wikipedia.org/wiki/Prezydent_Rzeczypospolitej_Polskiej" TargetMode="External"/><Relationship Id="rId11" Type="http://schemas.openxmlformats.org/officeDocument/2006/relationships/hyperlink" Target="https://pl.wikipedia.org/wiki/Sejm_Rzeczypospolitej_Polskiej" TargetMode="External"/><Relationship Id="rId12" Type="http://schemas.openxmlformats.org/officeDocument/2006/relationships/hyperlink" Target="https://pl.wikipedia.org/wiki/Senat_Rzeczypospolitej_Polskiej" TargetMode="External"/><Relationship Id="rId13" Type="http://schemas.openxmlformats.org/officeDocument/2006/relationships/hyperlink" Target="https://pl.wikipedia.org/wiki/Rada_Ministr%C3%B3w_w_Polsce" TargetMode="External"/><Relationship Id="rId14" Type="http://schemas.openxmlformats.org/officeDocument/2006/relationships/hyperlink" Target="https://pl.wikipedia.org/wiki/Narodowy_Bank_Polski" TargetMode="External"/><Relationship Id="rId15" Type="http://schemas.openxmlformats.org/officeDocument/2006/relationships/hyperlink" Target="https://pl.wikipedia.org/wiki/Frontex" TargetMode="External"/><Relationship Id="rId16" Type="http://schemas.openxmlformats.org/officeDocument/2006/relationships/hyperlink" Target="https://pl.wikipedia.org/wiki/Unia_Europejska" TargetMode="External"/><Relationship Id="rId17" Type="http://schemas.openxmlformats.org/officeDocument/2006/relationships/hyperlink" Target="https://pl.wikipedia.org/wiki/Biuro_Instytucji_Demokratycznych_i_Praw_Cz%C5%82owieka" TargetMode="External"/><Relationship Id="rId18" Type="http://schemas.openxmlformats.org/officeDocument/2006/relationships/hyperlink" Target="https://pl.wikipedia.org/wiki/Organizacja_Bezpiecze%C5%84stwa_i_Wsp%C3%B3%C5%82pracy_w_Europie" TargetMode="External"/><Relationship Id="rId19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hyperlink" Target="https://pl.wikipedia.org/wiki/Polska_Akademia_Umiej%C4%99tno%C5%9Bci" TargetMode="External"/><Relationship Id="rId8" Type="http://schemas.openxmlformats.org/officeDocument/2006/relationships/hyperlink" Target="https://pl.wikipedia.org/wiki/Narodowe_Centrum_Nauki" TargetMode="External"/><Relationship Id="rId9" Type="http://schemas.openxmlformats.org/officeDocument/2006/relationships/hyperlink" Target="https://pl.wikipedia.org/wiki/Instytut_Nafty_i_Gazu" TargetMode="External"/><Relationship Id="rId10" Type="http://schemas.openxmlformats.org/officeDocument/2006/relationships/hyperlink" Target="https://pl.wikipedia.org/wiki/Instytut_Zootechniki" TargetMode="External"/><Relationship Id="rId11" Type="http://schemas.openxmlformats.org/officeDocument/2006/relationships/hyperlink" Target="https://pl.wikipedia.org/wiki/Krajowa_Szko%C5%82a_S%C4%85downictwa_i_Prokuratury" TargetMode="External"/><Relationship Id="rId12" Type="http://schemas.openxmlformats.org/officeDocument/2006/relationships/hyperlink" Target="https://pl.wikipedia.org/wiki/Krak%C3%B3w#cite_note-6" TargetMode="External"/><Relationship Id="rId13" Type="http://schemas.openxmlformats.org/officeDocument/2006/relationships/hyperlink" Target="https://pl.wikipedia.org/wiki/Wojska_Specjalne" TargetMode="External"/><Relationship Id="rId14" Type="http://schemas.openxmlformats.org/officeDocument/2006/relationships/hyperlink" Target="https://pl.wikipedia.org/wiki/Krak%C3%B3w#cite_note-7" TargetMode="External"/><Relationship Id="rId15" Type="http://schemas.openxmlformats.org/officeDocument/2006/relationships/hyperlink" Target="https://pl.wikipedia.org/wiki/Krak%C3%B3w#cite_note-8" TargetMode="External"/><Relationship Id="rId16" Type="http://schemas.openxmlformats.org/officeDocument/2006/relationships/hyperlink" Target="https://pl.wikipedia.org/wiki/Krak%C3%B3w#cite_note-9" TargetMode="External"/><Relationship Id="rId17" Type="http://schemas.openxmlformats.org/officeDocument/2006/relationships/hyperlink" Target="https://pl.wikipedia.org/wiki/Polski_Zwi%C4%85zek_Narciarski" TargetMode="External"/><Relationship Id="rId18" Type="http://schemas.openxmlformats.org/officeDocument/2006/relationships/hyperlink" Target="https://pl.wikipedia.org/wiki/Krak%C3%B3w#cite_note-10" TargetMode="External"/><Relationship Id="rId19" Type="http://schemas.openxmlformats.org/officeDocument/2006/relationships/hyperlink" Target="https://pl.wikipedia.org/wiki/Krak%C3%B3w#cite_note-11" TargetMode="External"/><Relationship Id="rId20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slideLayout" Target="../slideLayouts/slideLayout1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i="1" lang="en-US" sz="4800" spc="-1" strike="noStrike" cap="all">
                <a:solidFill>
                  <a:srgbClr val="ee93af"/>
                </a:solidFill>
                <a:latin typeface="Arial Black"/>
              </a:rPr>
              <a:t>CIEKAWE MIASTA  pOLSKI I jedna wieś</a:t>
            </a:r>
            <a:endParaRPr b="0" lang="en-US" sz="4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1751040" y="3886200"/>
            <a:ext cx="8689680" cy="1371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pl-PL" sz="2200" spc="-1" strike="noStrike" cap="all">
                <a:solidFill>
                  <a:srgbClr val="2689ad"/>
                </a:solidFill>
                <a:latin typeface="Arial Black"/>
              </a:rPr>
              <a:t>autorki:</a:t>
            </a: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pl-PL" sz="2200" spc="-1" strike="noStrike" cap="all">
                <a:solidFill>
                  <a:srgbClr val="2689ad"/>
                </a:solidFill>
                <a:latin typeface="Arial Black"/>
              </a:rPr>
              <a:t>ALEKSANDRA CIESZYŃSKA</a:t>
            </a: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pl-PL" sz="2200" spc="-1" strike="noStrike" cap="all">
                <a:solidFill>
                  <a:srgbClr val="2689ad"/>
                </a:solidFill>
                <a:latin typeface="Arial Black"/>
              </a:rPr>
              <a:t>NATALIA MARSZAŁKOWSKA</a:t>
            </a: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pl-PL" sz="2200" spc="-1" strike="noStrike" cap="all">
                <a:solidFill>
                  <a:srgbClr val="2689ad"/>
                </a:solidFill>
                <a:latin typeface="Arial Black"/>
              </a:rPr>
              <a:t>AGATA GÓRSKA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31" name="Picture 2" descr=""/>
          <p:cNvPicPr/>
          <p:nvPr/>
        </p:nvPicPr>
        <p:blipFill>
          <a:blip r:embed="rId1"/>
          <a:stretch/>
        </p:blipFill>
        <p:spPr>
          <a:xfrm>
            <a:off x="107640" y="3265560"/>
            <a:ext cx="4432680" cy="3466440"/>
          </a:xfrm>
          <a:prstGeom prst="rect">
            <a:avLst/>
          </a:prstGeom>
          <a:ln>
            <a:noFill/>
          </a:ln>
          <a:scene3d>
            <a:camera prst="orthographicFront"/>
            <a:lightRig dir="t" rig="threePt"/>
          </a:scene3d>
          <a:sp3d>
            <a:bevelT prst="angle"/>
          </a:sp3d>
        </p:spPr>
      </p:pic>
      <p:pic>
        <p:nvPicPr>
          <p:cNvPr id="132" name="Picture 4" descr=""/>
          <p:cNvPicPr/>
          <p:nvPr/>
        </p:nvPicPr>
        <p:blipFill>
          <a:blip r:embed="rId2"/>
          <a:stretch/>
        </p:blipFill>
        <p:spPr>
          <a:xfrm>
            <a:off x="8939520" y="365040"/>
            <a:ext cx="2768040" cy="2573280"/>
          </a:xfrm>
          <a:prstGeom prst="rect">
            <a:avLst/>
          </a:prstGeom>
          <a:ln>
            <a:noFill/>
          </a:ln>
          <a:scene3d>
            <a:camera prst="orthographicFront"/>
            <a:lightRig dir="t" rig="threePt"/>
          </a:scene3d>
          <a:sp3d>
            <a:bevelT prst="angle"/>
          </a:sp3d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2" dur="2000"/>
                                        <p:tgtEl>
                                          <p:spTgt spid="130">
                                            <p:txEl>
                                              <p:p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9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5" dur="2000"/>
                                        <p:tgtEl>
                                          <p:spTgt spid="130">
                                            <p:txEl>
                                              <p:pRg st="9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1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8" dur="2000"/>
                                        <p:tgtEl>
                                          <p:spTgt spid="130">
                                            <p:txEl>
                                              <p:pRg st="31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3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1" dur="2000"/>
                                        <p:tgtEl>
                                          <p:spTgt spid="130">
                                            <p:txEl>
                                              <p:pRg st="53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8000" spc="-1" strike="noStrike" cap="all">
                <a:solidFill>
                  <a:srgbClr val="c41e52"/>
                </a:solidFill>
                <a:latin typeface="Tw Cen MT"/>
              </a:rPr>
              <a:t>CHMIELNO</a:t>
            </a:r>
            <a:endParaRPr b="0" lang="en-US" sz="8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8556120" y="2656080"/>
            <a:ext cx="281916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4d3b8d"/>
                </a:solidFill>
                <a:latin typeface="arial"/>
              </a:rPr>
              <a:t>Chmielno – duża kaszubska wieś turystyczno-letniskowa w Polsce, położona w województwie pomorskim, w powiecie kartuskim, siedziba gminy Chmielno, na obszarze Kaszubskiego Parku Krajobrazowego w ciągu Drogi ..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94" name="Picture 2" descr=""/>
          <p:cNvPicPr/>
          <p:nvPr/>
        </p:nvPicPr>
        <p:blipFill>
          <a:blip r:embed="rId1"/>
          <a:stretch/>
        </p:blipFill>
        <p:spPr>
          <a:xfrm>
            <a:off x="511560" y="837360"/>
            <a:ext cx="3083400" cy="2170800"/>
          </a:xfrm>
          <a:prstGeom prst="rect">
            <a:avLst/>
          </a:prstGeom>
          <a:ln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pic>
        <p:nvPicPr>
          <p:cNvPr id="195" name="Picture 4" descr=""/>
          <p:cNvPicPr/>
          <p:nvPr/>
        </p:nvPicPr>
        <p:blipFill>
          <a:blip r:embed="rId2"/>
          <a:stretch/>
        </p:blipFill>
        <p:spPr>
          <a:xfrm>
            <a:off x="4868640" y="2202120"/>
            <a:ext cx="2857320" cy="2333160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pic>
        <p:nvPicPr>
          <p:cNvPr id="196" name="Picture 6" descr=""/>
          <p:cNvPicPr/>
          <p:nvPr/>
        </p:nvPicPr>
        <p:blipFill>
          <a:blip r:embed="rId3"/>
          <a:stretch/>
        </p:blipFill>
        <p:spPr>
          <a:xfrm>
            <a:off x="698040" y="3601440"/>
            <a:ext cx="3755160" cy="2328840"/>
          </a:xfrm>
          <a:prstGeom prst="rect">
            <a:avLst/>
          </a:prstGeom>
          <a:ln w="76320">
            <a:solidFill>
              <a:srgbClr val="eaeaea"/>
            </a:solidFill>
            <a:miter/>
          </a:ln>
          <a:effectLst>
            <a:reflection algn="bl" blurRad="12700" dir="5400000" dist="5000" endPos="28000" rotWithShape="0" stA="33000" sy="-100000"/>
          </a:effectLst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7" name="Picture 8" descr=""/>
          <p:cNvPicPr/>
          <p:nvPr/>
        </p:nvPicPr>
        <p:blipFill>
          <a:blip r:embed="rId4"/>
          <a:stretch/>
        </p:blipFill>
        <p:spPr>
          <a:xfrm>
            <a:off x="8814240" y="618480"/>
            <a:ext cx="2783160" cy="139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350" dur="indefinite" restart="never" nodeType="tmRoot">
          <p:childTnLst>
            <p:seq>
              <p:cTn id="351" dur="indefinite" nodeType="mainSeq">
                <p:childTnLst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56" dur="2000"/>
                                        <p:tgtEl>
                                          <p:spTgt spid="193">
                                            <p:txEl>
                                              <p:pRg st="0" end="20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61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6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7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83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7200" spc="-1" strike="noStrike" cap="all">
                <a:solidFill>
                  <a:srgbClr val="000000"/>
                </a:solidFill>
                <a:latin typeface="Tw Cen MT"/>
              </a:rPr>
              <a:t>                    </a:t>
            </a:r>
            <a:r>
              <a:rPr b="0" lang="en-US" sz="7200" spc="-1" strike="noStrike" cap="all">
                <a:solidFill>
                  <a:srgbClr val="4d3b8d"/>
                </a:solidFill>
                <a:latin typeface="Tw Cen MT"/>
              </a:rPr>
              <a:t>Zakopane</a:t>
            </a:r>
            <a:r>
              <a:rPr b="0" lang="en-US" sz="7200" spc="-1" strike="noStrike" cap="all">
                <a:solidFill>
                  <a:srgbClr val="000000"/>
                </a:solidFill>
                <a:latin typeface="Tw Cen MT"/>
              </a:rPr>
              <a:t> </a:t>
            </a:r>
            <a:endParaRPr b="0" lang="en-US" sz="72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99" name="Picture 2" descr=""/>
          <p:cNvPicPr/>
          <p:nvPr/>
        </p:nvPicPr>
        <p:blipFill>
          <a:blip r:embed="rId1"/>
          <a:stretch/>
        </p:blipFill>
        <p:spPr>
          <a:xfrm>
            <a:off x="118800" y="-61200"/>
            <a:ext cx="4194360" cy="274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0" name="Picture 4" descr=""/>
          <p:cNvPicPr/>
          <p:nvPr/>
        </p:nvPicPr>
        <p:blipFill>
          <a:blip r:embed="rId2"/>
          <a:stretch/>
        </p:blipFill>
        <p:spPr>
          <a:xfrm>
            <a:off x="7841880" y="2008440"/>
            <a:ext cx="4234320" cy="2469960"/>
          </a:xfrm>
          <a:prstGeom prst="rect">
            <a:avLst/>
          </a:prstGeom>
          <a:ln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sp>
        <p:nvSpPr>
          <p:cNvPr id="201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4" name="Picture 12" descr=""/>
          <p:cNvPicPr/>
          <p:nvPr/>
        </p:nvPicPr>
        <p:blipFill>
          <a:blip r:embed="rId3"/>
          <a:stretch/>
        </p:blipFill>
        <p:spPr>
          <a:xfrm>
            <a:off x="460440" y="3160080"/>
            <a:ext cx="2959920" cy="1112760"/>
          </a:xfrm>
          <a:prstGeom prst="rect">
            <a:avLst/>
          </a:prstGeom>
          <a:ln w="63360">
            <a:solidFill>
              <a:srgbClr val="333333"/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" name="Picture 14" descr=""/>
          <p:cNvPicPr/>
          <p:nvPr/>
        </p:nvPicPr>
        <p:blipFill>
          <a:blip r:embed="rId4"/>
          <a:stretch/>
        </p:blipFill>
        <p:spPr>
          <a:xfrm>
            <a:off x="8583480" y="4681080"/>
            <a:ext cx="2889000" cy="1733040"/>
          </a:xfrm>
          <a:prstGeom prst="rect">
            <a:avLst/>
          </a:prstGeom>
          <a:ln>
            <a:noFill/>
          </a:ln>
          <a:effectLst>
            <a:outerShdw algn="tl" blurRad="152400" dir="900000" dist="12000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06" name="CustomShape 5"/>
          <p:cNvSpPr/>
          <p:nvPr/>
        </p:nvSpPr>
        <p:spPr>
          <a:xfrm>
            <a:off x="4313520" y="2008440"/>
            <a:ext cx="3528000" cy="370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600" spc="-1" strike="noStrike">
                <a:solidFill>
                  <a:srgbClr val="4d3b8d"/>
                </a:solidFill>
                <a:latin typeface="Arial Black"/>
              </a:rPr>
              <a:t>Zakopane jest największym ośrodkiem miejskim w bezpośrednim otoczeniu </a:t>
            </a:r>
            <a:r>
              <a:rPr b="0" lang="pl-PL" sz="1600" spc="-1" strike="noStrike" u="sng">
                <a:solidFill>
                  <a:srgbClr val="e1366a"/>
                </a:solidFill>
                <a:uFillTx/>
                <a:latin typeface="Arial Black"/>
                <a:hlinkClick r:id="rId5"/>
              </a:rPr>
              <a:t>Tatr</a:t>
            </a:r>
            <a:r>
              <a:rPr b="0" lang="pl-PL" sz="1600" spc="-1" strike="noStrike">
                <a:solidFill>
                  <a:srgbClr val="4d3b8d"/>
                </a:solidFill>
                <a:latin typeface="Arial Black"/>
              </a:rPr>
              <a:t>, dużym </a:t>
            </a:r>
            <a:r>
              <a:rPr b="0" lang="pl-PL" sz="1600" spc="-1" strike="noStrike" u="sng">
                <a:solidFill>
                  <a:srgbClr val="e1366a"/>
                </a:solidFill>
                <a:uFillTx/>
                <a:latin typeface="Arial Black"/>
                <a:hlinkClick r:id="rId6"/>
              </a:rPr>
              <a:t>ośrodkiem sportów zimowych</a:t>
            </a:r>
            <a:r>
              <a:rPr b="0" lang="pl-PL" sz="1600" spc="-1" strike="noStrike">
                <a:solidFill>
                  <a:srgbClr val="4d3b8d"/>
                </a:solidFill>
                <a:latin typeface="Arial Black"/>
              </a:rPr>
              <a:t>, od dawna nazywane nieformalnie </a:t>
            </a:r>
            <a:r>
              <a:rPr b="0" i="1" lang="pl-PL" sz="1600" spc="-1" strike="noStrike">
                <a:solidFill>
                  <a:srgbClr val="4d3b8d"/>
                </a:solidFill>
                <a:latin typeface="Arial Black"/>
              </a:rPr>
              <a:t>zimową stolicą Polski</a:t>
            </a:r>
            <a:r>
              <a:rPr b="0" lang="pl-PL" sz="1600" spc="-1" strike="noStrike">
                <a:solidFill>
                  <a:srgbClr val="4d3b8d"/>
                </a:solidFill>
                <a:latin typeface="Arial Black"/>
              </a:rPr>
              <a:t>. W granicach administracyjnych miasta znajduje się także znaczna część </a:t>
            </a:r>
            <a:r>
              <a:rPr b="0" lang="pl-PL" sz="1600" spc="-1" strike="noStrike" u="sng">
                <a:solidFill>
                  <a:srgbClr val="e1366a"/>
                </a:solidFill>
                <a:uFillTx/>
                <a:latin typeface="Arial Black"/>
                <a:hlinkClick r:id="rId7"/>
              </a:rPr>
              <a:t>Tatrzańskiego Parku Narodowego</a:t>
            </a:r>
            <a:r>
              <a:rPr b="0" lang="pl-PL" sz="1600" spc="-1" strike="noStrike">
                <a:solidFill>
                  <a:srgbClr val="4d3b8d"/>
                </a:solidFill>
                <a:latin typeface="Arial Black"/>
              </a:rPr>
              <a:t> (od </a:t>
            </a:r>
            <a:r>
              <a:rPr b="0" lang="pl-PL" sz="1600" spc="-1" strike="noStrike" u="sng">
                <a:solidFill>
                  <a:srgbClr val="e1366a"/>
                </a:solidFill>
                <a:uFillTx/>
                <a:latin typeface="Arial Black"/>
                <a:hlinkClick r:id="rId8"/>
              </a:rPr>
              <a:t>Doliny Suchej Wody</a:t>
            </a:r>
            <a:r>
              <a:rPr b="0" lang="pl-PL" sz="1600" spc="-1" strike="noStrike">
                <a:solidFill>
                  <a:srgbClr val="4d3b8d"/>
                </a:solidFill>
                <a:latin typeface="Arial Black"/>
              </a:rPr>
              <a:t> do </a:t>
            </a:r>
            <a:r>
              <a:rPr b="0" lang="pl-PL" sz="1600" spc="-1" strike="noStrike" u="sng">
                <a:solidFill>
                  <a:srgbClr val="e1366a"/>
                </a:solidFill>
                <a:uFillTx/>
                <a:latin typeface="Arial Black"/>
                <a:hlinkClick r:id="rId9"/>
              </a:rPr>
              <a:t>Doliny Małej Łąki</a:t>
            </a:r>
            <a:r>
              <a:rPr b="0" lang="pl-PL" sz="1600" spc="-1" strike="noStrike">
                <a:solidFill>
                  <a:srgbClr val="4d3b8d"/>
                </a:solidFill>
                <a:latin typeface="Arial Black"/>
              </a:rPr>
              <a:t>).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207" name="Picture 16" descr=""/>
          <p:cNvPicPr/>
          <p:nvPr/>
        </p:nvPicPr>
        <p:blipFill>
          <a:blip r:embed="rId10"/>
          <a:stretch/>
        </p:blipFill>
        <p:spPr>
          <a:xfrm>
            <a:off x="392760" y="4660920"/>
            <a:ext cx="3179160" cy="21160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</p:spTree>
  </p:cSld>
  <p:timing>
    <p:tnLst>
      <p:par>
        <p:cTn id="384" dur="indefinite" restart="never" nodeType="tmRoot">
          <p:childTnLst>
            <p:seq>
              <p:cTn id="385" dur="indefinite" nodeType="mainSeq">
                <p:childTnLst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90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9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400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405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latin typeface="Tw Cen MT"/>
              </a:rPr>
              <a:t>Dziękujemy za obejrzenie prezentacji</a:t>
            </a:r>
            <a:endParaRPr b="0" lang="en-US" sz="36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209" name="Obraz 2" descr=""/>
          <p:cNvPicPr/>
          <p:nvPr/>
        </p:nvPicPr>
        <p:blipFill>
          <a:blip r:embed="rId1"/>
          <a:stretch/>
        </p:blipFill>
        <p:spPr>
          <a:xfrm>
            <a:off x="3320280" y="2214720"/>
            <a:ext cx="4555440" cy="432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5000">
        <p14:vortex/>
      </p:transition>
    </mc:Choice>
    <mc:Fallback>
      <p:transition spd="slow" advTm="5000">
        <p:fade/>
      </p:transition>
    </mc:Fallback>
  </mc:AlternateContent>
  <p:timing>
    <p:tnLst>
      <p:par>
        <p:cTn id="431" dur="indefinite" restart="never" nodeType="tmRoot">
          <p:childTnLst>
            <p:seq>
              <p:cTn id="432" dur="indefinite" nodeType="mainSeq">
                <p:childTnLst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4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442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 cap="all">
                <a:solidFill>
                  <a:srgbClr val="00b050"/>
                </a:solidFill>
                <a:latin typeface="Tw Cen MT"/>
              </a:rPr>
              <a:t>                               </a:t>
            </a:r>
            <a:r>
              <a:rPr b="0" lang="en-US" sz="6000" spc="-1" strike="noStrike" cap="all">
                <a:solidFill>
                  <a:srgbClr val="00b050"/>
                </a:solidFill>
                <a:latin typeface="Tw Cen MT"/>
              </a:rPr>
              <a:t>Gdańsk</a:t>
            </a:r>
            <a:endParaRPr b="0" lang="en-US" sz="60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34" name="Obraz 2" descr=""/>
          <p:cNvPicPr/>
          <p:nvPr/>
        </p:nvPicPr>
        <p:blipFill>
          <a:blip r:embed="rId1"/>
          <a:stretch/>
        </p:blipFill>
        <p:spPr>
          <a:xfrm>
            <a:off x="3033720" y="368640"/>
            <a:ext cx="4621680" cy="3071160"/>
          </a:xfrm>
          <a:prstGeom prst="rect">
            <a:avLst/>
          </a:prstGeom>
          <a:ln>
            <a:noFill/>
          </a:ln>
        </p:spPr>
      </p:pic>
      <p:pic>
        <p:nvPicPr>
          <p:cNvPr id="135" name="Obraz 3" descr=""/>
          <p:cNvPicPr/>
          <p:nvPr/>
        </p:nvPicPr>
        <p:blipFill>
          <a:blip r:embed="rId2"/>
          <a:stretch/>
        </p:blipFill>
        <p:spPr>
          <a:xfrm>
            <a:off x="8588880" y="1869480"/>
            <a:ext cx="3377520" cy="4528440"/>
          </a:xfrm>
          <a:prstGeom prst="rect">
            <a:avLst/>
          </a:prstGeom>
          <a:ln>
            <a:noFill/>
          </a:ln>
        </p:spPr>
      </p:pic>
      <p:pic>
        <p:nvPicPr>
          <p:cNvPr id="136" name="Obraz 4" descr=""/>
          <p:cNvPicPr/>
          <p:nvPr/>
        </p:nvPicPr>
        <p:blipFill>
          <a:blip r:embed="rId3"/>
          <a:stretch/>
        </p:blipFill>
        <p:spPr>
          <a:xfrm>
            <a:off x="2955600" y="3992400"/>
            <a:ext cx="1916640" cy="2147400"/>
          </a:xfrm>
          <a:prstGeom prst="rect">
            <a:avLst/>
          </a:prstGeom>
          <a:ln>
            <a:noFill/>
          </a:ln>
        </p:spPr>
      </p:pic>
      <p:pic>
        <p:nvPicPr>
          <p:cNvPr id="137" name="Obraz 5" descr=""/>
          <p:cNvPicPr/>
          <p:nvPr/>
        </p:nvPicPr>
        <p:blipFill>
          <a:blip r:embed="rId4"/>
          <a:stretch/>
        </p:blipFill>
        <p:spPr>
          <a:xfrm>
            <a:off x="4987440" y="3846600"/>
            <a:ext cx="3309480" cy="262152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0" y="212040"/>
            <a:ext cx="3072600" cy="612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Gdańsk (kaszb. Gduńsk[4], łac. Dantiscum, Dantis, Gedanum[5], niem. Danzig) – miasto na prawach powiatu w północnej Polsce w województwie pomorskim, położone nad Morzem Bałtyckim u ujścia Motławy do Wisły nad Zatoką Gdańską. Centrum kulturalne, naukowe i gospodarcze oraz węzeł komunikacyjny północnej Polski, stolica województwa pomorskiego. Ośrodek gospodarki morskiej z dużym portem handlowym.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38" dur="indefinite" restart="never" nodeType="tmRoot">
          <p:childTnLst>
            <p:seq>
              <p:cTn id="39" dur="indefinite" nodeType="mainSeq"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49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3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2000"/>
                                        <p:tgtEl>
                                          <p:spTgt spid="138">
                                            <p:txEl>
                                              <p:pRg st="0" end="3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6" dur="2000" fill="hold"/>
                                        <p:tgtEl>
                                          <p:spTgt spid="138">
                                            <p:txEl>
                                              <p:pRg st="0" end="39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" dur="2000" fill="hold"/>
                                        <p:tgtEl>
                                          <p:spTgt spid="138">
                                            <p:txEl>
                                              <p:pRg st="0" end="39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c41e52"/>
                </a:solidFill>
                <a:latin typeface="Andalus"/>
              </a:rPr>
              <a:t>Warszawa</a:t>
            </a:r>
            <a:endParaRPr b="0" lang="en-US" sz="36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40" name="Obraz 2" descr=""/>
          <p:cNvPicPr/>
          <p:nvPr/>
        </p:nvPicPr>
        <p:blipFill>
          <a:blip r:embed="rId1"/>
          <a:stretch/>
        </p:blipFill>
        <p:spPr>
          <a:xfrm>
            <a:off x="197640" y="179280"/>
            <a:ext cx="1657080" cy="2752200"/>
          </a:xfrm>
          <a:prstGeom prst="rect">
            <a:avLst/>
          </a:prstGeom>
          <a:ln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pic>
        <p:nvPicPr>
          <p:cNvPr id="141" name="Obraz 3" descr=""/>
          <p:cNvPicPr/>
          <p:nvPr/>
        </p:nvPicPr>
        <p:blipFill>
          <a:blip r:embed="rId2"/>
          <a:stretch/>
        </p:blipFill>
        <p:spPr>
          <a:xfrm>
            <a:off x="1183680" y="2799360"/>
            <a:ext cx="1864800" cy="1864800"/>
          </a:xfrm>
          <a:prstGeom prst="rect">
            <a:avLst/>
          </a:prstGeom>
          <a:ln w="63360">
            <a:solidFill>
              <a:srgbClr val="333333"/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2" name="Obraz 4" descr=""/>
          <p:cNvPicPr/>
          <p:nvPr/>
        </p:nvPicPr>
        <p:blipFill>
          <a:blip r:embed="rId3"/>
          <a:stretch/>
        </p:blipFill>
        <p:spPr>
          <a:xfrm>
            <a:off x="8996760" y="4932360"/>
            <a:ext cx="3030120" cy="207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" name="Obraz 5" descr=""/>
          <p:cNvPicPr/>
          <p:nvPr/>
        </p:nvPicPr>
        <p:blipFill>
          <a:blip r:embed="rId4"/>
          <a:stretch/>
        </p:blipFill>
        <p:spPr>
          <a:xfrm>
            <a:off x="9280800" y="33840"/>
            <a:ext cx="2910960" cy="2180520"/>
          </a:xfrm>
          <a:prstGeom prst="rect">
            <a:avLst/>
          </a:prstGeom>
          <a:ln>
            <a:noFill/>
          </a:ln>
        </p:spPr>
      </p:pic>
      <p:pic>
        <p:nvPicPr>
          <p:cNvPr id="144" name="Obraz 6" descr=""/>
          <p:cNvPicPr/>
          <p:nvPr/>
        </p:nvPicPr>
        <p:blipFill>
          <a:blip r:embed="rId5"/>
          <a:stretch/>
        </p:blipFill>
        <p:spPr>
          <a:xfrm rot="10800000">
            <a:off x="4723920" y="6313680"/>
            <a:ext cx="136800" cy="76320"/>
          </a:xfrm>
          <a:prstGeom prst="rect">
            <a:avLst/>
          </a:prstGeom>
          <a:ln>
            <a:noFill/>
          </a:ln>
        </p:spPr>
      </p:pic>
      <p:pic>
        <p:nvPicPr>
          <p:cNvPr id="145" name="Obraz 7" descr=""/>
          <p:cNvPicPr/>
          <p:nvPr/>
        </p:nvPicPr>
        <p:blipFill>
          <a:blip r:embed="rId6"/>
          <a:stretch/>
        </p:blipFill>
        <p:spPr>
          <a:xfrm>
            <a:off x="-123480" y="4609440"/>
            <a:ext cx="4290480" cy="240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" name="Obraz 8" descr=""/>
          <p:cNvPicPr/>
          <p:nvPr/>
        </p:nvPicPr>
        <p:blipFill>
          <a:blip r:embed="rId7"/>
          <a:stretch/>
        </p:blipFill>
        <p:spPr>
          <a:xfrm>
            <a:off x="9161280" y="2343600"/>
            <a:ext cx="2904480" cy="192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7" name="Obraz 9" descr=""/>
          <p:cNvPicPr/>
          <p:nvPr/>
        </p:nvPicPr>
        <p:blipFill>
          <a:blip r:embed="rId8"/>
          <a:stretch/>
        </p:blipFill>
        <p:spPr>
          <a:xfrm>
            <a:off x="2437920" y="133560"/>
            <a:ext cx="1729080" cy="2665440"/>
          </a:xfrm>
          <a:prstGeom prst="rect">
            <a:avLst/>
          </a:prstGeom>
          <a:ln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sp>
        <p:nvSpPr>
          <p:cNvPr id="148" name="CustomShape 2"/>
          <p:cNvSpPr/>
          <p:nvPr/>
        </p:nvSpPr>
        <p:spPr>
          <a:xfrm>
            <a:off x="4343760" y="1722240"/>
            <a:ext cx="4130640" cy="49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Warszawa jest ważnym ośrodkiem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9"/>
              </a:rPr>
              <a:t>naukowym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, kulturalnym, politycznym oraz gospodarczym. Tutaj znajdują się siedziby m.in.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0"/>
              </a:rPr>
              <a:t>Prezydenta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,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1"/>
              </a:rPr>
              <a:t>Sejmu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 i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2"/>
              </a:rPr>
              <a:t>Senatu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,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3"/>
              </a:rPr>
              <a:t>Rady Ministrów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 oraz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4"/>
              </a:rPr>
              <a:t>Narodowego Banku Polskiego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. Warszawa jest także siedzibą agencji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5"/>
              </a:rPr>
              <a:t>Frontex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 odpowiedzialnej za bezpieczeństwo granic zewnętrznych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6"/>
              </a:rPr>
              <a:t>Unii Europejskiej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 oraz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7"/>
              </a:rPr>
              <a:t>Biura Instytucji Demokratycznych i Praw Człowieka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 (ODIHR), agendy </a:t>
            </a:r>
            <a:r>
              <a:rPr b="0" lang="pl-PL" sz="1800" spc="-1" strike="noStrike" u="sng">
                <a:solidFill>
                  <a:srgbClr val="ed87a6"/>
                </a:solidFill>
                <a:uFillTx/>
                <a:latin typeface="Arial Black"/>
                <a:hlinkClick r:id="rId18"/>
              </a:rPr>
              <a:t>OBWE</a:t>
            </a:r>
            <a:r>
              <a:rPr b="0" lang="pl-PL" sz="1800" spc="-1" strike="noStrike">
                <a:solidFill>
                  <a:srgbClr val="e34b7a"/>
                </a:solidFill>
                <a:latin typeface="Arial Black"/>
              </a:rPr>
              <a:t>.</a:t>
            </a:r>
            <a:endParaRPr b="0" lang="pl-PL" sz="1800" spc="-1" strike="noStrike">
              <a:latin typeface="Arial"/>
            </a:endParaRPr>
          </a:p>
        </p:txBody>
      </p:sp>
    </p:spTree>
  </p:cSld>
  <p:transition spd="slow" advTm="5000">
    <p:wheel spokes="1"/>
  </p:transition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9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10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12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38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7200" spc="-1" strike="noStrike" cap="all">
                <a:solidFill>
                  <a:srgbClr val="812673"/>
                </a:solidFill>
                <a:latin typeface="Arial Black"/>
              </a:rPr>
              <a:t> </a:t>
            </a:r>
            <a:r>
              <a:rPr b="0" lang="en-US" sz="5400" spc="-1" strike="noStrike" cap="all">
                <a:solidFill>
                  <a:srgbClr val="812673"/>
                </a:solidFill>
                <a:latin typeface="Arial Black"/>
              </a:rPr>
              <a:t>kraków</a:t>
            </a:r>
            <a:endParaRPr b="0" lang="en-US" sz="5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50" name="Picture 2" descr=""/>
          <p:cNvPicPr/>
          <p:nvPr/>
        </p:nvPicPr>
        <p:blipFill>
          <a:blip r:embed="rId1"/>
          <a:stretch/>
        </p:blipFill>
        <p:spPr>
          <a:xfrm>
            <a:off x="7871760" y="1824480"/>
            <a:ext cx="4248000" cy="2230200"/>
          </a:xfrm>
          <a:prstGeom prst="rect">
            <a:avLst/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sp>
        <p:nvSpPr>
          <p:cNvPr id="151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Picture 8" descr=""/>
          <p:cNvPicPr/>
          <p:nvPr/>
        </p:nvPicPr>
        <p:blipFill>
          <a:blip r:embed="rId2"/>
          <a:stretch/>
        </p:blipFill>
        <p:spPr>
          <a:xfrm>
            <a:off x="239400" y="3215160"/>
            <a:ext cx="2946240" cy="196524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154" name="Picture 10" descr=""/>
          <p:cNvPicPr/>
          <p:nvPr/>
        </p:nvPicPr>
        <p:blipFill>
          <a:blip r:embed="rId3"/>
          <a:stretch/>
        </p:blipFill>
        <p:spPr>
          <a:xfrm>
            <a:off x="8262000" y="4521240"/>
            <a:ext cx="3646800" cy="2127240"/>
          </a:xfrm>
          <a:prstGeom prst="rect">
            <a:avLst/>
          </a:prstGeom>
          <a:ln w="76320">
            <a:solidFill>
              <a:srgbClr val="292929"/>
            </a:solidFill>
            <a:miter/>
          </a:ln>
          <a:effectLst>
            <a:reflection algn="bl" blurRad="12700" dir="5400000" dist="5000" endPos="28000" rotWithShape="0" stA="28000" sy="-100000"/>
          </a:effectLst>
          <a:scene3d>
            <a:camera prst="orthographicFront"/>
            <a:lightRig dir="t" rig="threeP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5" name="Picture 12" descr=""/>
          <p:cNvPicPr/>
          <p:nvPr/>
        </p:nvPicPr>
        <p:blipFill>
          <a:blip r:embed="rId4"/>
          <a:stretch/>
        </p:blipFill>
        <p:spPr>
          <a:xfrm>
            <a:off x="447120" y="5296680"/>
            <a:ext cx="2125440" cy="15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" name="Picture 14" descr=""/>
          <p:cNvPicPr/>
          <p:nvPr/>
        </p:nvPicPr>
        <p:blipFill>
          <a:blip r:embed="rId5"/>
          <a:stretch/>
        </p:blipFill>
        <p:spPr>
          <a:xfrm>
            <a:off x="155520" y="0"/>
            <a:ext cx="2416680" cy="3070440"/>
          </a:xfrm>
          <a:prstGeom prst="rect">
            <a:avLst/>
          </a:prstGeom>
          <a:ln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pic>
        <p:nvPicPr>
          <p:cNvPr id="157" name="Picture 16" descr=""/>
          <p:cNvPicPr/>
          <p:nvPr/>
        </p:nvPicPr>
        <p:blipFill>
          <a:blip r:embed="rId6"/>
          <a:stretch/>
        </p:blipFill>
        <p:spPr>
          <a:xfrm>
            <a:off x="10179360" y="312840"/>
            <a:ext cx="1408680" cy="1499040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sp>
        <p:nvSpPr>
          <p:cNvPr id="158" name="CustomShape 4"/>
          <p:cNvSpPr/>
          <p:nvPr/>
        </p:nvSpPr>
        <p:spPr>
          <a:xfrm>
            <a:off x="3485520" y="2074320"/>
            <a:ext cx="4583160" cy="451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W Krakowie znajdują się główne siedziby m.in.: </a:t>
            </a:r>
            <a:r>
              <a:rPr b="0" lang="pl-PL" sz="1600" spc="-1" strike="noStrike" u="sng">
                <a:solidFill>
                  <a:srgbClr val="ed87a6"/>
                </a:solidFill>
                <a:uFillTx/>
                <a:latin typeface="Arial Black"/>
                <a:hlinkClick r:id="rId7"/>
              </a:rPr>
              <a:t>Polskiej Akademii Umiejętności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, </a:t>
            </a:r>
            <a:r>
              <a:rPr b="0" lang="pl-PL" sz="1600" spc="-1" strike="noStrike" u="sng">
                <a:solidFill>
                  <a:srgbClr val="ed87a6"/>
                </a:solidFill>
                <a:uFillTx/>
                <a:latin typeface="Arial Black"/>
                <a:hlinkClick r:id="rId8"/>
              </a:rPr>
              <a:t>Narodowego Centrum Nauki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, </a:t>
            </a:r>
            <a:r>
              <a:rPr b="0" lang="pl-PL" sz="1600" spc="-1" strike="noStrike" u="sng">
                <a:solidFill>
                  <a:srgbClr val="ed87a6"/>
                </a:solidFill>
                <a:uFillTx/>
                <a:latin typeface="Arial Black"/>
                <a:hlinkClick r:id="rId9"/>
              </a:rPr>
              <a:t>Instytutu Nafty i Gazu – Państwowego Instytutu Badawczego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, </a:t>
            </a:r>
            <a:r>
              <a:rPr b="0" lang="pl-PL" sz="1600" spc="-1" strike="noStrike" u="sng">
                <a:solidFill>
                  <a:srgbClr val="ed87a6"/>
                </a:solidFill>
                <a:uFillTx/>
                <a:latin typeface="Arial Black"/>
                <a:hlinkClick r:id="rId10"/>
              </a:rPr>
              <a:t>Instytutu Zootechniki – Państwowego Instytutu Badawczego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, </a:t>
            </a:r>
            <a:r>
              <a:rPr b="0" lang="pl-PL" sz="1600" spc="-1" strike="noStrike" u="sng">
                <a:solidFill>
                  <a:srgbClr val="ed87a6"/>
                </a:solidFill>
                <a:uFillTx/>
                <a:latin typeface="Arial Black"/>
                <a:hlinkClick r:id="rId11"/>
              </a:rPr>
              <a:t>Krajowej Szkoły Sądownictwa i Prokuratury</a:t>
            </a:r>
            <a:r>
              <a:rPr b="0" lang="pl-PL" sz="1600" spc="-1" strike="noStrike" u="sng" baseline="30000">
                <a:solidFill>
                  <a:srgbClr val="ed87a6"/>
                </a:solidFill>
                <a:uFillTx/>
                <a:latin typeface="Arial Black"/>
                <a:hlinkClick r:id="rId12"/>
              </a:rPr>
              <a:t>[6]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, dowództwa </a:t>
            </a:r>
            <a:r>
              <a:rPr b="0" lang="pl-PL" sz="1600" spc="-1" strike="noStrike" u="sng">
                <a:solidFill>
                  <a:srgbClr val="ed87a6"/>
                </a:solidFill>
                <a:uFillTx/>
                <a:latin typeface="Arial Black"/>
                <a:hlinkClick r:id="rId13"/>
              </a:rPr>
              <a:t>Sił Specjalnych RP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 będące jednocześnie jednym z kilku dowództw sił specjalnych NATO</a:t>
            </a:r>
            <a:r>
              <a:rPr b="0" lang="pl-PL" sz="1600" spc="-1" strike="noStrike" u="sng" baseline="30000">
                <a:solidFill>
                  <a:srgbClr val="ed87a6"/>
                </a:solidFill>
                <a:uFillTx/>
                <a:latin typeface="Arial Black"/>
                <a:hlinkClick r:id="rId14"/>
              </a:rPr>
              <a:t>[7]</a:t>
            </a:r>
            <a:r>
              <a:rPr b="0" lang="pl-PL" sz="1600" spc="-1" strike="noStrike" u="sng" baseline="30000">
                <a:solidFill>
                  <a:srgbClr val="ed87a6"/>
                </a:solidFill>
                <a:uFillTx/>
                <a:latin typeface="Arial Black"/>
                <a:hlinkClick r:id="rId15"/>
              </a:rPr>
              <a:t>[8]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, Centrum Operacji Lądowych – Dowództwa Komponentu Lądowego</a:t>
            </a:r>
            <a:r>
              <a:rPr b="0" lang="pl-PL" sz="1600" spc="-1" strike="noStrike" u="sng" baseline="30000">
                <a:solidFill>
                  <a:srgbClr val="ed87a6"/>
                </a:solidFill>
                <a:uFillTx/>
                <a:latin typeface="Arial Black"/>
                <a:hlinkClick r:id="rId16"/>
              </a:rPr>
              <a:t>[9]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, </a:t>
            </a:r>
            <a:r>
              <a:rPr b="0" lang="pl-PL" sz="1600" spc="-1" strike="noStrike" u="sng">
                <a:solidFill>
                  <a:srgbClr val="ed87a6"/>
                </a:solidFill>
                <a:uFillTx/>
                <a:latin typeface="Arial Black"/>
                <a:hlinkClick r:id="rId17"/>
              </a:rPr>
              <a:t>Polskiego Związku Narciarskiego</a:t>
            </a:r>
            <a:r>
              <a:rPr b="0" lang="pl-PL" sz="1600" spc="-1" strike="noStrike" u="sng" baseline="30000">
                <a:solidFill>
                  <a:srgbClr val="ed87a6"/>
                </a:solidFill>
                <a:uFillTx/>
                <a:latin typeface="Arial Black"/>
                <a:hlinkClick r:id="rId18"/>
              </a:rPr>
              <a:t>[10]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, Centrum Eksperckiego Kontrwywiadu NATO</a:t>
            </a:r>
            <a:r>
              <a:rPr b="0" lang="pl-PL" sz="1600" spc="-1" strike="noStrike" u="sng" baseline="30000">
                <a:solidFill>
                  <a:srgbClr val="ed87a6"/>
                </a:solidFill>
                <a:uFillTx/>
                <a:latin typeface="Arial Black"/>
                <a:hlinkClick r:id="rId19"/>
              </a:rPr>
              <a:t>[11]</a:t>
            </a:r>
            <a:r>
              <a:rPr b="0" lang="pl-PL" sz="1600" spc="-1" strike="noStrike">
                <a:solidFill>
                  <a:srgbClr val="e34b7a"/>
                </a:solidFill>
                <a:latin typeface="Arial Black"/>
              </a:rPr>
              <a:t>.</a:t>
            </a:r>
            <a:endParaRPr b="0" lang="pl-PL" sz="1600" spc="-1" strike="noStrike">
              <a:latin typeface="Arial"/>
            </a:endParaRPr>
          </a:p>
        </p:txBody>
      </p:sp>
    </p:spTree>
  </p:cSld>
  <mc:AlternateContent>
    <mc:Choice Requires="p14">
      <p:transition spd="slow">
        <p14:vortex/>
      </p:transition>
    </mc:Choice>
    <mc:Fallback>
      <p:transition spd="slow">
        <p:fade/>
      </p:transition>
    </mc:Fallback>
  </mc:AlternateContent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45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150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6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16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 cap="all">
                <a:solidFill>
                  <a:srgbClr val="ffc000"/>
                </a:solidFill>
                <a:latin typeface="Tw Cen MT"/>
              </a:rPr>
              <a:t>POZNAŃ</a:t>
            </a:r>
            <a:endParaRPr b="0" lang="en-US" sz="60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60" name="Obraz 2" descr=""/>
          <p:cNvPicPr/>
          <p:nvPr/>
        </p:nvPicPr>
        <p:blipFill>
          <a:blip r:embed="rId1"/>
          <a:stretch/>
        </p:blipFill>
        <p:spPr>
          <a:xfrm>
            <a:off x="8099280" y="469800"/>
            <a:ext cx="3400560" cy="2269440"/>
          </a:xfrm>
          <a:prstGeom prst="rect">
            <a:avLst/>
          </a:prstGeom>
          <a:ln>
            <a:noFill/>
          </a:ln>
        </p:spPr>
      </p:pic>
      <p:pic>
        <p:nvPicPr>
          <p:cNvPr id="161" name="Obraz 3" descr=""/>
          <p:cNvPicPr/>
          <p:nvPr/>
        </p:nvPicPr>
        <p:blipFill>
          <a:blip r:embed="rId2"/>
          <a:stretch/>
        </p:blipFill>
        <p:spPr>
          <a:xfrm>
            <a:off x="7824240" y="3125160"/>
            <a:ext cx="3994200" cy="2995560"/>
          </a:xfrm>
          <a:prstGeom prst="rect">
            <a:avLst/>
          </a:prstGeom>
          <a:ln>
            <a:noFill/>
          </a:ln>
        </p:spPr>
      </p:pic>
      <p:pic>
        <p:nvPicPr>
          <p:cNvPr id="162" name="Obraz 4" descr=""/>
          <p:cNvPicPr/>
          <p:nvPr/>
        </p:nvPicPr>
        <p:blipFill>
          <a:blip r:embed="rId3"/>
          <a:stretch/>
        </p:blipFill>
        <p:spPr>
          <a:xfrm>
            <a:off x="224640" y="3034080"/>
            <a:ext cx="3346200" cy="3164040"/>
          </a:xfrm>
          <a:prstGeom prst="rect">
            <a:avLst/>
          </a:prstGeom>
          <a:ln>
            <a:noFill/>
          </a:ln>
        </p:spPr>
      </p:pic>
      <p:pic>
        <p:nvPicPr>
          <p:cNvPr id="163" name="Obraz 5" descr=""/>
          <p:cNvPicPr/>
          <p:nvPr/>
        </p:nvPicPr>
        <p:blipFill>
          <a:blip r:embed="rId4"/>
          <a:stretch/>
        </p:blipFill>
        <p:spPr>
          <a:xfrm>
            <a:off x="2395080" y="311400"/>
            <a:ext cx="1830240" cy="1649880"/>
          </a:xfrm>
          <a:prstGeom prst="rect">
            <a:avLst/>
          </a:prstGeom>
          <a:ln>
            <a:noFill/>
          </a:ln>
        </p:spPr>
      </p:pic>
      <p:pic>
        <p:nvPicPr>
          <p:cNvPr id="164" name="Picture 2" descr=""/>
          <p:cNvPicPr/>
          <p:nvPr/>
        </p:nvPicPr>
        <p:blipFill>
          <a:blip r:embed="rId5"/>
          <a:stretch/>
        </p:blipFill>
        <p:spPr>
          <a:xfrm>
            <a:off x="502560" y="469800"/>
            <a:ext cx="1480680" cy="2256840"/>
          </a:xfrm>
          <a:prstGeom prst="rect">
            <a:avLst/>
          </a:prstGeom>
          <a:ln>
            <a:noFill/>
          </a:ln>
        </p:spPr>
      </p:pic>
      <p:sp>
        <p:nvSpPr>
          <p:cNvPr id="165" name="CustomShape 2"/>
          <p:cNvSpPr/>
          <p:nvPr/>
        </p:nvSpPr>
        <p:spPr>
          <a:xfrm>
            <a:off x="4012200" y="2110680"/>
            <a:ext cx="3498840" cy="447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ff0000"/>
                </a:solidFill>
                <a:latin typeface="Arial Black"/>
              </a:rPr>
              <a:t>Poznań (niem.: Posen, łac.: Posnania, jidysz: </a:t>
            </a:r>
            <a:r>
              <a:rPr b="0" lang="pl-PL" sz="1800" spc="-1" strike="noStrike">
                <a:solidFill>
                  <a:srgbClr val="ff0000"/>
                </a:solidFill>
                <a:latin typeface="Arial Black"/>
              </a:rPr>
              <a:t>פּױזן</a:t>
            </a:r>
            <a:r>
              <a:rPr b="0" lang="pl-PL" sz="1800" spc="-1" strike="noStrike">
                <a:solidFill>
                  <a:srgbClr val="ff0000"/>
                </a:solidFill>
                <a:latin typeface="Arial Black"/>
              </a:rPr>
              <a:t>, trb.: Pojzn) – miasto na prawach powiatu w zachodniej Polsce, położone na Pojezierzu Wielkopolskim, nad rzeką Wartą, u ujścia Cybiny. Historyczna stolica Wielkopolski, miasto królewskie Korony Królestwa Polskiego[5], od 1999 r. siedziba władz województwa wielkopolskiego i powiatu poznańskiego.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168" dur="indefinite" restart="never" nodeType="tmRoot">
          <p:childTnLst>
            <p:seq>
              <p:cTn id="169" dur="indefinite" nodeType="mainSeq">
                <p:childTnLst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17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79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4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01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3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12" dur="2000"/>
                                        <p:tgtEl>
                                          <p:spTgt spid="165">
                                            <p:txEl>
                                              <p:pRg st="0" end="3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8000" spc="-1" strike="noStrike" cap="all">
                <a:solidFill>
                  <a:srgbClr val="56194d"/>
                </a:solidFill>
                <a:latin typeface="Tw Cen MT"/>
              </a:rPr>
              <a:t>Toruń</a:t>
            </a:r>
            <a:endParaRPr b="0" lang="en-US" sz="80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8033400" y="515880"/>
            <a:ext cx="4158000" cy="2754000"/>
          </a:xfrm>
          <a:prstGeom prst="rect">
            <a:avLst/>
          </a:prstGeom>
          <a:ln>
            <a:noFill/>
          </a:ln>
        </p:spPr>
      </p:pic>
      <p:pic>
        <p:nvPicPr>
          <p:cNvPr id="168" name="Picture 4" descr=""/>
          <p:cNvPicPr/>
          <p:nvPr/>
        </p:nvPicPr>
        <p:blipFill>
          <a:blip r:embed="rId2"/>
          <a:stretch/>
        </p:blipFill>
        <p:spPr>
          <a:xfrm>
            <a:off x="167040" y="204120"/>
            <a:ext cx="3119760" cy="2078280"/>
          </a:xfrm>
          <a:prstGeom prst="rect">
            <a:avLst/>
          </a:prstGeom>
          <a:ln>
            <a:noFill/>
          </a:ln>
        </p:spPr>
      </p:pic>
      <p:pic>
        <p:nvPicPr>
          <p:cNvPr id="169" name="Picture 6" descr=""/>
          <p:cNvPicPr/>
          <p:nvPr/>
        </p:nvPicPr>
        <p:blipFill>
          <a:blip r:embed="rId3"/>
          <a:stretch/>
        </p:blipFill>
        <p:spPr>
          <a:xfrm>
            <a:off x="8227440" y="4006440"/>
            <a:ext cx="3893040" cy="2389680"/>
          </a:xfrm>
          <a:prstGeom prst="rect">
            <a:avLst/>
          </a:prstGeom>
          <a:ln>
            <a:noFill/>
          </a:ln>
        </p:spPr>
      </p:pic>
      <p:pic>
        <p:nvPicPr>
          <p:cNvPr id="170" name="Picture 10" descr=""/>
          <p:cNvPicPr/>
          <p:nvPr/>
        </p:nvPicPr>
        <p:blipFill>
          <a:blip r:embed="rId4"/>
          <a:stretch/>
        </p:blipFill>
        <p:spPr>
          <a:xfrm>
            <a:off x="742320" y="2389680"/>
            <a:ext cx="1667520" cy="1865880"/>
          </a:xfrm>
          <a:prstGeom prst="rect">
            <a:avLst/>
          </a:prstGeom>
          <a:ln>
            <a:noFill/>
          </a:ln>
        </p:spPr>
      </p:pic>
      <p:pic>
        <p:nvPicPr>
          <p:cNvPr id="171" name="Picture 12" descr=""/>
          <p:cNvPicPr/>
          <p:nvPr/>
        </p:nvPicPr>
        <p:blipFill>
          <a:blip r:embed="rId5"/>
          <a:stretch/>
        </p:blipFill>
        <p:spPr>
          <a:xfrm>
            <a:off x="246960" y="4363200"/>
            <a:ext cx="3583440" cy="2309760"/>
          </a:xfrm>
          <a:prstGeom prst="rect">
            <a:avLst/>
          </a:prstGeom>
          <a:ln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4111920" y="2100960"/>
            <a:ext cx="3741840" cy="475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812673"/>
                </a:solidFill>
                <a:latin typeface="Aharoni"/>
              </a:rPr>
              <a:t>Toruń  – miasto na prawach powiatu w województwie kujawsko-pomorskim. Prawobrzeżna część miasta leży na Pomorzu, lewobrzeżna część położona jest na Kujawach. Miasto leży nad Wisłą i Drwęcą.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812673"/>
                </a:solidFill>
                <a:latin typeface="Aharoni"/>
              </a:rPr>
              <a:t>Siedziba marszałka województwa kujawsko-pomorskiego[4], siedziba organów samorządu województwa, czyli Zarządu Województwa Kujawsko-Pomorskiego, Kujawsko-Pomorskiego Sejmiku .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213" dur="indefinite" restart="never" nodeType="tmRoot">
          <p:childTnLst>
            <p:seq>
              <p:cTn id="214" dur="indefinite" nodeType="mainSeq">
                <p:childTnLst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19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3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49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6600" spc="-1" strike="noStrike" cap="all">
                <a:solidFill>
                  <a:srgbClr val="00b0f0"/>
                </a:solidFill>
                <a:latin typeface="Tw Cen MT"/>
              </a:rPr>
              <a:t>                          </a:t>
            </a:r>
            <a:r>
              <a:rPr b="0" lang="en-US" sz="6600" spc="-1" strike="noStrike" cap="all">
                <a:solidFill>
                  <a:srgbClr val="00b0f0"/>
                </a:solidFill>
                <a:latin typeface="Tw Cen MT"/>
              </a:rPr>
              <a:t>GDYNIA</a:t>
            </a:r>
            <a:endParaRPr b="0" lang="en-US" sz="66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74" name="Obraz 2" descr=""/>
          <p:cNvPicPr/>
          <p:nvPr/>
        </p:nvPicPr>
        <p:blipFill>
          <a:blip r:embed="rId1"/>
          <a:stretch/>
        </p:blipFill>
        <p:spPr>
          <a:xfrm>
            <a:off x="136080" y="212400"/>
            <a:ext cx="4335480" cy="2408400"/>
          </a:xfrm>
          <a:prstGeom prst="rect">
            <a:avLst/>
          </a:prstGeom>
          <a:ln>
            <a:noFill/>
          </a:ln>
        </p:spPr>
      </p:pic>
      <p:pic>
        <p:nvPicPr>
          <p:cNvPr id="175" name="Obraz 3" descr=""/>
          <p:cNvPicPr/>
          <p:nvPr/>
        </p:nvPicPr>
        <p:blipFill>
          <a:blip r:embed="rId2"/>
          <a:stretch/>
        </p:blipFill>
        <p:spPr>
          <a:xfrm>
            <a:off x="7706880" y="1883520"/>
            <a:ext cx="3571200" cy="2379240"/>
          </a:xfrm>
          <a:prstGeom prst="rect">
            <a:avLst/>
          </a:prstGeom>
          <a:ln>
            <a:noFill/>
          </a:ln>
        </p:spPr>
      </p:pic>
      <p:pic>
        <p:nvPicPr>
          <p:cNvPr id="176" name="Obraz 4" descr=""/>
          <p:cNvPicPr/>
          <p:nvPr/>
        </p:nvPicPr>
        <p:blipFill>
          <a:blip r:embed="rId3"/>
          <a:stretch/>
        </p:blipFill>
        <p:spPr>
          <a:xfrm>
            <a:off x="136080" y="3150720"/>
            <a:ext cx="3717000" cy="3364920"/>
          </a:xfrm>
          <a:prstGeom prst="rect">
            <a:avLst/>
          </a:prstGeom>
          <a:ln>
            <a:noFill/>
          </a:ln>
        </p:spPr>
      </p:pic>
      <p:pic>
        <p:nvPicPr>
          <p:cNvPr id="177" name="Picture 2" descr=""/>
          <p:cNvPicPr/>
          <p:nvPr/>
        </p:nvPicPr>
        <p:blipFill>
          <a:blip r:embed="rId4"/>
          <a:stretch/>
        </p:blipFill>
        <p:spPr>
          <a:xfrm>
            <a:off x="4782960" y="212400"/>
            <a:ext cx="2612520" cy="1723320"/>
          </a:xfrm>
          <a:prstGeom prst="rect">
            <a:avLst/>
          </a:prstGeom>
          <a:ln>
            <a:noFill/>
          </a:ln>
        </p:spPr>
      </p:pic>
      <p:pic>
        <p:nvPicPr>
          <p:cNvPr id="178" name="Picture 4" descr=""/>
          <p:cNvPicPr/>
          <p:nvPr/>
        </p:nvPicPr>
        <p:blipFill>
          <a:blip r:embed="rId5"/>
          <a:stretch/>
        </p:blipFill>
        <p:spPr>
          <a:xfrm>
            <a:off x="7706880" y="4601880"/>
            <a:ext cx="4029840" cy="2177280"/>
          </a:xfrm>
          <a:prstGeom prst="rect">
            <a:avLst/>
          </a:prstGeom>
          <a:ln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4278600" y="2680200"/>
            <a:ext cx="3427920" cy="39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b0f0"/>
                </a:solidFill>
                <a:latin typeface="Aharoni"/>
              </a:rPr>
              <a:t>Gdynia wymowa i (kasz. Gdiniô, niem. Gdingen[3]) – miasto na prawach powiatu w północnej Polsce, w województwie pomorskim, położone nad Morzem Bałtyckim, na Pobrzeżu Gdańskim i Pojezierzu Wschodniopomorskim. Wchodzi w skład Trójmiasta (wraz z Gdańskiem i Sopotem), jest zatem jednym z miast centralnych aglomeracji Trójmiasta.</a:t>
            </a:r>
            <a:endParaRPr b="0" lang="pl-PL" sz="1800" spc="-1" strike="noStrike">
              <a:latin typeface="Arial"/>
            </a:endParaRPr>
          </a:p>
        </p:txBody>
      </p:sp>
    </p:spTree>
  </p:cSld>
  <p:transition spd="slow">
    <p:randomBar dir="vert"/>
  </p:transition>
  <p:timing>
    <p:tnLst>
      <p:par>
        <p:cTn id="260" dur="indefinite" restart="never" nodeType="tmRoot">
          <p:childTnLst>
            <p:seq>
              <p:cTn id="261" dur="indefinite" nodeType="mainSeq">
                <p:childTnLst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66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71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7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8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0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1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3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4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5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0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latin typeface="Tw Cen MT"/>
              </a:rPr>
              <a:t>                              </a:t>
            </a:r>
            <a:r>
              <a:rPr b="0" lang="en-US" sz="7200" spc="-1" strike="noStrike" cap="all">
                <a:solidFill>
                  <a:srgbClr val="808080"/>
                </a:solidFill>
                <a:latin typeface="Tw Cen MT"/>
              </a:rPr>
              <a:t>ŁÓDŹ</a:t>
            </a:r>
            <a:endParaRPr b="0" lang="en-US" sz="72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81" name="Symbol zastępczy zawartości 3" descr=""/>
          <p:cNvPicPr/>
          <p:nvPr/>
        </p:nvPicPr>
        <p:blipFill>
          <a:blip r:embed="rId1"/>
          <a:stretch/>
        </p:blipFill>
        <p:spPr>
          <a:xfrm>
            <a:off x="350280" y="1250640"/>
            <a:ext cx="3016440" cy="2250720"/>
          </a:xfrm>
          <a:prstGeom prst="rect">
            <a:avLst/>
          </a:prstGeom>
          <a:ln>
            <a:noFill/>
          </a:ln>
        </p:spPr>
      </p:pic>
      <p:pic>
        <p:nvPicPr>
          <p:cNvPr id="182" name="Obraz 4" descr=""/>
          <p:cNvPicPr/>
          <p:nvPr/>
        </p:nvPicPr>
        <p:blipFill>
          <a:blip r:embed="rId2"/>
          <a:stretch/>
        </p:blipFill>
        <p:spPr>
          <a:xfrm>
            <a:off x="96840" y="3902040"/>
            <a:ext cx="3958920" cy="2624760"/>
          </a:xfrm>
          <a:prstGeom prst="rect">
            <a:avLst/>
          </a:prstGeom>
          <a:ln>
            <a:noFill/>
          </a:ln>
        </p:spPr>
      </p:pic>
      <p:pic>
        <p:nvPicPr>
          <p:cNvPr id="183" name="Obraz 5" descr=""/>
          <p:cNvPicPr/>
          <p:nvPr/>
        </p:nvPicPr>
        <p:blipFill>
          <a:blip r:embed="rId3"/>
          <a:stretch/>
        </p:blipFill>
        <p:spPr>
          <a:xfrm>
            <a:off x="8135280" y="927720"/>
            <a:ext cx="3867480" cy="2573640"/>
          </a:xfrm>
          <a:prstGeom prst="rect">
            <a:avLst/>
          </a:prstGeom>
          <a:ln>
            <a:noFill/>
          </a:ln>
        </p:spPr>
      </p:pic>
      <p:pic>
        <p:nvPicPr>
          <p:cNvPr id="184" name="Obraz 6" descr=""/>
          <p:cNvPicPr/>
          <p:nvPr/>
        </p:nvPicPr>
        <p:blipFill>
          <a:blip r:embed="rId4"/>
          <a:stretch/>
        </p:blipFill>
        <p:spPr>
          <a:xfrm>
            <a:off x="8407080" y="4065840"/>
            <a:ext cx="3696840" cy="2560320"/>
          </a:xfrm>
          <a:prstGeom prst="rect">
            <a:avLst/>
          </a:prstGeom>
          <a:ln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4615200" y="2634840"/>
            <a:ext cx="277308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404040"/>
                </a:solidFill>
                <a:latin typeface="Aharoni"/>
              </a:rPr>
              <a:t>Łódź  – miasto na prawach powiatu w środkowej Polsce, a także siedziba władz województwa łódzkiego, powiatu łódzkiego wschodniego oraz gminy Nowosolna, przejściowa siedziba władz państwowych w 1945 roku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301" dur="indefinite" restart="never" nodeType="tmRoot">
          <p:childTnLst>
            <p:seq>
              <p:cTn id="3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 cap="all">
                <a:solidFill>
                  <a:srgbClr val="92d050"/>
                </a:solidFill>
                <a:latin typeface="Tw Cen MT"/>
              </a:rPr>
              <a:t>Gniezno</a:t>
            </a:r>
            <a:endParaRPr b="0" lang="en-US" sz="60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87" name="Symbol zastępczy zawartości 3" descr=""/>
          <p:cNvPicPr/>
          <p:nvPr/>
        </p:nvPicPr>
        <p:blipFill>
          <a:blip r:embed="rId1"/>
          <a:stretch/>
        </p:blipFill>
        <p:spPr>
          <a:xfrm>
            <a:off x="4542480" y="2581200"/>
            <a:ext cx="2982240" cy="3921120"/>
          </a:xfrm>
          <a:prstGeom prst="rect">
            <a:avLst/>
          </a:prstGeom>
          <a:ln>
            <a:noFill/>
          </a:ln>
        </p:spPr>
      </p:pic>
      <p:pic>
        <p:nvPicPr>
          <p:cNvPr id="188" name="Obraz 4" descr=""/>
          <p:cNvPicPr/>
          <p:nvPr/>
        </p:nvPicPr>
        <p:blipFill>
          <a:blip r:embed="rId2"/>
          <a:stretch/>
        </p:blipFill>
        <p:spPr>
          <a:xfrm>
            <a:off x="370080" y="390240"/>
            <a:ext cx="3809520" cy="219024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451800" y="2809440"/>
            <a:ext cx="3646440" cy="365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4d3b8d"/>
                </a:solidFill>
                <a:latin typeface="Tw Cen MT"/>
              </a:rPr>
              <a:t>Gniezno (łac. Gnesna, niem. Gnesen) – miasto w województwie wielkopolskim, pierwsza stolica Polski[1][4], pierwsza metropolia kościelna, miasto św. Wojciecha. Siedziba władz powiatu gnieźnieńskiego i gminy Gniezno oraz archidiecezji (arcybiskupów gnieźnieńskich i prymasów Polski).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4d3b8d"/>
                </a:solidFill>
                <a:latin typeface="Tw Cen MT"/>
              </a:rPr>
              <a:t>Miasto królewskie lokowane w latach 1238-1239 położone było w XVI wieku w województwie kaliskim[5].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90" name="Obraz 6" descr=""/>
          <p:cNvPicPr/>
          <p:nvPr/>
        </p:nvPicPr>
        <p:blipFill>
          <a:blip r:embed="rId3"/>
          <a:stretch/>
        </p:blipFill>
        <p:spPr>
          <a:xfrm>
            <a:off x="8375760" y="3574800"/>
            <a:ext cx="2902320" cy="2597040"/>
          </a:xfrm>
          <a:prstGeom prst="rect">
            <a:avLst/>
          </a:prstGeom>
          <a:ln>
            <a:noFill/>
          </a:ln>
        </p:spPr>
      </p:pic>
      <p:pic>
        <p:nvPicPr>
          <p:cNvPr id="191" name="Obraz 7" descr=""/>
          <p:cNvPicPr/>
          <p:nvPr/>
        </p:nvPicPr>
        <p:blipFill>
          <a:blip r:embed="rId4"/>
          <a:stretch/>
        </p:blipFill>
        <p:spPr>
          <a:xfrm>
            <a:off x="7969320" y="402480"/>
            <a:ext cx="3852000" cy="256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3" dur="indefinite" restart="never" nodeType="tmRoot">
          <p:childTnLst>
            <p:seq>
              <p:cTn id="304" dur="indefinite" nodeType="mainSeq">
                <p:childTnLst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09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14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1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24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9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0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2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2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7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28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8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28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9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28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0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28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1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28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nodeType="with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83" end="3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83" end="3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83" end="3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83" end="3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83" end="3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83" end="3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83" end="3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150</TotalTime>
  <Application>LibreOffice/5.4.4.2$Windows_x86 LibreOffice_project/2524958677847fb3bb44820e40380acbe820f960</Application>
  <Words>409</Words>
  <Paragraphs>30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2017-11-06T06:25:07Z</dcterms:created>
  <dc:creator>uczen13</dc:creator>
  <dc:description/>
  <dc:language>pl-PL</dc:language>
  <cp:lastModifiedBy/>
  <dcterms:modified xsi:type="dcterms:W3CDTF">2018-02-15T19:20:57Z</dcterms:modified>
  <cp:revision>20</cp:revision>
  <dc:subject/>
  <dc:title>CIEKAWE MIASTA pOLSKI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12</vt:i4>
  </property>
</Properties>
</file>