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80" r:id="rId22"/>
    <p:sldId id="276" r:id="rId23"/>
    <p:sldId id="277" r:id="rId24"/>
    <p:sldId id="278" r:id="rId25"/>
    <p:sldId id="279" r:id="rId26"/>
    <p:sldId id="281" r:id="rId27"/>
    <p:sldId id="282" r:id="rId28"/>
    <p:sldId id="283" r:id="rId29"/>
    <p:sldId id="284" r:id="rId30"/>
    <p:sldId id="285" r:id="rId31"/>
    <p:sldId id="286" r:id="rId32"/>
    <p:sldId id="305" r:id="rId33"/>
    <p:sldId id="287" r:id="rId34"/>
    <p:sldId id="288" r:id="rId35"/>
    <p:sldId id="289" r:id="rId36"/>
    <p:sldId id="290" r:id="rId37"/>
    <p:sldId id="291" r:id="rId38"/>
    <p:sldId id="292" r:id="rId39"/>
    <p:sldId id="306" r:id="rId40"/>
    <p:sldId id="293" r:id="rId41"/>
    <p:sldId id="307" r:id="rId42"/>
    <p:sldId id="294" r:id="rId43"/>
    <p:sldId id="308" r:id="rId44"/>
    <p:sldId id="295" r:id="rId45"/>
    <p:sldId id="309" r:id="rId46"/>
    <p:sldId id="296" r:id="rId47"/>
    <p:sldId id="310" r:id="rId48"/>
    <p:sldId id="297" r:id="rId49"/>
    <p:sldId id="298" r:id="rId50"/>
    <p:sldId id="299" r:id="rId51"/>
    <p:sldId id="300" r:id="rId52"/>
    <p:sldId id="301" r:id="rId53"/>
    <p:sldId id="302" r:id="rId54"/>
    <p:sldId id="314" r:id="rId55"/>
    <p:sldId id="315" r:id="rId56"/>
    <p:sldId id="316" r:id="rId57"/>
    <p:sldId id="311" r:id="rId58"/>
    <p:sldId id="312" r:id="rId59"/>
    <p:sldId id="313" r:id="rId60"/>
    <p:sldId id="303" r:id="rId61"/>
    <p:sldId id="304" r:id="rId62"/>
    <p:sldId id="317" r:id="rId63"/>
    <p:sldId id="318" r:id="rId64"/>
    <p:sldId id="319" r:id="rId65"/>
    <p:sldId id="320" r:id="rId66"/>
    <p:sldId id="321" r:id="rId67"/>
    <p:sldId id="322" r:id="rId68"/>
    <p:sldId id="323" r:id="rId69"/>
    <p:sldId id="324" r:id="rId70"/>
    <p:sldId id="325" r:id="rId71"/>
    <p:sldId id="338" r:id="rId72"/>
    <p:sldId id="326" r:id="rId73"/>
    <p:sldId id="339" r:id="rId74"/>
    <p:sldId id="348" r:id="rId75"/>
    <p:sldId id="327" r:id="rId76"/>
    <p:sldId id="340" r:id="rId77"/>
    <p:sldId id="328" r:id="rId78"/>
    <p:sldId id="341" r:id="rId79"/>
    <p:sldId id="329" r:id="rId80"/>
    <p:sldId id="330" r:id="rId81"/>
    <p:sldId id="331" r:id="rId82"/>
    <p:sldId id="332" r:id="rId83"/>
    <p:sldId id="333" r:id="rId84"/>
    <p:sldId id="342" r:id="rId85"/>
    <p:sldId id="334" r:id="rId86"/>
    <p:sldId id="343" r:id="rId87"/>
    <p:sldId id="335" r:id="rId88"/>
    <p:sldId id="336" r:id="rId89"/>
    <p:sldId id="337" r:id="rId90"/>
    <p:sldId id="344" r:id="rId91"/>
    <p:sldId id="345" r:id="rId92"/>
    <p:sldId id="346" r:id="rId93"/>
    <p:sldId id="347"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1326"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pl-PL"/>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pl-PL"/>
          </a:p>
        </p:txBody>
      </p:sp>
      <p:sp>
        <p:nvSpPr>
          <p:cNvPr id="4" name="Date Placeholder 3"/>
          <p:cNvSpPr>
            <a:spLocks noGrp="1"/>
          </p:cNvSpPr>
          <p:nvPr>
            <p:ph type="dt" sz="half" idx="10"/>
          </p:nvPr>
        </p:nvSpPr>
        <p:spPr/>
        <p:txBody>
          <a:bodyPr/>
          <a:lstStyle/>
          <a:p>
            <a:fld id="{CD57F23B-482E-47A9-8E2E-56A0AC699B3D}" type="datetimeFigureOut">
              <a:rPr lang="pl-PL" smtClean="0"/>
              <a:t>16.02.2018</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11C7932B-CE5C-4784-AE0D-8B43C28D93CC}" type="slidenum">
              <a:rPr lang="pl-PL" smtClean="0"/>
              <a:t>‹#›</a:t>
            </a:fld>
            <a:endParaRPr lang="pl-PL"/>
          </a:p>
        </p:txBody>
      </p:sp>
    </p:spTree>
    <p:extLst>
      <p:ext uri="{BB962C8B-B14F-4D97-AF65-F5344CB8AC3E}">
        <p14:creationId xmlns:p14="http://schemas.microsoft.com/office/powerpoint/2010/main" val="2834603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l-P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Date Placeholder 3"/>
          <p:cNvSpPr>
            <a:spLocks noGrp="1"/>
          </p:cNvSpPr>
          <p:nvPr>
            <p:ph type="dt" sz="half" idx="10"/>
          </p:nvPr>
        </p:nvSpPr>
        <p:spPr/>
        <p:txBody>
          <a:bodyPr/>
          <a:lstStyle/>
          <a:p>
            <a:fld id="{CD57F23B-482E-47A9-8E2E-56A0AC699B3D}" type="datetimeFigureOut">
              <a:rPr lang="pl-PL" smtClean="0"/>
              <a:t>16.02.2018</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11C7932B-CE5C-4784-AE0D-8B43C28D93CC}" type="slidenum">
              <a:rPr lang="pl-PL" smtClean="0"/>
              <a:t>‹#›</a:t>
            </a:fld>
            <a:endParaRPr lang="pl-PL"/>
          </a:p>
        </p:txBody>
      </p:sp>
    </p:spTree>
    <p:extLst>
      <p:ext uri="{BB962C8B-B14F-4D97-AF65-F5344CB8AC3E}">
        <p14:creationId xmlns:p14="http://schemas.microsoft.com/office/powerpoint/2010/main" val="441802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pl-P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Date Placeholder 3"/>
          <p:cNvSpPr>
            <a:spLocks noGrp="1"/>
          </p:cNvSpPr>
          <p:nvPr>
            <p:ph type="dt" sz="half" idx="10"/>
          </p:nvPr>
        </p:nvSpPr>
        <p:spPr/>
        <p:txBody>
          <a:bodyPr/>
          <a:lstStyle/>
          <a:p>
            <a:fld id="{CD57F23B-482E-47A9-8E2E-56A0AC699B3D}" type="datetimeFigureOut">
              <a:rPr lang="pl-PL" smtClean="0"/>
              <a:t>16.02.2018</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11C7932B-CE5C-4784-AE0D-8B43C28D93CC}" type="slidenum">
              <a:rPr lang="pl-PL" smtClean="0"/>
              <a:t>‹#›</a:t>
            </a:fld>
            <a:endParaRPr lang="pl-PL"/>
          </a:p>
        </p:txBody>
      </p:sp>
    </p:spTree>
    <p:extLst>
      <p:ext uri="{BB962C8B-B14F-4D97-AF65-F5344CB8AC3E}">
        <p14:creationId xmlns:p14="http://schemas.microsoft.com/office/powerpoint/2010/main" val="2955974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l-P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Date Placeholder 3"/>
          <p:cNvSpPr>
            <a:spLocks noGrp="1"/>
          </p:cNvSpPr>
          <p:nvPr>
            <p:ph type="dt" sz="half" idx="10"/>
          </p:nvPr>
        </p:nvSpPr>
        <p:spPr/>
        <p:txBody>
          <a:bodyPr/>
          <a:lstStyle/>
          <a:p>
            <a:fld id="{CD57F23B-482E-47A9-8E2E-56A0AC699B3D}" type="datetimeFigureOut">
              <a:rPr lang="pl-PL" smtClean="0"/>
              <a:t>16.02.2018</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11C7932B-CE5C-4784-AE0D-8B43C28D93CC}" type="slidenum">
              <a:rPr lang="pl-PL" smtClean="0"/>
              <a:t>‹#›</a:t>
            </a:fld>
            <a:endParaRPr lang="pl-PL"/>
          </a:p>
        </p:txBody>
      </p:sp>
    </p:spTree>
    <p:extLst>
      <p:ext uri="{BB962C8B-B14F-4D97-AF65-F5344CB8AC3E}">
        <p14:creationId xmlns:p14="http://schemas.microsoft.com/office/powerpoint/2010/main" val="1401177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pl-P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57F23B-482E-47A9-8E2E-56A0AC699B3D}" type="datetimeFigureOut">
              <a:rPr lang="pl-PL" smtClean="0"/>
              <a:t>16.02.2018</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11C7932B-CE5C-4784-AE0D-8B43C28D93CC}" type="slidenum">
              <a:rPr lang="pl-PL" smtClean="0"/>
              <a:t>‹#›</a:t>
            </a:fld>
            <a:endParaRPr lang="pl-PL"/>
          </a:p>
        </p:txBody>
      </p:sp>
    </p:spTree>
    <p:extLst>
      <p:ext uri="{BB962C8B-B14F-4D97-AF65-F5344CB8AC3E}">
        <p14:creationId xmlns:p14="http://schemas.microsoft.com/office/powerpoint/2010/main" val="3486484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l-P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5" name="Date Placeholder 4"/>
          <p:cNvSpPr>
            <a:spLocks noGrp="1"/>
          </p:cNvSpPr>
          <p:nvPr>
            <p:ph type="dt" sz="half" idx="10"/>
          </p:nvPr>
        </p:nvSpPr>
        <p:spPr/>
        <p:txBody>
          <a:bodyPr/>
          <a:lstStyle/>
          <a:p>
            <a:fld id="{CD57F23B-482E-47A9-8E2E-56A0AC699B3D}" type="datetimeFigureOut">
              <a:rPr lang="pl-PL" smtClean="0"/>
              <a:t>16.02.2018</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11C7932B-CE5C-4784-AE0D-8B43C28D93CC}" type="slidenum">
              <a:rPr lang="pl-PL" smtClean="0"/>
              <a:t>‹#›</a:t>
            </a:fld>
            <a:endParaRPr lang="pl-PL"/>
          </a:p>
        </p:txBody>
      </p:sp>
    </p:spTree>
    <p:extLst>
      <p:ext uri="{BB962C8B-B14F-4D97-AF65-F5344CB8AC3E}">
        <p14:creationId xmlns:p14="http://schemas.microsoft.com/office/powerpoint/2010/main" val="351882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l-P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7" name="Date Placeholder 6"/>
          <p:cNvSpPr>
            <a:spLocks noGrp="1"/>
          </p:cNvSpPr>
          <p:nvPr>
            <p:ph type="dt" sz="half" idx="10"/>
          </p:nvPr>
        </p:nvSpPr>
        <p:spPr/>
        <p:txBody>
          <a:bodyPr/>
          <a:lstStyle/>
          <a:p>
            <a:fld id="{CD57F23B-482E-47A9-8E2E-56A0AC699B3D}" type="datetimeFigureOut">
              <a:rPr lang="pl-PL" smtClean="0"/>
              <a:t>16.02.2018</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11C7932B-CE5C-4784-AE0D-8B43C28D93CC}" type="slidenum">
              <a:rPr lang="pl-PL" smtClean="0"/>
              <a:t>‹#›</a:t>
            </a:fld>
            <a:endParaRPr lang="pl-PL"/>
          </a:p>
        </p:txBody>
      </p:sp>
    </p:spTree>
    <p:extLst>
      <p:ext uri="{BB962C8B-B14F-4D97-AF65-F5344CB8AC3E}">
        <p14:creationId xmlns:p14="http://schemas.microsoft.com/office/powerpoint/2010/main" val="316465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l-PL"/>
          </a:p>
        </p:txBody>
      </p:sp>
      <p:sp>
        <p:nvSpPr>
          <p:cNvPr id="3" name="Date Placeholder 2"/>
          <p:cNvSpPr>
            <a:spLocks noGrp="1"/>
          </p:cNvSpPr>
          <p:nvPr>
            <p:ph type="dt" sz="half" idx="10"/>
          </p:nvPr>
        </p:nvSpPr>
        <p:spPr/>
        <p:txBody>
          <a:bodyPr/>
          <a:lstStyle/>
          <a:p>
            <a:fld id="{CD57F23B-482E-47A9-8E2E-56A0AC699B3D}" type="datetimeFigureOut">
              <a:rPr lang="pl-PL" smtClean="0"/>
              <a:t>16.02.2018</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11C7932B-CE5C-4784-AE0D-8B43C28D93CC}" type="slidenum">
              <a:rPr lang="pl-PL" smtClean="0"/>
              <a:t>‹#›</a:t>
            </a:fld>
            <a:endParaRPr lang="pl-PL"/>
          </a:p>
        </p:txBody>
      </p:sp>
    </p:spTree>
    <p:extLst>
      <p:ext uri="{BB962C8B-B14F-4D97-AF65-F5344CB8AC3E}">
        <p14:creationId xmlns:p14="http://schemas.microsoft.com/office/powerpoint/2010/main" val="3540435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57F23B-482E-47A9-8E2E-56A0AC699B3D}" type="datetimeFigureOut">
              <a:rPr lang="pl-PL" smtClean="0"/>
              <a:t>16.02.2018</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11C7932B-CE5C-4784-AE0D-8B43C28D93CC}" type="slidenum">
              <a:rPr lang="pl-PL" smtClean="0"/>
              <a:t>‹#›</a:t>
            </a:fld>
            <a:endParaRPr lang="pl-PL"/>
          </a:p>
        </p:txBody>
      </p:sp>
    </p:spTree>
    <p:extLst>
      <p:ext uri="{BB962C8B-B14F-4D97-AF65-F5344CB8AC3E}">
        <p14:creationId xmlns:p14="http://schemas.microsoft.com/office/powerpoint/2010/main" val="3915128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pl-P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57F23B-482E-47A9-8E2E-56A0AC699B3D}" type="datetimeFigureOut">
              <a:rPr lang="pl-PL" smtClean="0"/>
              <a:t>16.02.2018</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11C7932B-CE5C-4784-AE0D-8B43C28D93CC}" type="slidenum">
              <a:rPr lang="pl-PL" smtClean="0"/>
              <a:t>‹#›</a:t>
            </a:fld>
            <a:endParaRPr lang="pl-PL"/>
          </a:p>
        </p:txBody>
      </p:sp>
    </p:spTree>
    <p:extLst>
      <p:ext uri="{BB962C8B-B14F-4D97-AF65-F5344CB8AC3E}">
        <p14:creationId xmlns:p14="http://schemas.microsoft.com/office/powerpoint/2010/main" val="1348933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pl-P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57F23B-482E-47A9-8E2E-56A0AC699B3D}" type="datetimeFigureOut">
              <a:rPr lang="pl-PL" smtClean="0"/>
              <a:t>16.02.2018</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11C7932B-CE5C-4784-AE0D-8B43C28D93CC}" type="slidenum">
              <a:rPr lang="pl-PL" smtClean="0"/>
              <a:t>‹#›</a:t>
            </a:fld>
            <a:endParaRPr lang="pl-PL"/>
          </a:p>
        </p:txBody>
      </p:sp>
    </p:spTree>
    <p:extLst>
      <p:ext uri="{BB962C8B-B14F-4D97-AF65-F5344CB8AC3E}">
        <p14:creationId xmlns:p14="http://schemas.microsoft.com/office/powerpoint/2010/main" val="1856894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pl-PL"/>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57F23B-482E-47A9-8E2E-56A0AC699B3D}" type="datetimeFigureOut">
              <a:rPr lang="pl-PL" smtClean="0"/>
              <a:t>16.02.2018</a:t>
            </a:fld>
            <a:endParaRPr lang="pl-PL"/>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7932B-CE5C-4784-AE0D-8B43C28D93CC}" type="slidenum">
              <a:rPr lang="pl-PL" smtClean="0"/>
              <a:t>‹#›</a:t>
            </a:fld>
            <a:endParaRPr lang="pl-PL"/>
          </a:p>
        </p:txBody>
      </p:sp>
    </p:spTree>
    <p:extLst>
      <p:ext uri="{BB962C8B-B14F-4D97-AF65-F5344CB8AC3E}">
        <p14:creationId xmlns:p14="http://schemas.microsoft.com/office/powerpoint/2010/main" val="30163791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3202371"/>
            <a:ext cx="7772400" cy="1048582"/>
          </a:xfrm>
        </p:spPr>
        <p:txBody>
          <a:bodyPr>
            <a:noAutofit/>
          </a:bodyPr>
          <a:lstStyle/>
          <a:p>
            <a:r>
              <a:rPr lang="pl-PL" sz="3200" i="1" dirty="0" smtClean="0"/>
              <a:t>A GLIMPSE </a:t>
            </a:r>
            <a:r>
              <a:rPr lang="pl-PL" sz="3200" i="1" dirty="0" smtClean="0"/>
              <a:t>OF </a:t>
            </a:r>
            <a:r>
              <a:rPr lang="pl-PL" sz="3200" i="1" dirty="0" smtClean="0"/>
              <a:t>MALTA </a:t>
            </a:r>
            <a:r>
              <a:rPr lang="pl-PL" sz="3200" i="1" dirty="0" smtClean="0"/>
              <a:t/>
            </a:r>
            <a:br>
              <a:rPr lang="pl-PL" sz="3200" i="1" dirty="0" smtClean="0"/>
            </a:br>
            <a:r>
              <a:rPr lang="pl-PL" sz="3200" i="1" dirty="0" smtClean="0"/>
              <a:t>ZSO W NIDZICY</a:t>
            </a:r>
            <a:r>
              <a:rPr lang="pl-PL" sz="3200" dirty="0" smtClean="0"/>
              <a:t/>
            </a:r>
            <a:br>
              <a:rPr lang="pl-PL" sz="3200" dirty="0" smtClean="0"/>
            </a:br>
            <a:r>
              <a:rPr lang="pl-PL" sz="3200" dirty="0" smtClean="0"/>
              <a:t>Projekt POWER, 2016-2018: </a:t>
            </a:r>
            <a:br>
              <a:rPr lang="pl-PL" sz="3200" dirty="0" smtClean="0"/>
            </a:br>
            <a:r>
              <a:rPr lang="pl-PL" sz="3200" b="1" i="1" dirty="0" smtClean="0"/>
              <a:t>„Nauka drogą do sukcesu „</a:t>
            </a:r>
            <a:endParaRPr lang="pl-PL" sz="3200" b="1" i="1" dirty="0"/>
          </a:p>
        </p:txBody>
      </p:sp>
      <p:sp>
        <p:nvSpPr>
          <p:cNvPr id="3" name="Subtitle 2"/>
          <p:cNvSpPr>
            <a:spLocks noGrp="1"/>
          </p:cNvSpPr>
          <p:nvPr>
            <p:ph type="subTitle" idx="1"/>
          </p:nvPr>
        </p:nvSpPr>
        <p:spPr>
          <a:xfrm>
            <a:off x="1403648" y="4869160"/>
            <a:ext cx="6400800" cy="1752600"/>
          </a:xfrm>
        </p:spPr>
        <p:txBody>
          <a:bodyPr>
            <a:normAutofit/>
          </a:bodyPr>
          <a:lstStyle/>
          <a:p>
            <a:r>
              <a:rPr lang="pl-PL" sz="2000" dirty="0" smtClean="0"/>
              <a:t>FOTORELACJA</a:t>
            </a:r>
          </a:p>
          <a:p>
            <a:endParaRPr lang="pl-PL" sz="2000" dirty="0"/>
          </a:p>
          <a:p>
            <a:r>
              <a:rPr lang="pl-PL" sz="2000" dirty="0" smtClean="0"/>
              <a:t>PHOTOREPORT</a:t>
            </a:r>
          </a:p>
        </p:txBody>
      </p:sp>
      <p:pic>
        <p:nvPicPr>
          <p:cNvPr id="1026" name="Picture 2" descr="http://www.flags.net/images/largeflags/MALT00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1231601"/>
            <a:ext cx="2448272" cy="1352563"/>
          </a:xfrm>
          <a:prstGeom prst="rect">
            <a:avLst/>
          </a:prstGeom>
          <a:noFill/>
          <a:extLst>
            <a:ext uri="{909E8E84-426E-40DD-AFC4-6F175D3DCCD1}">
              <a14:hiddenFill xmlns:a14="http://schemas.microsoft.com/office/drawing/2010/main">
                <a:solidFill>
                  <a:srgbClr val="FFFFFF"/>
                </a:solidFill>
              </a14:hiddenFill>
            </a:ext>
          </a:extLst>
        </p:spPr>
      </p:pic>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48" y="-284054"/>
            <a:ext cx="9111952" cy="1456267"/>
          </a:xfrm>
          <a:prstGeom prst="rect">
            <a:avLst/>
          </a:prstGeom>
        </p:spPr>
      </p:pic>
    </p:spTree>
    <p:extLst>
      <p:ext uri="{BB962C8B-B14F-4D97-AF65-F5344CB8AC3E}">
        <p14:creationId xmlns:p14="http://schemas.microsoft.com/office/powerpoint/2010/main" val="11690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361459"/>
          </a:xfrm>
        </p:spPr>
        <p:txBody>
          <a:bodyPr/>
          <a:lstStyle/>
          <a:p>
            <a:pPr marL="0" indent="0" algn="ctr">
              <a:buNone/>
            </a:pPr>
            <a:r>
              <a:rPr lang="pl-PL" dirty="0" smtClean="0"/>
              <a:t>Nauka była intensywna, więc nasza pewność siebie rosła z każdym dniem.</a:t>
            </a:r>
          </a:p>
          <a:p>
            <a:pPr marL="0" indent="0" algn="ctr">
              <a:buNone/>
            </a:pPr>
            <a:r>
              <a:rPr lang="pl-PL" dirty="0" smtClean="0"/>
              <a:t>Mieszkaliśmy w St. Julien w wygodnym hotelu, w którym mieściła się też szkoła, a do zatoki mieliśmy około 150m.</a:t>
            </a:r>
          </a:p>
          <a:p>
            <a:pPr marL="0" indent="0" algn="ctr">
              <a:buNone/>
            </a:pPr>
            <a:r>
              <a:rPr lang="pl-PL" dirty="0" smtClean="0"/>
              <a:t>Z dużym zainteresowaniem poznawaliśmy Maltę dla nas egzotyczną. Zwiedzialiśmy Valettę, Sliemę, Gozo, Mdinę, katakumby św. Pawła, pływaliśmy łodziami po Blue Grotto, byliśmy na wspaniałych plażach.</a:t>
            </a:r>
            <a:endParaRPr lang="pl-PL" dirty="0"/>
          </a:p>
        </p:txBody>
      </p:sp>
    </p:spTree>
    <p:extLst>
      <p:ext uri="{BB962C8B-B14F-4D97-AF65-F5344CB8AC3E}">
        <p14:creationId xmlns:p14="http://schemas.microsoft.com/office/powerpoint/2010/main" val="386106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lol\Desktop\zdj malta\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56432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lol\Desktop\zdj malta\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73159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lol\Desktop\zdj malta\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98083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lol\Desktop\zdj malta\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2823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lol\Desktop\zdj malta\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6553" y="0"/>
            <a:ext cx="459089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15006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lol\Desktop\zdj malta\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31390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lol\Desktop\zdj malta\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21055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lol\Desktop\zdj malta\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40072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lol\Desktop\zdj malta\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31834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lol\Desktop\zdj malta\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3254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0728"/>
            <a:ext cx="8229600" cy="5145435"/>
          </a:xfrm>
        </p:spPr>
        <p:txBody>
          <a:bodyPr/>
          <a:lstStyle/>
          <a:p>
            <a:pPr marL="0" indent="0" algn="ctr">
              <a:buNone/>
            </a:pPr>
            <a:r>
              <a:rPr lang="pl-PL" dirty="0" smtClean="0"/>
              <a:t>Chociaż było bardzo gorąco (ponad 40C), to ciekawość świata nie pozwalała nam zamykać się w klimatyzowanych pokojach.</a:t>
            </a:r>
          </a:p>
          <a:p>
            <a:pPr marL="0" indent="0" algn="ctr">
              <a:buNone/>
            </a:pPr>
            <a:r>
              <a:rPr lang="pl-PL" dirty="0" smtClean="0"/>
              <a:t>Maltańczycy są katolikami, panuje tam kult Matki Boskiej podobny do tego jaki znamy w Polsce. Maltańczycy z zapałem organizują procesje (znacznie częściej niż u nas). Świętom kościelnym towarzyszą fajerwerki, które ludność Malty kocha.</a:t>
            </a:r>
            <a:endParaRPr lang="pl-PL" dirty="0"/>
          </a:p>
        </p:txBody>
      </p:sp>
    </p:spTree>
    <p:extLst>
      <p:ext uri="{BB962C8B-B14F-4D97-AF65-F5344CB8AC3E}">
        <p14:creationId xmlns:p14="http://schemas.microsoft.com/office/powerpoint/2010/main" val="189209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lol\Desktop\zdj malta\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99122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lol\Desktop\zdj malta\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25211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lol\Desktop\zdj malta\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27649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lol\Desktop\zdj malta\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6772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lol\Desktop\zdj malta\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04953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6712"/>
            <a:ext cx="8229600" cy="5289451"/>
          </a:xfrm>
        </p:spPr>
        <p:txBody>
          <a:bodyPr/>
          <a:lstStyle/>
          <a:p>
            <a:pPr marL="0" indent="0" algn="ctr">
              <a:buNone/>
            </a:pPr>
            <a:r>
              <a:rPr lang="pl-PL" dirty="0" smtClean="0"/>
              <a:t>The suburbs of Mdina are called „Rabat” (which means just „suburbs”).</a:t>
            </a:r>
          </a:p>
          <a:p>
            <a:pPr marL="0" indent="0" algn="ctr">
              <a:buNone/>
            </a:pPr>
            <a:r>
              <a:rPr lang="pl-PL" dirty="0" smtClean="0"/>
              <a:t>One of the main attractions in Rabat are the catacombs.</a:t>
            </a:r>
          </a:p>
          <a:p>
            <a:pPr marL="0" indent="0" algn="ctr">
              <a:buNone/>
            </a:pPr>
            <a:r>
              <a:rPr lang="pl-PL" dirty="0" smtClean="0"/>
              <a:t>Roman law </a:t>
            </a:r>
            <a:r>
              <a:rPr lang="pl-PL" dirty="0" err="1" smtClean="0"/>
              <a:t>forbade</a:t>
            </a:r>
            <a:r>
              <a:rPr lang="pl-PL" dirty="0" smtClean="0"/>
              <a:t> to bury the dead inside the city, so the catacombs are placed outside the walls, in a cave where St. Paul spent three months.</a:t>
            </a:r>
          </a:p>
          <a:p>
            <a:pPr marL="0" indent="0" algn="ctr">
              <a:buNone/>
            </a:pPr>
            <a:r>
              <a:rPr lang="pl-PL" dirty="0" smtClean="0"/>
              <a:t>Parts of the catacombs are available for tourists.</a:t>
            </a:r>
            <a:endParaRPr lang="pl-PL" dirty="0"/>
          </a:p>
        </p:txBody>
      </p:sp>
    </p:spTree>
    <p:extLst>
      <p:ext uri="{BB962C8B-B14F-4D97-AF65-F5344CB8AC3E}">
        <p14:creationId xmlns:p14="http://schemas.microsoft.com/office/powerpoint/2010/main" val="361288363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6712"/>
            <a:ext cx="8229600" cy="5289451"/>
          </a:xfrm>
        </p:spPr>
        <p:txBody>
          <a:bodyPr>
            <a:normAutofit lnSpcReduction="10000"/>
          </a:bodyPr>
          <a:lstStyle/>
          <a:p>
            <a:pPr marL="0" indent="0" algn="ctr">
              <a:buNone/>
            </a:pPr>
            <a:r>
              <a:rPr lang="pl-PL" dirty="0" smtClean="0"/>
              <a:t>Przedmieścia Mdiny noszą nazwę „Rabat” (czyli po prostu przedmieścia).</a:t>
            </a:r>
          </a:p>
          <a:p>
            <a:pPr marL="0" indent="0" algn="ctr">
              <a:buNone/>
            </a:pPr>
            <a:r>
              <a:rPr lang="pl-PL" dirty="0" smtClean="0"/>
              <a:t>Jedną z głównych atrakcji Rabatu są dziś katakumby.</a:t>
            </a:r>
          </a:p>
          <a:p>
            <a:pPr marL="0" indent="0" algn="ctr">
              <a:buNone/>
            </a:pPr>
            <a:r>
              <a:rPr lang="pl-PL" dirty="0" smtClean="0"/>
              <a:t>Prawo rzymskie zabraniało chować zmarłych wewnątrz miasta, więc katakumby ulokowano poza murami, w miejscu, gdzie mieściła się grota, w której przez trzy miesiące przebywał św. Paweł.</a:t>
            </a:r>
          </a:p>
          <a:p>
            <a:pPr marL="0" indent="0" algn="ctr">
              <a:buNone/>
            </a:pPr>
            <a:r>
              <a:rPr lang="pl-PL" dirty="0" smtClean="0"/>
              <a:t>Fragmenty katakumb są obecnie dostępne zwiedzającym</a:t>
            </a:r>
            <a:endParaRPr lang="pl-PL" dirty="0"/>
          </a:p>
        </p:txBody>
      </p:sp>
    </p:spTree>
    <p:extLst>
      <p:ext uri="{BB962C8B-B14F-4D97-AF65-F5344CB8AC3E}">
        <p14:creationId xmlns:p14="http://schemas.microsoft.com/office/powerpoint/2010/main" val="35121645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lol\Desktop\zdj malta\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04419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lol\Desktop\zdj malta\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90144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lol\Desktop\zdj malta\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322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0728"/>
            <a:ext cx="8229600" cy="5145435"/>
          </a:xfrm>
        </p:spPr>
        <p:txBody>
          <a:bodyPr/>
          <a:lstStyle/>
          <a:p>
            <a:pPr marL="0" indent="0" algn="ctr">
              <a:buNone/>
            </a:pPr>
            <a:r>
              <a:rPr lang="pl-PL" dirty="0" smtClean="0"/>
              <a:t>Tłum na ulicach jest wielojęzyczny, młodzież piękna i kulturalna.</a:t>
            </a:r>
          </a:p>
          <a:p>
            <a:pPr marL="0" indent="0" algn="ctr">
              <a:buNone/>
            </a:pPr>
            <a:r>
              <a:rPr lang="pl-PL" dirty="0" smtClean="0"/>
              <a:t>Zachwyciły nas maltańskie kościoły (te, do których mogliśmy wejść), plaże, ale przede wszystkim niezwykłe groty skalne wypełnione wodą. Gdyby ktoś chciał dowiedzieć się więcej, odsyłam do Facebook’a i Youtube’a.</a:t>
            </a:r>
            <a:endParaRPr lang="pl-PL" dirty="0"/>
          </a:p>
        </p:txBody>
      </p:sp>
    </p:spTree>
    <p:extLst>
      <p:ext uri="{BB962C8B-B14F-4D97-AF65-F5344CB8AC3E}">
        <p14:creationId xmlns:p14="http://schemas.microsoft.com/office/powerpoint/2010/main" val="171196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lol\Desktop\zdj malta\6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88679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8229600" cy="5433467"/>
          </a:xfrm>
        </p:spPr>
        <p:txBody>
          <a:bodyPr/>
          <a:lstStyle/>
          <a:p>
            <a:pPr marL="0" indent="0" algn="ctr">
              <a:buNone/>
            </a:pPr>
            <a:r>
              <a:rPr lang="pl-PL" dirty="0" smtClean="0"/>
              <a:t>The city placed on the highest point of Malta, surrounded by fortifications, used to have different names throughout the ages. We will keep using the name „Mdina”. So called „Silent City” is one of the most beautiful places around the Mediterranean. It’s visible from many miles away and serves as an impressive landmark.</a:t>
            </a:r>
            <a:endParaRPr lang="pl-PL" dirty="0"/>
          </a:p>
        </p:txBody>
      </p:sp>
    </p:spTree>
    <p:extLst>
      <p:ext uri="{BB962C8B-B14F-4D97-AF65-F5344CB8AC3E}">
        <p14:creationId xmlns:p14="http://schemas.microsoft.com/office/powerpoint/2010/main" val="214370365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8229600" cy="5433467"/>
          </a:xfrm>
        </p:spPr>
        <p:txBody>
          <a:bodyPr/>
          <a:lstStyle/>
          <a:p>
            <a:pPr marL="0" indent="0" algn="ctr">
              <a:buNone/>
            </a:pPr>
            <a:r>
              <a:rPr lang="pl-PL" dirty="0" smtClean="0"/>
              <a:t>On a sunny day one can see whole Malta from the walls of Mdina, which makes you realize its geographic charm.</a:t>
            </a:r>
          </a:p>
          <a:p>
            <a:pPr marL="0" indent="0" algn="ctr">
              <a:buNone/>
            </a:pPr>
            <a:r>
              <a:rPr lang="pl-PL" dirty="0" smtClean="0"/>
              <a:t>The most impressive building of Mdina is St. Paul’s Cathedral built in the late 17th century in a place where the house of the governor Publius used to be.</a:t>
            </a:r>
          </a:p>
          <a:p>
            <a:pPr marL="0" indent="0" algn="ctr">
              <a:buNone/>
            </a:pPr>
            <a:r>
              <a:rPr lang="pl-PL" dirty="0" smtClean="0"/>
              <a:t>The city has a charming atmosphere.</a:t>
            </a:r>
            <a:endParaRPr lang="pl-PL" dirty="0"/>
          </a:p>
        </p:txBody>
      </p:sp>
    </p:spTree>
    <p:extLst>
      <p:ext uri="{BB962C8B-B14F-4D97-AF65-F5344CB8AC3E}">
        <p14:creationId xmlns:p14="http://schemas.microsoft.com/office/powerpoint/2010/main" val="44735081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8229600" cy="5433467"/>
          </a:xfrm>
        </p:spPr>
        <p:txBody>
          <a:bodyPr/>
          <a:lstStyle/>
          <a:p>
            <a:pPr marL="0" indent="0" algn="ctr">
              <a:buNone/>
            </a:pPr>
            <a:r>
              <a:rPr lang="pl-PL" dirty="0" smtClean="0"/>
              <a:t>Usytowane na najwyższym punkcie Malty i otoczone murami obronnymi miasto na przestrzeni wieków nosiło różne nazwy. My pozostaniemy przy określeniu Mdina. Zwana również Cichym Miastem jest jedną z najpiękniejszych miejscowości w basenie Morza Śródziemnego. Widoczna z odległości wielu kilometrów, stanowi imponujący punkt orientacyjny, a nieskomercjalizowany charakter czyni ją ponadczasową i konkurencyjną.</a:t>
            </a:r>
            <a:endParaRPr lang="pl-PL" dirty="0"/>
          </a:p>
        </p:txBody>
      </p:sp>
    </p:spTree>
    <p:extLst>
      <p:ext uri="{BB962C8B-B14F-4D97-AF65-F5344CB8AC3E}">
        <p14:creationId xmlns:p14="http://schemas.microsoft.com/office/powerpoint/2010/main" val="348203150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6712"/>
            <a:ext cx="8229600" cy="5289451"/>
          </a:xfrm>
        </p:spPr>
        <p:txBody>
          <a:bodyPr/>
          <a:lstStyle/>
          <a:p>
            <a:pPr marL="0" indent="0" algn="ctr">
              <a:buNone/>
            </a:pPr>
            <a:r>
              <a:rPr lang="pl-PL" dirty="0" smtClean="0"/>
              <a:t>W słoneczne dni z murów Mdiny widać całą Maltę, co daje pojęcie o jej geograficznym uroku.</a:t>
            </a:r>
          </a:p>
          <a:p>
            <a:pPr marL="0" indent="0" algn="ctr">
              <a:buNone/>
            </a:pPr>
            <a:r>
              <a:rPr lang="pl-PL" dirty="0" smtClean="0"/>
              <a:t>Najbardziej imponującym budynkiem Mdiny jest Katedra św. Pawła zbudowana pod koniec XVII wieku na miejscu domu gubernatora Publiusza, który gościł św. Pawła, gdy ten rozbił się na Malcie.</a:t>
            </a:r>
          </a:p>
          <a:p>
            <a:pPr marL="0" indent="0" algn="ctr">
              <a:buNone/>
            </a:pPr>
            <a:r>
              <a:rPr lang="pl-PL" dirty="0" smtClean="0"/>
              <a:t>Masto to ma magiczną atmosferę.</a:t>
            </a:r>
            <a:endParaRPr lang="pl-PL" dirty="0"/>
          </a:p>
        </p:txBody>
      </p:sp>
    </p:spTree>
    <p:extLst>
      <p:ext uri="{BB962C8B-B14F-4D97-AF65-F5344CB8AC3E}">
        <p14:creationId xmlns:p14="http://schemas.microsoft.com/office/powerpoint/2010/main" val="260923429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lol\Desktop\zdj malta\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89067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lol\Desktop\zdj malta\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74643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lol\Desktop\zdj malta\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75676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lol\Desktop\zdj malta\7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6553" y="0"/>
            <a:ext cx="459089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10180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lol\Desktop\zdj malta\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3436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pl-PL" dirty="0" smtClean="0"/>
              <a:t>Pierwszy dzień pobytu</a:t>
            </a:r>
          </a:p>
          <a:p>
            <a:pPr marL="0" indent="0" algn="ctr">
              <a:buNone/>
            </a:pPr>
            <a:endParaRPr lang="pl-PL" dirty="0"/>
          </a:p>
        </p:txBody>
      </p:sp>
    </p:spTree>
    <p:extLst>
      <p:ext uri="{BB962C8B-B14F-4D97-AF65-F5344CB8AC3E}">
        <p14:creationId xmlns:p14="http://schemas.microsoft.com/office/powerpoint/2010/main" val="82992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Users\lol\Desktop\zdj malta\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87722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lol\Desktop\zdj malta\7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94108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pl-PL" dirty="0" smtClean="0"/>
              <a:t>The most impressive example of the modern craft is glassware.</a:t>
            </a:r>
          </a:p>
          <a:p>
            <a:pPr marL="0" indent="0" algn="ctr">
              <a:buNone/>
            </a:pPr>
            <a:r>
              <a:rPr lang="pl-PL" dirty="0" smtClean="0"/>
              <a:t>The photo shows just a sample of the Maltanese craftmanship.</a:t>
            </a:r>
          </a:p>
        </p:txBody>
      </p:sp>
    </p:spTree>
    <p:extLst>
      <p:ext uri="{BB962C8B-B14F-4D97-AF65-F5344CB8AC3E}">
        <p14:creationId xmlns:p14="http://schemas.microsoft.com/office/powerpoint/2010/main" val="19534259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pl-PL" dirty="0" smtClean="0"/>
              <a:t>Z wyrobów współczesnego rzemiosła maltańskiego szczególnie zachwyca szkło.</a:t>
            </a:r>
          </a:p>
          <a:p>
            <a:pPr marL="0" indent="0" algn="ctr">
              <a:buNone/>
            </a:pPr>
            <a:r>
              <a:rPr lang="pl-PL" dirty="0" smtClean="0"/>
              <a:t>Na zdjęciu tylko mała próbka możliwości maltańskich rzemieślników.</a:t>
            </a:r>
          </a:p>
        </p:txBody>
      </p:sp>
    </p:spTree>
    <p:extLst>
      <p:ext uri="{BB962C8B-B14F-4D97-AF65-F5344CB8AC3E}">
        <p14:creationId xmlns:p14="http://schemas.microsoft.com/office/powerpoint/2010/main" val="49713137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lol\Desktop\zdj malta\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22120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361459"/>
          </a:xfrm>
        </p:spPr>
        <p:txBody>
          <a:bodyPr>
            <a:normAutofit fontScale="92500" lnSpcReduction="20000"/>
          </a:bodyPr>
          <a:lstStyle/>
          <a:p>
            <a:pPr marL="0" indent="0" algn="ctr">
              <a:buNone/>
            </a:pPr>
            <a:r>
              <a:rPr lang="pl-PL" dirty="0" smtClean="0"/>
              <a:t>The Maltese Cross was officially adopted by the Order of St. John in 1126.</a:t>
            </a:r>
          </a:p>
          <a:p>
            <a:pPr marL="0" indent="0" algn="ctr">
              <a:buNone/>
            </a:pPr>
            <a:r>
              <a:rPr lang="en-US" dirty="0"/>
              <a:t>The eight points </a:t>
            </a:r>
            <a:r>
              <a:rPr lang="en-US" dirty="0" smtClean="0"/>
              <a:t>symbolize </a:t>
            </a:r>
            <a:r>
              <a:rPr lang="en-US" dirty="0"/>
              <a:t>the eight obligations or aspirations of the knights</a:t>
            </a:r>
            <a:r>
              <a:rPr lang="en-US" dirty="0" smtClean="0"/>
              <a:t>:</a:t>
            </a:r>
            <a:endParaRPr lang="pl-PL" dirty="0" smtClean="0"/>
          </a:p>
          <a:p>
            <a:r>
              <a:rPr lang="en-US" dirty="0"/>
              <a:t>to live in truth</a:t>
            </a:r>
          </a:p>
          <a:p>
            <a:r>
              <a:rPr lang="en-US" dirty="0"/>
              <a:t>to have faith</a:t>
            </a:r>
          </a:p>
          <a:p>
            <a:r>
              <a:rPr lang="en-US" dirty="0"/>
              <a:t>to repent one's sins</a:t>
            </a:r>
          </a:p>
          <a:p>
            <a:r>
              <a:rPr lang="en-US" dirty="0"/>
              <a:t>to give proof of humility</a:t>
            </a:r>
          </a:p>
          <a:p>
            <a:r>
              <a:rPr lang="en-US" dirty="0"/>
              <a:t>to love justice</a:t>
            </a:r>
          </a:p>
          <a:p>
            <a:r>
              <a:rPr lang="en-US" dirty="0"/>
              <a:t>to be merciful</a:t>
            </a:r>
          </a:p>
          <a:p>
            <a:r>
              <a:rPr lang="en-US" dirty="0"/>
              <a:t>to be sincere and wholehearted</a:t>
            </a:r>
          </a:p>
          <a:p>
            <a:r>
              <a:rPr lang="en-US" dirty="0"/>
              <a:t>to endure persecution</a:t>
            </a:r>
          </a:p>
          <a:p>
            <a:pPr marL="0" indent="0" algn="ctr">
              <a:buNone/>
            </a:pPr>
            <a:endParaRPr lang="pl-PL" dirty="0"/>
          </a:p>
        </p:txBody>
      </p:sp>
    </p:spTree>
    <p:extLst>
      <p:ext uri="{BB962C8B-B14F-4D97-AF65-F5344CB8AC3E}">
        <p14:creationId xmlns:p14="http://schemas.microsoft.com/office/powerpoint/2010/main" val="135703685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08720"/>
            <a:ext cx="8229600" cy="5217443"/>
          </a:xfrm>
        </p:spPr>
        <p:txBody>
          <a:bodyPr/>
          <a:lstStyle/>
          <a:p>
            <a:pPr marL="0" indent="0">
              <a:buNone/>
            </a:pPr>
            <a:r>
              <a:rPr lang="en-US" dirty="0"/>
              <a:t>In the 15th century, the eight points of the four arms of the later called Maltese Cross represented the eight lands of origin, or </a:t>
            </a:r>
            <a:r>
              <a:rPr lang="pl-PL" dirty="0" smtClean="0"/>
              <a:t>Langues </a:t>
            </a:r>
            <a:r>
              <a:rPr lang="en-US" dirty="0" smtClean="0"/>
              <a:t>of </a:t>
            </a:r>
            <a:r>
              <a:rPr lang="en-US" dirty="0"/>
              <a:t>the Knights </a:t>
            </a:r>
            <a:r>
              <a:rPr lang="en-US" dirty="0" err="1"/>
              <a:t>Hospitaller</a:t>
            </a:r>
            <a:r>
              <a:rPr lang="en-US" dirty="0"/>
              <a:t>: Auvergne, Provence, France, Aragon, </a:t>
            </a:r>
            <a:r>
              <a:rPr lang="en-US" dirty="0" err="1"/>
              <a:t>Castille</a:t>
            </a:r>
            <a:r>
              <a:rPr lang="en-US" dirty="0"/>
              <a:t> and Portugal, Italy, Germany, and </a:t>
            </a:r>
            <a:r>
              <a:rPr lang="en-US" dirty="0" smtClean="0"/>
              <a:t>England</a:t>
            </a:r>
            <a:r>
              <a:rPr lang="pl-PL" dirty="0" smtClean="0"/>
              <a:t>. Polish knights were absorbed by the German group.</a:t>
            </a:r>
          </a:p>
          <a:p>
            <a:pPr marL="0" indent="0">
              <a:buNone/>
            </a:pPr>
            <a:r>
              <a:rPr lang="pl-PL" dirty="0" smtClean="0"/>
              <a:t>Today the Cross remains the symbol of the Knights Hospitaller.</a:t>
            </a:r>
            <a:endParaRPr lang="pl-PL" dirty="0"/>
          </a:p>
        </p:txBody>
      </p:sp>
    </p:spTree>
    <p:extLst>
      <p:ext uri="{BB962C8B-B14F-4D97-AF65-F5344CB8AC3E}">
        <p14:creationId xmlns:p14="http://schemas.microsoft.com/office/powerpoint/2010/main" val="151119837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361459"/>
          </a:xfrm>
        </p:spPr>
        <p:txBody>
          <a:bodyPr>
            <a:normAutofit fontScale="92500" lnSpcReduction="10000"/>
          </a:bodyPr>
          <a:lstStyle/>
          <a:p>
            <a:pPr marL="0" indent="0" algn="ctr">
              <a:buNone/>
            </a:pPr>
            <a:r>
              <a:rPr lang="pl-PL" dirty="0" smtClean="0"/>
              <a:t>Krzyż maltański został oficjalnie przyjęty przez Zakon Rycerzy Szpitalników Św. Jana w 1126 roku. </a:t>
            </a:r>
          </a:p>
          <a:p>
            <a:pPr marL="0" indent="0" algn="ctr">
              <a:buNone/>
            </a:pPr>
            <a:r>
              <a:rPr lang="pl-PL" dirty="0" smtClean="0"/>
              <a:t>Jego osiem punktów oznacza osiem obowiązków rycerzy:</a:t>
            </a:r>
          </a:p>
          <a:p>
            <a:pPr algn="ctr">
              <a:buFontTx/>
              <a:buChar char="-"/>
            </a:pPr>
            <a:r>
              <a:rPr lang="pl-PL" dirty="0" smtClean="0"/>
              <a:t>Żyć w prawdzie</a:t>
            </a:r>
          </a:p>
          <a:p>
            <a:pPr algn="ctr">
              <a:buFontTx/>
              <a:buChar char="-"/>
            </a:pPr>
            <a:r>
              <a:rPr lang="pl-PL" dirty="0" smtClean="0"/>
              <a:t>Mieć wiarę</a:t>
            </a:r>
          </a:p>
          <a:p>
            <a:pPr algn="ctr">
              <a:buFontTx/>
              <a:buChar char="-"/>
            </a:pPr>
            <a:r>
              <a:rPr lang="pl-PL" dirty="0" smtClean="0"/>
              <a:t>Odpokutować grzechy</a:t>
            </a:r>
          </a:p>
          <a:p>
            <a:pPr algn="ctr">
              <a:buFontTx/>
              <a:buChar char="-"/>
            </a:pPr>
            <a:r>
              <a:rPr lang="pl-PL" dirty="0" smtClean="0"/>
              <a:t>Dać dowód pokory, miłości, sprawiedliwości</a:t>
            </a:r>
          </a:p>
          <a:p>
            <a:pPr algn="ctr">
              <a:buFontTx/>
              <a:buChar char="-"/>
            </a:pPr>
            <a:r>
              <a:rPr lang="pl-PL" dirty="0" smtClean="0"/>
              <a:t>Być miłosiernym</a:t>
            </a:r>
          </a:p>
          <a:p>
            <a:pPr algn="ctr">
              <a:buFontTx/>
              <a:buChar char="-"/>
            </a:pPr>
            <a:r>
              <a:rPr lang="pl-PL" dirty="0" smtClean="0"/>
              <a:t>Być miłym i serdecznym</a:t>
            </a:r>
          </a:p>
          <a:p>
            <a:pPr algn="ctr">
              <a:buFontTx/>
              <a:buChar char="-"/>
            </a:pPr>
            <a:r>
              <a:rPr lang="pl-PL" dirty="0" smtClean="0"/>
              <a:t>Znosić prześladowania</a:t>
            </a:r>
            <a:endParaRPr lang="pl-PL" dirty="0"/>
          </a:p>
        </p:txBody>
      </p:sp>
    </p:spTree>
    <p:extLst>
      <p:ext uri="{BB962C8B-B14F-4D97-AF65-F5344CB8AC3E}">
        <p14:creationId xmlns:p14="http://schemas.microsoft.com/office/powerpoint/2010/main" val="136396911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361459"/>
          </a:xfrm>
        </p:spPr>
        <p:txBody>
          <a:bodyPr/>
          <a:lstStyle/>
          <a:p>
            <a:pPr marL="0" indent="0">
              <a:buNone/>
            </a:pPr>
            <a:r>
              <a:rPr lang="pl-PL" dirty="0" smtClean="0"/>
              <a:t>Z czasem osiem punktów symbolizowało też osiem Langues (krajowych grup wewnątrz zakonu, szlachciców z Owernii, Prowansji, Aragonii, Kastylii, Portugalii, Włoch, Niemiec, Anglii). Polacy byli zaliczeni do grupy niemieckiej.</a:t>
            </a:r>
          </a:p>
          <a:p>
            <a:pPr marL="0" indent="0">
              <a:buNone/>
            </a:pPr>
            <a:r>
              <a:rPr lang="pl-PL" dirty="0" smtClean="0"/>
              <a:t>Dziś krzyż pozostaje symbolem suwerennego Rycerskiego Zakonu Szpitalniku Św. Jana.</a:t>
            </a:r>
            <a:endParaRPr lang="pl-PL" dirty="0"/>
          </a:p>
        </p:txBody>
      </p:sp>
    </p:spTree>
    <p:extLst>
      <p:ext uri="{BB962C8B-B14F-4D97-AF65-F5344CB8AC3E}">
        <p14:creationId xmlns:p14="http://schemas.microsoft.com/office/powerpoint/2010/main" val="4421436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s://upload.wikimedia.org/wikipedia/commons/thumb/3/31/Malteserkreuz.svg/320px-Malteserkreuz.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772816"/>
            <a:ext cx="304800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9774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ol\Desktop\zdj malta\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65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pl-PL" dirty="0" smtClean="0"/>
              <a:t>Zdjęcia: Artur Suwiński</a:t>
            </a:r>
          </a:p>
          <a:p>
            <a:pPr marL="0" indent="0" algn="ctr">
              <a:buNone/>
            </a:pPr>
            <a:r>
              <a:rPr lang="pl-PL" dirty="0" smtClean="0"/>
              <a:t>Sporządziła: Danuta Jakubowska</a:t>
            </a:r>
          </a:p>
          <a:p>
            <a:pPr marL="0" indent="0" algn="ctr">
              <a:buNone/>
            </a:pPr>
            <a:endParaRPr lang="pl-PL" dirty="0"/>
          </a:p>
          <a:p>
            <a:pPr marL="0" indent="0" algn="ctr">
              <a:buNone/>
            </a:pPr>
            <a:r>
              <a:rPr lang="pl-PL" dirty="0" smtClean="0"/>
              <a:t>Bibliografia</a:t>
            </a:r>
          </a:p>
          <a:p>
            <a:pPr marL="0" indent="0" algn="ctr">
              <a:buNone/>
            </a:pPr>
            <a:r>
              <a:rPr lang="pl-PL" dirty="0" smtClean="0"/>
              <a:t>Malta i Gozo – przewodnik Pascal</a:t>
            </a:r>
          </a:p>
          <a:p>
            <a:pPr marL="0" indent="0" algn="ctr">
              <a:buNone/>
            </a:pPr>
            <a:r>
              <a:rPr lang="pl-PL" dirty="0" smtClean="0"/>
              <a:t>Karin Schmidt: „Malta”</a:t>
            </a:r>
            <a:endParaRPr lang="pl-PL" dirty="0"/>
          </a:p>
        </p:txBody>
      </p:sp>
    </p:spTree>
    <p:extLst>
      <p:ext uri="{BB962C8B-B14F-4D97-AF65-F5344CB8AC3E}">
        <p14:creationId xmlns:p14="http://schemas.microsoft.com/office/powerpoint/2010/main" val="5482089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pl-PL" dirty="0" smtClean="0"/>
              <a:t>Hotel, w którym mieszkaliśmy i w którym mieściła się nasza szkoła</a:t>
            </a:r>
            <a:endParaRPr lang="pl-PL" dirty="0"/>
          </a:p>
        </p:txBody>
      </p:sp>
    </p:spTree>
    <p:extLst>
      <p:ext uri="{BB962C8B-B14F-4D97-AF65-F5344CB8AC3E}">
        <p14:creationId xmlns:p14="http://schemas.microsoft.com/office/powerpoint/2010/main" val="195458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lol\Desktop\zdj malta\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14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pl-PL" dirty="0" smtClean="0"/>
              <a:t>Wybieramy się na zwiedzanie St. Julien i Sliemy</a:t>
            </a:r>
            <a:endParaRPr lang="pl-PL" dirty="0"/>
          </a:p>
        </p:txBody>
      </p:sp>
    </p:spTree>
    <p:extLst>
      <p:ext uri="{BB962C8B-B14F-4D97-AF65-F5344CB8AC3E}">
        <p14:creationId xmlns:p14="http://schemas.microsoft.com/office/powerpoint/2010/main" val="81859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lol\Desktop\zdj malta\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2222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pl-PL" dirty="0" smtClean="0"/>
              <a:t>Pracowaliśmy bardzo intensywnie</a:t>
            </a:r>
          </a:p>
        </p:txBody>
      </p:sp>
    </p:spTree>
    <p:extLst>
      <p:ext uri="{BB962C8B-B14F-4D97-AF65-F5344CB8AC3E}">
        <p14:creationId xmlns:p14="http://schemas.microsoft.com/office/powerpoint/2010/main" val="17320635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361459"/>
          </a:xfrm>
        </p:spPr>
        <p:txBody>
          <a:bodyPr/>
          <a:lstStyle/>
          <a:p>
            <a:pPr marL="0" indent="0" algn="ctr">
              <a:buNone/>
            </a:pPr>
            <a:r>
              <a:rPr lang="pl-PL" dirty="0" smtClean="0"/>
              <a:t>Malta is an archipelago in the central Mediterranean between Sicily and the North African coast. The Maltese nation inherited traits of their previous rulers, such as the Romans, Arabs, Joannites, the French and the British.</a:t>
            </a:r>
            <a:endParaRPr lang="pl-PL" dirty="0"/>
          </a:p>
        </p:txBody>
      </p:sp>
    </p:spTree>
    <p:extLst>
      <p:ext uri="{BB962C8B-B14F-4D97-AF65-F5344CB8AC3E}">
        <p14:creationId xmlns:p14="http://schemas.microsoft.com/office/powerpoint/2010/main" val="153676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lol\Desktop\zdj malta\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6148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6712"/>
            <a:ext cx="8229600" cy="5289451"/>
          </a:xfrm>
        </p:spPr>
        <p:txBody>
          <a:bodyPr/>
          <a:lstStyle/>
          <a:p>
            <a:pPr marL="0" indent="0" algn="ctr">
              <a:buNone/>
            </a:pPr>
            <a:r>
              <a:rPr lang="pl-PL" dirty="0" smtClean="0"/>
              <a:t>Na zdjęciu (od lewej)</a:t>
            </a:r>
          </a:p>
          <a:p>
            <a:pPr marL="0" indent="0" algn="ctr">
              <a:buNone/>
            </a:pPr>
            <a:r>
              <a:rPr lang="pl-PL" dirty="0" smtClean="0"/>
              <a:t>1. Margo Rattray – nasza nauczycielka ze Szkocji</a:t>
            </a:r>
          </a:p>
          <a:p>
            <a:pPr marL="0" indent="0" algn="ctr">
              <a:buNone/>
            </a:pPr>
            <a:r>
              <a:rPr lang="pl-PL" dirty="0" smtClean="0"/>
              <a:t>2. Małgorzata Frączyk – nauczycielka z Warszawy</a:t>
            </a:r>
          </a:p>
          <a:p>
            <a:pPr marL="0" indent="0" algn="ctr">
              <a:buNone/>
            </a:pPr>
            <a:r>
              <a:rPr lang="pl-PL" dirty="0" smtClean="0"/>
              <a:t>3. Danuta Jakubowska</a:t>
            </a:r>
          </a:p>
          <a:p>
            <a:pPr marL="0" indent="0" algn="ctr">
              <a:buNone/>
            </a:pPr>
            <a:r>
              <a:rPr lang="pl-PL" dirty="0" smtClean="0"/>
              <a:t>4. Anna Suwińska</a:t>
            </a:r>
          </a:p>
          <a:p>
            <a:pPr marL="0" indent="0" algn="ctr">
              <a:buNone/>
            </a:pPr>
            <a:r>
              <a:rPr lang="pl-PL" dirty="0" smtClean="0"/>
              <a:t>5. Artur Suwiński</a:t>
            </a:r>
          </a:p>
          <a:p>
            <a:pPr marL="0" indent="0" algn="ctr">
              <a:buNone/>
            </a:pPr>
            <a:r>
              <a:rPr lang="pl-PL" dirty="0" smtClean="0"/>
              <a:t>6. Anna Łodziewska-Ojdana</a:t>
            </a:r>
          </a:p>
          <a:p>
            <a:pPr marL="0" indent="0" algn="ctr">
              <a:buNone/>
            </a:pPr>
            <a:r>
              <a:rPr lang="pl-PL" dirty="0" smtClean="0"/>
              <a:t>7. Dalmazzini Giorgia z Włoch</a:t>
            </a:r>
          </a:p>
          <a:p>
            <a:pPr marL="0" indent="0" algn="ctr">
              <a:buNone/>
            </a:pPr>
            <a:r>
              <a:rPr lang="pl-PL" dirty="0" smtClean="0"/>
              <a:t>8. Erika Gubicza z Węgier</a:t>
            </a:r>
            <a:endParaRPr lang="pl-PL" dirty="0"/>
          </a:p>
        </p:txBody>
      </p:sp>
    </p:spTree>
    <p:extLst>
      <p:ext uri="{BB962C8B-B14F-4D97-AF65-F5344CB8AC3E}">
        <p14:creationId xmlns:p14="http://schemas.microsoft.com/office/powerpoint/2010/main" val="8282490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lol\Desktop\zdj malta\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3111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628800"/>
            <a:ext cx="8229600" cy="4525963"/>
          </a:xfrm>
        </p:spPr>
        <p:txBody>
          <a:bodyPr/>
          <a:lstStyle/>
          <a:p>
            <a:pPr marL="0" indent="0" algn="ctr">
              <a:buNone/>
            </a:pPr>
            <a:r>
              <a:rPr lang="pl-PL" dirty="0" smtClean="0"/>
              <a:t>Zakończenie, sukces – wszyscy otrzymali certyfikaty</a:t>
            </a:r>
          </a:p>
        </p:txBody>
      </p:sp>
    </p:spTree>
    <p:extLst>
      <p:ext uri="{BB962C8B-B14F-4D97-AF65-F5344CB8AC3E}">
        <p14:creationId xmlns:p14="http://schemas.microsoft.com/office/powerpoint/2010/main" val="5259494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lol\Desktop\zdj malta\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0075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pl-PL" dirty="0" smtClean="0"/>
              <a:t>Urocze miejsce w pobliżu hotelu, w którym mieszkaliśmy</a:t>
            </a:r>
            <a:endParaRPr lang="pl-PL" dirty="0"/>
          </a:p>
        </p:txBody>
      </p:sp>
    </p:spTree>
    <p:extLst>
      <p:ext uri="{BB962C8B-B14F-4D97-AF65-F5344CB8AC3E}">
        <p14:creationId xmlns:p14="http://schemas.microsoft.com/office/powerpoint/2010/main" val="13516103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lol\Desktop\zdj malta\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2998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lol\Desktop\zdj malta\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0571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lol\Desktop\zdj malta\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5730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8640"/>
            <a:ext cx="8229600" cy="6408712"/>
          </a:xfrm>
        </p:spPr>
        <p:txBody>
          <a:bodyPr/>
          <a:lstStyle/>
          <a:p>
            <a:pPr marL="0" indent="0" algn="ctr">
              <a:buNone/>
            </a:pPr>
            <a:r>
              <a:rPr lang="pl-PL" dirty="0" smtClean="0"/>
              <a:t>Valetta is the tiny capitol of Malta. </a:t>
            </a:r>
          </a:p>
          <a:p>
            <a:pPr marL="0" indent="0" algn="ctr">
              <a:buNone/>
            </a:pPr>
            <a:r>
              <a:rPr lang="pl-PL" dirty="0" smtClean="0"/>
              <a:t>The walled city was estabilished in the 1500s on a peninsula by the Knights of St. John, a Roman Catholic order. It’s known for museums, palaces and grand churches.</a:t>
            </a:r>
          </a:p>
          <a:p>
            <a:pPr marL="0" indent="0" algn="ctr">
              <a:buNone/>
            </a:pPr>
            <a:r>
              <a:rPr lang="pl-PL" dirty="0" smtClean="0"/>
              <a:t>The architecture of Valetta’s streets and piazzas ranges from 16th century baroque to modernism. The city is the island’s cultural centre.</a:t>
            </a:r>
          </a:p>
          <a:p>
            <a:pPr marL="0" indent="0" algn="ctr">
              <a:buNone/>
            </a:pPr>
            <a:r>
              <a:rPr lang="pl-PL" dirty="0" smtClean="0"/>
              <a:t>The most famous sight is the interior of the St. John’s Co-Cathedral. There’s a picture „The Beheading of Saint John” painted by Carvaggio.</a:t>
            </a:r>
          </a:p>
          <a:p>
            <a:pPr marL="0" indent="0" algn="ctr">
              <a:buNone/>
            </a:pPr>
            <a:endParaRPr lang="pl-PL" dirty="0"/>
          </a:p>
        </p:txBody>
      </p:sp>
    </p:spTree>
    <p:extLst>
      <p:ext uri="{BB962C8B-B14F-4D97-AF65-F5344CB8AC3E}">
        <p14:creationId xmlns:p14="http://schemas.microsoft.com/office/powerpoint/2010/main" val="17373840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8229600" cy="5433467"/>
          </a:xfrm>
        </p:spPr>
        <p:txBody>
          <a:bodyPr/>
          <a:lstStyle/>
          <a:p>
            <a:pPr marL="0" indent="0" algn="ctr">
              <a:buNone/>
            </a:pPr>
            <a:r>
              <a:rPr lang="pl-PL" dirty="0" smtClean="0"/>
              <a:t>Malta jest wyspą w centralnym punkcie Morza Śródziemnego między Sycylią a północnym wybrzeżem Afryki. Naród dziedziczy cechy panujących tam niegdyś Rzyman, Arabów, Joannitów, Francuzów, Anglików.</a:t>
            </a:r>
          </a:p>
        </p:txBody>
      </p:sp>
    </p:spTree>
    <p:extLst>
      <p:ext uri="{BB962C8B-B14F-4D97-AF65-F5344CB8AC3E}">
        <p14:creationId xmlns:p14="http://schemas.microsoft.com/office/powerpoint/2010/main" val="252381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0648"/>
            <a:ext cx="8229600" cy="5865515"/>
          </a:xfrm>
        </p:spPr>
        <p:txBody>
          <a:bodyPr/>
          <a:lstStyle/>
          <a:p>
            <a:pPr marL="0" indent="0" algn="ctr">
              <a:buNone/>
            </a:pPr>
            <a:r>
              <a:rPr lang="pl-PL" dirty="0" smtClean="0"/>
              <a:t>Valetta jest niewielką stolicą Malty. Otoczone murem miasto zostało założone w XVI wieku na półwyspie przez katolicki zakon św. Jana.</a:t>
            </a:r>
          </a:p>
          <a:p>
            <a:pPr marL="0" indent="0" algn="ctr">
              <a:buNone/>
            </a:pPr>
            <a:r>
              <a:rPr lang="pl-PL" dirty="0" smtClean="0"/>
              <a:t>Znane jest z muzeów, pałaców i wspaniałych kościołów.</a:t>
            </a:r>
          </a:p>
          <a:p>
            <a:pPr marL="0" indent="0" algn="ctr">
              <a:buNone/>
            </a:pPr>
            <a:r>
              <a:rPr lang="pl-PL" dirty="0" smtClean="0"/>
              <a:t>Największe wrażenie robi wspaniałe, barokowe wnętrze Katedry Św. Jana, gdzie znajduje się obraz Carvaggia pt „Ścięcie Św. Jana”.</a:t>
            </a:r>
            <a:endParaRPr lang="pl-PL" dirty="0"/>
          </a:p>
        </p:txBody>
      </p:sp>
    </p:spTree>
    <p:extLst>
      <p:ext uri="{BB962C8B-B14F-4D97-AF65-F5344CB8AC3E}">
        <p14:creationId xmlns:p14="http://schemas.microsoft.com/office/powerpoint/2010/main" val="26042103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0728"/>
            <a:ext cx="8229600" cy="5145435"/>
          </a:xfrm>
        </p:spPr>
        <p:txBody>
          <a:bodyPr/>
          <a:lstStyle/>
          <a:p>
            <a:pPr marL="0" indent="0" algn="ctr">
              <a:buNone/>
            </a:pPr>
            <a:r>
              <a:rPr lang="pl-PL" dirty="0" smtClean="0"/>
              <a:t>Urokliwe uliczki rozchodzą się od ulicy głównej – Republiki i prowadzą do morza. </a:t>
            </a:r>
          </a:p>
          <a:p>
            <a:pPr marL="0" indent="0" algn="ctr">
              <a:buNone/>
            </a:pPr>
            <a:r>
              <a:rPr lang="pl-PL" dirty="0" smtClean="0"/>
              <a:t>Wspaniałym punktem widokowym jest dawny Fort Elmo. </a:t>
            </a:r>
          </a:p>
          <a:p>
            <a:pPr marL="0" indent="0" algn="ctr">
              <a:buNone/>
            </a:pPr>
            <a:r>
              <a:rPr lang="pl-PL" dirty="0" smtClean="0"/>
              <a:t>Turystom zwiedzającym stolicę Maltańczycy pokazują interesujący film na temat historii wyspy (słuchanie jest możliwe także w języku polskim).</a:t>
            </a:r>
            <a:endParaRPr lang="pl-PL" dirty="0"/>
          </a:p>
        </p:txBody>
      </p:sp>
    </p:spTree>
    <p:extLst>
      <p:ext uri="{BB962C8B-B14F-4D97-AF65-F5344CB8AC3E}">
        <p14:creationId xmlns:p14="http://schemas.microsoft.com/office/powerpoint/2010/main" val="21217400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pl-PL" dirty="0" smtClean="0"/>
              <a:t>Republica Street – the most important street in Valetta</a:t>
            </a:r>
          </a:p>
          <a:p>
            <a:pPr marL="0" indent="0" algn="ctr">
              <a:buNone/>
            </a:pPr>
            <a:endParaRPr lang="pl-PL" dirty="0"/>
          </a:p>
          <a:p>
            <a:pPr marL="0" indent="0" algn="ctr">
              <a:buNone/>
            </a:pPr>
            <a:r>
              <a:rPr lang="pl-PL" dirty="0" smtClean="0"/>
              <a:t>Ulica Republika – najważniejsza w Vallecie</a:t>
            </a:r>
            <a:endParaRPr lang="pl-PL" dirty="0"/>
          </a:p>
        </p:txBody>
      </p:sp>
    </p:spTree>
    <p:extLst>
      <p:ext uri="{BB962C8B-B14F-4D97-AF65-F5344CB8AC3E}">
        <p14:creationId xmlns:p14="http://schemas.microsoft.com/office/powerpoint/2010/main" val="33841699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lol\Desktop\zdj malta\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6488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lol\Desktop\zdj malta\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7125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lol\Desktop\zdj malta\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4264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lol\Desktop\zdj malta\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469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lol\Desktop\zdj malta\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6553" y="0"/>
            <a:ext cx="459089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0209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lol\Desktop\zdj malta\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618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pl-PL" dirty="0" smtClean="0"/>
              <a:t>One of the </a:t>
            </a:r>
            <a:r>
              <a:rPr lang="pl-PL" dirty="0" err="1" smtClean="0"/>
              <a:t>streets</a:t>
            </a:r>
            <a:r>
              <a:rPr lang="pl-PL" dirty="0" smtClean="0"/>
              <a:t> leading to the sea</a:t>
            </a:r>
          </a:p>
          <a:p>
            <a:pPr marL="0" indent="0" algn="ctr">
              <a:buNone/>
            </a:pPr>
            <a:endParaRPr lang="pl-PL" dirty="0"/>
          </a:p>
          <a:p>
            <a:pPr marL="0" indent="0" algn="ctr">
              <a:buNone/>
            </a:pPr>
            <a:r>
              <a:rPr lang="pl-PL" dirty="0" smtClean="0"/>
              <a:t>Jedna z uliczek prowadzących do morza</a:t>
            </a:r>
            <a:endParaRPr lang="pl-PL" dirty="0"/>
          </a:p>
        </p:txBody>
      </p:sp>
    </p:spTree>
    <p:extLst>
      <p:ext uri="{BB962C8B-B14F-4D97-AF65-F5344CB8AC3E}">
        <p14:creationId xmlns:p14="http://schemas.microsoft.com/office/powerpoint/2010/main" val="6517005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8229600" cy="5433467"/>
          </a:xfrm>
        </p:spPr>
        <p:txBody>
          <a:bodyPr/>
          <a:lstStyle/>
          <a:p>
            <a:pPr marL="0" indent="0" algn="ctr">
              <a:buNone/>
            </a:pPr>
            <a:r>
              <a:rPr lang="pl-PL" dirty="0" smtClean="0"/>
              <a:t>Znajdują się tu liczne fortyfikacje, megalityczne świątynie, Hypogeum Hal Saflieni (przedchrześcijańskie świątynie wydrążone w skale) i kompleks podziemnych korytarzy i izb, gdzie urządzano pochówki zmarłym (katakumby) datujący się na 4000 lat p.n.e.</a:t>
            </a:r>
          </a:p>
          <a:p>
            <a:pPr marL="0" indent="0" algn="ctr">
              <a:buNone/>
            </a:pPr>
            <a:endParaRPr lang="pl-PL" dirty="0" smtClean="0"/>
          </a:p>
          <a:p>
            <a:pPr marL="0" indent="0" algn="ctr">
              <a:buNone/>
            </a:pPr>
            <a:endParaRPr lang="pl-PL" dirty="0"/>
          </a:p>
        </p:txBody>
      </p:sp>
    </p:spTree>
    <p:extLst>
      <p:ext uri="{BB962C8B-B14F-4D97-AF65-F5344CB8AC3E}">
        <p14:creationId xmlns:p14="http://schemas.microsoft.com/office/powerpoint/2010/main" val="121448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lol\Desktop\zdj malta\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6553" y="0"/>
            <a:ext cx="459089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5856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pl-PL" dirty="0" smtClean="0"/>
              <a:t>An adorable square of Valetta</a:t>
            </a:r>
          </a:p>
          <a:p>
            <a:pPr marL="0" indent="0" algn="ctr">
              <a:buNone/>
            </a:pPr>
            <a:endParaRPr lang="pl-PL" dirty="0"/>
          </a:p>
          <a:p>
            <a:pPr marL="0" indent="0" algn="ctr">
              <a:buNone/>
            </a:pPr>
            <a:r>
              <a:rPr lang="pl-PL" dirty="0" smtClean="0"/>
              <a:t>Uroczy plac</a:t>
            </a:r>
            <a:endParaRPr lang="pl-PL" dirty="0"/>
          </a:p>
        </p:txBody>
      </p:sp>
    </p:spTree>
    <p:extLst>
      <p:ext uri="{BB962C8B-B14F-4D97-AF65-F5344CB8AC3E}">
        <p14:creationId xmlns:p14="http://schemas.microsoft.com/office/powerpoint/2010/main" val="25443123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lol\Desktop\zdj malta\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7476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pl-PL" dirty="0" smtClean="0"/>
              <a:t>The theatre</a:t>
            </a:r>
          </a:p>
          <a:p>
            <a:pPr marL="0" indent="0" algn="ctr">
              <a:buNone/>
            </a:pPr>
            <a:endParaRPr lang="pl-PL" dirty="0"/>
          </a:p>
          <a:p>
            <a:pPr marL="0" indent="0" algn="ctr">
              <a:buNone/>
            </a:pPr>
            <a:r>
              <a:rPr lang="pl-PL" dirty="0" smtClean="0"/>
              <a:t>Teatr</a:t>
            </a:r>
          </a:p>
        </p:txBody>
      </p:sp>
    </p:spTree>
    <p:extLst>
      <p:ext uri="{BB962C8B-B14F-4D97-AF65-F5344CB8AC3E}">
        <p14:creationId xmlns:p14="http://schemas.microsoft.com/office/powerpoint/2010/main" val="7456689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lol\Desktop\zdj malta\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8056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pl-PL" dirty="0" smtClean="0"/>
              <a:t>Saint John’s Palace</a:t>
            </a:r>
          </a:p>
          <a:p>
            <a:pPr marL="0" indent="0" algn="ctr">
              <a:buNone/>
            </a:pPr>
            <a:endParaRPr lang="pl-PL" dirty="0"/>
          </a:p>
          <a:p>
            <a:pPr marL="0" indent="0" algn="ctr">
              <a:buNone/>
            </a:pPr>
            <a:r>
              <a:rPr lang="pl-PL" dirty="0" smtClean="0"/>
              <a:t>Pałac Zakonu Św. Jana</a:t>
            </a:r>
            <a:endParaRPr lang="pl-PL" dirty="0"/>
          </a:p>
        </p:txBody>
      </p:sp>
    </p:spTree>
    <p:extLst>
      <p:ext uri="{BB962C8B-B14F-4D97-AF65-F5344CB8AC3E}">
        <p14:creationId xmlns:p14="http://schemas.microsoft.com/office/powerpoint/2010/main" val="20882964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lol\Desktop\zdj malta\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2155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pl-PL" dirty="0" smtClean="0"/>
              <a:t>The library</a:t>
            </a:r>
          </a:p>
          <a:p>
            <a:pPr marL="0" indent="0" algn="ctr">
              <a:buNone/>
            </a:pPr>
            <a:endParaRPr lang="pl-PL" dirty="0"/>
          </a:p>
          <a:p>
            <a:pPr marL="0" indent="0" algn="ctr">
              <a:buNone/>
            </a:pPr>
            <a:r>
              <a:rPr lang="pl-PL" dirty="0" smtClean="0"/>
              <a:t>Biblioteka</a:t>
            </a:r>
          </a:p>
        </p:txBody>
      </p:sp>
    </p:spTree>
    <p:extLst>
      <p:ext uri="{BB962C8B-B14F-4D97-AF65-F5344CB8AC3E}">
        <p14:creationId xmlns:p14="http://schemas.microsoft.com/office/powerpoint/2010/main" val="12940739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lol\Desktop\zdj malta\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4976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lol\Desktop\zdj malta\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1688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8229600" cy="5433467"/>
          </a:xfrm>
        </p:spPr>
        <p:txBody>
          <a:bodyPr/>
          <a:lstStyle/>
          <a:p>
            <a:pPr marL="0" indent="0" algn="ctr">
              <a:buNone/>
            </a:pPr>
            <a:endParaRPr lang="pl-PL" dirty="0"/>
          </a:p>
          <a:p>
            <a:pPr marL="0" indent="0" algn="ctr">
              <a:buNone/>
            </a:pPr>
            <a:r>
              <a:rPr lang="pl-PL" dirty="0" smtClean="0"/>
              <a:t>Stolica – Valletta</a:t>
            </a:r>
          </a:p>
          <a:p>
            <a:pPr marL="0" indent="0" algn="ctr">
              <a:buNone/>
            </a:pPr>
            <a:r>
              <a:rPr lang="pl-PL" dirty="0" smtClean="0"/>
              <a:t>Powierzchnia – 316km^2</a:t>
            </a:r>
          </a:p>
          <a:p>
            <a:pPr marL="0" indent="0" algn="ctr">
              <a:buNone/>
            </a:pPr>
            <a:r>
              <a:rPr lang="pl-PL" dirty="0" smtClean="0"/>
              <a:t>Języki urzędowe: angielski, maltański</a:t>
            </a:r>
          </a:p>
          <a:p>
            <a:pPr marL="0" indent="0" algn="ctr">
              <a:buNone/>
            </a:pPr>
            <a:r>
              <a:rPr lang="pl-PL" dirty="0" smtClean="0"/>
              <a:t>Symbol – krzyż maltański</a:t>
            </a:r>
          </a:p>
          <a:p>
            <a:pPr marL="0" indent="0" algn="ctr">
              <a:buNone/>
            </a:pPr>
            <a:r>
              <a:rPr lang="pl-PL" dirty="0" smtClean="0"/>
              <a:t>Dziś niepodległa Malta należy do UE</a:t>
            </a:r>
            <a:endParaRPr lang="pl-PL" dirty="0"/>
          </a:p>
        </p:txBody>
      </p:sp>
    </p:spTree>
    <p:extLst>
      <p:ext uri="{BB962C8B-B14F-4D97-AF65-F5344CB8AC3E}">
        <p14:creationId xmlns:p14="http://schemas.microsoft.com/office/powerpoint/2010/main" val="155756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lol\Desktop\zdj malta\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6752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lol\Desktop\zdj malta\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5298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lol\Desktop\zdj malta\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4854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lol\Desktop\zdj malta\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5988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8229600" cy="5433467"/>
          </a:xfrm>
        </p:spPr>
        <p:txBody>
          <a:bodyPr/>
          <a:lstStyle/>
          <a:p>
            <a:pPr marL="0" indent="0" algn="ctr">
              <a:buNone/>
            </a:pPr>
            <a:r>
              <a:rPr lang="pl-PL" dirty="0" smtClean="0"/>
              <a:t>There are a lot of beautiful churches in Malta, but one of them – St. John’s Co-Cathedral outshines all of them, it holds up to the Baroque churches of Rome in terms of wealth and magnificence. It’s not that stunning from the outside, but the interior is brilliant.</a:t>
            </a:r>
          </a:p>
          <a:p>
            <a:pPr marL="0" indent="0" algn="ctr">
              <a:buNone/>
            </a:pPr>
            <a:r>
              <a:rPr lang="pl-PL" dirty="0" smtClean="0"/>
              <a:t>The contrast is caused by the different stages of development of Joannites.</a:t>
            </a:r>
            <a:endParaRPr lang="pl-PL" dirty="0"/>
          </a:p>
        </p:txBody>
      </p:sp>
    </p:spTree>
    <p:extLst>
      <p:ext uri="{BB962C8B-B14F-4D97-AF65-F5344CB8AC3E}">
        <p14:creationId xmlns:p14="http://schemas.microsoft.com/office/powerpoint/2010/main" val="28573921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8229600" cy="5433467"/>
          </a:xfrm>
        </p:spPr>
        <p:txBody>
          <a:bodyPr/>
          <a:lstStyle/>
          <a:p>
            <a:pPr marL="0" indent="0">
              <a:buNone/>
            </a:pPr>
            <a:r>
              <a:rPr lang="pl-PL" dirty="0" smtClean="0"/>
              <a:t>When the church was built, the order was loyal to the old idea of rejecting earthly wealth. 100 years later this idea was replaced by the display of power and riches of the order.</a:t>
            </a:r>
          </a:p>
          <a:p>
            <a:pPr marL="0" indent="0">
              <a:buNone/>
            </a:pPr>
            <a:r>
              <a:rPr lang="pl-PL" dirty="0" smtClean="0"/>
              <a:t>One should pay attention to the paintings that show eighteen scenes from the life of John the Baptist.</a:t>
            </a:r>
          </a:p>
          <a:p>
            <a:pPr marL="0" indent="0">
              <a:buNone/>
            </a:pPr>
            <a:endParaRPr lang="pl-PL" dirty="0"/>
          </a:p>
        </p:txBody>
      </p:sp>
    </p:spTree>
    <p:extLst>
      <p:ext uri="{BB962C8B-B14F-4D97-AF65-F5344CB8AC3E}">
        <p14:creationId xmlns:p14="http://schemas.microsoft.com/office/powerpoint/2010/main" val="31017793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361459"/>
          </a:xfrm>
        </p:spPr>
        <p:txBody>
          <a:bodyPr>
            <a:normAutofit lnSpcReduction="10000"/>
          </a:bodyPr>
          <a:lstStyle/>
          <a:p>
            <a:pPr marL="0" indent="0">
              <a:buNone/>
            </a:pPr>
            <a:r>
              <a:rPr lang="pl-PL" dirty="0" smtClean="0"/>
              <a:t>There are 370 tombstones placed in the flooring that are dedicated to the members of the order, describing their deeds. Moreover, one can spot symbols representing the flow of time and vanishing.</a:t>
            </a:r>
          </a:p>
          <a:p>
            <a:pPr marL="0" indent="0">
              <a:buNone/>
            </a:pPr>
            <a:r>
              <a:rPr lang="pl-PL" dirty="0" smtClean="0"/>
              <a:t>There are chapels in the aisles – each of them is dedicated to a country, which the knights where from.</a:t>
            </a:r>
          </a:p>
          <a:p>
            <a:pPr marL="0" indent="0">
              <a:buNone/>
            </a:pPr>
            <a:r>
              <a:rPr lang="pl-PL" dirty="0" smtClean="0"/>
              <a:t>There’s the most valuable painting of Malta – Carvaggio’s masterpiece – The Beheading of St. John</a:t>
            </a:r>
            <a:endParaRPr lang="pl-PL" dirty="0"/>
          </a:p>
        </p:txBody>
      </p:sp>
    </p:spTree>
    <p:extLst>
      <p:ext uri="{BB962C8B-B14F-4D97-AF65-F5344CB8AC3E}">
        <p14:creationId xmlns:p14="http://schemas.microsoft.com/office/powerpoint/2010/main" val="308599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577483"/>
          </a:xfrm>
        </p:spPr>
        <p:txBody>
          <a:bodyPr/>
          <a:lstStyle/>
          <a:p>
            <a:pPr marL="0" indent="0" algn="ctr">
              <a:buNone/>
            </a:pPr>
            <a:r>
              <a:rPr lang="pl-PL" dirty="0" smtClean="0"/>
              <a:t>Na Malcie znajduje się wyjątkowo dużo pięknych kościołów, ale jeden z nich – Konkatedra Św. Jana przyćmiewa wszystkie, dorównuje bogactwem i wspaniałością barokowym kościołom Rzymu. Na zewnątrz nie robi wielkiego wrażenia, ale wnętrze jest olśniewające. </a:t>
            </a:r>
          </a:p>
          <a:p>
            <a:pPr marL="0" indent="0" algn="ctr">
              <a:buNone/>
            </a:pPr>
            <a:r>
              <a:rPr lang="pl-PL" dirty="0" smtClean="0"/>
              <a:t>Kontrast spowodowany został różnymi etapami rozwoju Joannitów.</a:t>
            </a:r>
            <a:endParaRPr lang="pl-PL" dirty="0"/>
          </a:p>
        </p:txBody>
      </p:sp>
    </p:spTree>
    <p:extLst>
      <p:ext uri="{BB962C8B-B14F-4D97-AF65-F5344CB8AC3E}">
        <p14:creationId xmlns:p14="http://schemas.microsoft.com/office/powerpoint/2010/main" val="27658922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8229600" cy="5433467"/>
          </a:xfrm>
        </p:spPr>
        <p:txBody>
          <a:bodyPr/>
          <a:lstStyle/>
          <a:p>
            <a:pPr marL="0" indent="0" algn="ctr">
              <a:buNone/>
            </a:pPr>
            <a:r>
              <a:rPr lang="pl-PL" dirty="0" smtClean="0"/>
              <a:t>Gdy kościół powstawał, zakon hołdował dawnym ideałom odrzucającym dobra materialne. Sto lat później w miejsce ubóstwa, czystości i pokory demonstrowano bogactwo i potęgę państwa zakonnego.</a:t>
            </a:r>
          </a:p>
          <a:p>
            <a:pPr marL="0" indent="0" algn="ctr">
              <a:buNone/>
            </a:pPr>
            <a:r>
              <a:rPr lang="pl-PL" dirty="0" smtClean="0"/>
              <a:t>Na uwagę zasługują malowidła pod sklepieniem predstawiające osiemnaście scen z życia Jana Chrzciciela.</a:t>
            </a:r>
            <a:endParaRPr lang="pl-PL" dirty="0"/>
          </a:p>
        </p:txBody>
      </p:sp>
    </p:spTree>
    <p:extLst>
      <p:ext uri="{BB962C8B-B14F-4D97-AF65-F5344CB8AC3E}">
        <p14:creationId xmlns:p14="http://schemas.microsoft.com/office/powerpoint/2010/main" val="25161031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5649491"/>
          </a:xfrm>
        </p:spPr>
        <p:txBody>
          <a:bodyPr/>
          <a:lstStyle/>
          <a:p>
            <a:pPr marL="0" indent="0" algn="ctr">
              <a:buNone/>
            </a:pPr>
            <a:r>
              <a:rPr lang="pl-PL" dirty="0" smtClean="0"/>
              <a:t>W posadzkę wmurowano 370 inkustowanych płyt nagrobnych członków zakonu z opisami ich czynów. Można zauważyć także symbole przemijania.</a:t>
            </a:r>
          </a:p>
          <a:p>
            <a:pPr marL="0" indent="0" algn="ctr">
              <a:buNone/>
            </a:pPr>
            <a:r>
              <a:rPr lang="pl-PL" dirty="0" smtClean="0"/>
              <a:t>W nawach bocznych znajdują się kaplice – każda poświęcona krajowi, z którego pochodzili rycerze.</a:t>
            </a:r>
          </a:p>
          <a:p>
            <a:pPr marL="0" indent="0" algn="ctr">
              <a:buNone/>
            </a:pPr>
            <a:r>
              <a:rPr lang="pl-PL" dirty="0" smtClean="0"/>
              <a:t>Tu znajduję się najcenniejszy obraz Malty – arcydzieło Carvaggia – Ścięcie Św. </a:t>
            </a:r>
            <a:r>
              <a:rPr lang="pl-PL" smtClean="0"/>
              <a:t>Jana Chrzciciela.</a:t>
            </a:r>
            <a:endParaRPr lang="pl-PL" dirty="0"/>
          </a:p>
        </p:txBody>
      </p:sp>
    </p:spTree>
    <p:extLst>
      <p:ext uri="{BB962C8B-B14F-4D97-AF65-F5344CB8AC3E}">
        <p14:creationId xmlns:p14="http://schemas.microsoft.com/office/powerpoint/2010/main" val="21542147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0688"/>
            <a:ext cx="8229600" cy="5505475"/>
          </a:xfrm>
        </p:spPr>
        <p:txBody>
          <a:bodyPr/>
          <a:lstStyle/>
          <a:p>
            <a:pPr marL="0" indent="0" algn="ctr">
              <a:buNone/>
            </a:pPr>
            <a:r>
              <a:rPr lang="pl-PL" dirty="0" smtClean="0"/>
              <a:t>In August 2017 a group of Polish high school teachers from Nidzica flew to Malta to study English in ETI (Executive Training Institute). </a:t>
            </a:r>
          </a:p>
          <a:p>
            <a:pPr marL="0" indent="0" algn="ctr">
              <a:buNone/>
            </a:pPr>
            <a:r>
              <a:rPr lang="pl-PL" dirty="0" smtClean="0"/>
              <a:t>They lived and studied in an ETI Building, Paceville Avenue, St. Julian’s STJ 3103 Malta.</a:t>
            </a:r>
          </a:p>
          <a:p>
            <a:pPr marL="0" indent="0" algn="ctr">
              <a:buNone/>
            </a:pPr>
            <a:r>
              <a:rPr lang="pl-PL" dirty="0" smtClean="0"/>
              <a:t>They spent 2 weeks in Malta.</a:t>
            </a:r>
          </a:p>
          <a:p>
            <a:pPr marL="0" indent="0" algn="ctr">
              <a:buNone/>
            </a:pPr>
            <a:r>
              <a:rPr lang="pl-PL" dirty="0" smtClean="0"/>
              <a:t>Their stay consisted of learning English and </a:t>
            </a:r>
            <a:r>
              <a:rPr lang="pl-PL" dirty="0" err="1" smtClean="0"/>
              <a:t>getting</a:t>
            </a:r>
            <a:r>
              <a:rPr lang="pl-PL" dirty="0" smtClean="0"/>
              <a:t> to </a:t>
            </a:r>
            <a:r>
              <a:rPr lang="pl-PL" dirty="0" err="1" smtClean="0"/>
              <a:t>know</a:t>
            </a:r>
            <a:r>
              <a:rPr lang="pl-PL" dirty="0" smtClean="0"/>
              <a:t> </a:t>
            </a:r>
            <a:r>
              <a:rPr lang="pl-PL" dirty="0" err="1" smtClean="0"/>
              <a:t>hisotry</a:t>
            </a:r>
            <a:r>
              <a:rPr lang="pl-PL" dirty="0" smtClean="0"/>
              <a:t> and </a:t>
            </a:r>
            <a:r>
              <a:rPr lang="pl-PL" dirty="0" err="1" smtClean="0"/>
              <a:t>culture</a:t>
            </a:r>
            <a:r>
              <a:rPr lang="pl-PL" dirty="0" smtClean="0"/>
              <a:t> of Malta.</a:t>
            </a:r>
          </a:p>
          <a:p>
            <a:pPr marL="0" indent="0" algn="ctr">
              <a:buNone/>
            </a:pPr>
            <a:r>
              <a:rPr lang="pl-PL" dirty="0" smtClean="0"/>
              <a:t>Everyone </a:t>
            </a:r>
            <a:r>
              <a:rPr lang="pl-PL" dirty="0" err="1" smtClean="0"/>
              <a:t>enjoyed</a:t>
            </a:r>
            <a:r>
              <a:rPr lang="pl-PL" dirty="0" smtClean="0"/>
              <a:t> </a:t>
            </a:r>
            <a:r>
              <a:rPr lang="pl-PL" dirty="0" err="1" smtClean="0"/>
              <a:t>this</a:t>
            </a:r>
            <a:r>
              <a:rPr lang="pl-PL" dirty="0" smtClean="0"/>
              <a:t> </a:t>
            </a:r>
            <a:r>
              <a:rPr lang="pl-PL" dirty="0" err="1" smtClean="0"/>
              <a:t>time</a:t>
            </a:r>
            <a:r>
              <a:rPr lang="pl-PL" dirty="0" smtClean="0"/>
              <a:t>, even though it was very hot in Malta.</a:t>
            </a:r>
            <a:endParaRPr lang="pl-PL" dirty="0"/>
          </a:p>
        </p:txBody>
      </p:sp>
    </p:spTree>
    <p:extLst>
      <p:ext uri="{BB962C8B-B14F-4D97-AF65-F5344CB8AC3E}">
        <p14:creationId xmlns:p14="http://schemas.microsoft.com/office/powerpoint/2010/main" val="3030468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lol\Desktop\zdj malta\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6553" y="0"/>
            <a:ext cx="459089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8266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lol\Desktop\zdj malta\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6553" y="0"/>
            <a:ext cx="459089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2524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ol\Desktop\zdj malta\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1322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ol\Desktop\zdj malta\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3710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ol\Desktop\zdj malta\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3944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lol\Desktop\zdj malta\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6553" y="0"/>
            <a:ext cx="459089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46689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lol\Desktop\zdj malta\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6553" y="0"/>
            <a:ext cx="459089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58064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lol\Desktop\zdj malta\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2356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577483"/>
          </a:xfrm>
        </p:spPr>
        <p:txBody>
          <a:bodyPr/>
          <a:lstStyle/>
          <a:p>
            <a:pPr marL="0" indent="0" algn="ctr">
              <a:buNone/>
            </a:pPr>
            <a:r>
              <a:rPr lang="pl-PL" dirty="0" smtClean="0"/>
              <a:t>Gozo is an island in the Mediterranean Sea, one of the 21 that make up the Maltese archipelago.</a:t>
            </a:r>
          </a:p>
          <a:p>
            <a:pPr marL="0" indent="0" algn="ctr">
              <a:buNone/>
            </a:pPr>
            <a:r>
              <a:rPr lang="pl-PL" dirty="0" smtClean="0"/>
              <a:t>It was inhabited for thousands of years and ruled by the Phoenicians, Romans, Arabs, Sicilians, French and British.</a:t>
            </a:r>
          </a:p>
          <a:p>
            <a:pPr marL="0" indent="0" algn="ctr">
              <a:buNone/>
            </a:pPr>
            <a:r>
              <a:rPr lang="pl-PL" dirty="0" smtClean="0"/>
              <a:t>There are ruins of Ggantija Temple.</a:t>
            </a:r>
            <a:endParaRPr lang="pl-PL" dirty="0"/>
          </a:p>
        </p:txBody>
      </p:sp>
    </p:spTree>
    <p:extLst>
      <p:ext uri="{BB962C8B-B14F-4D97-AF65-F5344CB8AC3E}">
        <p14:creationId xmlns:p14="http://schemas.microsoft.com/office/powerpoint/2010/main" val="343650284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8229600" cy="5433467"/>
          </a:xfrm>
        </p:spPr>
        <p:txBody>
          <a:bodyPr/>
          <a:lstStyle/>
          <a:p>
            <a:pPr marL="0" indent="0" algn="ctr">
              <a:buNone/>
            </a:pPr>
            <a:r>
              <a:rPr lang="pl-PL" dirty="0" smtClean="0"/>
              <a:t>Gozo to wyspa oddalona od Malty o 6km. Zamieszkana od tysiącleci, być może pierwszymi osadnikami byli przybysze z Sycylii. Byli tu Fenicjanie, Rzymianie, Arabowie, Turcy, Francuzi, Brytyjczycy. Gozo to zielone, wiejskie miejsce umożliwiające plażowanie, nurkowanie, wiejskie wycieczki. Stolicą jest Victoria. Nad miastem króluje XVII-wieczna cytadela.</a:t>
            </a:r>
            <a:endParaRPr lang="pl-PL" dirty="0"/>
          </a:p>
        </p:txBody>
      </p:sp>
    </p:spTree>
    <p:extLst>
      <p:ext uri="{BB962C8B-B14F-4D97-AF65-F5344CB8AC3E}">
        <p14:creationId xmlns:p14="http://schemas.microsoft.com/office/powerpoint/2010/main" val="22836487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361459"/>
          </a:xfrm>
        </p:spPr>
        <p:txBody>
          <a:bodyPr/>
          <a:lstStyle/>
          <a:p>
            <a:pPr marL="0" indent="0" algn="ctr">
              <a:buNone/>
            </a:pPr>
            <a:endParaRPr lang="pl-PL" dirty="0" smtClean="0"/>
          </a:p>
          <a:p>
            <a:pPr marL="0" indent="0" algn="ctr">
              <a:buNone/>
            </a:pPr>
            <a:endParaRPr lang="pl-PL" dirty="0"/>
          </a:p>
          <a:p>
            <a:pPr marL="0" indent="0" algn="ctr">
              <a:buNone/>
            </a:pPr>
            <a:r>
              <a:rPr lang="pl-PL" dirty="0" smtClean="0"/>
              <a:t>There are very popular language schools in Malta, hiring excellent teachers.</a:t>
            </a:r>
          </a:p>
          <a:p>
            <a:pPr marL="0" indent="0" algn="ctr">
              <a:buNone/>
            </a:pPr>
            <a:r>
              <a:rPr lang="pl-PL" dirty="0" smtClean="0"/>
              <a:t>Learning English there was very effective.</a:t>
            </a:r>
            <a:endParaRPr lang="pl-PL" dirty="0"/>
          </a:p>
        </p:txBody>
      </p:sp>
    </p:spTree>
    <p:extLst>
      <p:ext uri="{BB962C8B-B14F-4D97-AF65-F5344CB8AC3E}">
        <p14:creationId xmlns:p14="http://schemas.microsoft.com/office/powerpoint/2010/main" val="53936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6712"/>
            <a:ext cx="8229600" cy="5289451"/>
          </a:xfrm>
        </p:spPr>
        <p:txBody>
          <a:bodyPr/>
          <a:lstStyle/>
          <a:p>
            <a:pPr marL="0" indent="0">
              <a:buNone/>
            </a:pPr>
            <a:r>
              <a:rPr lang="pl-PL" dirty="0" smtClean="0"/>
              <a:t>Około 3km na wschód od centrum Vietonii znajdują się świątynie Ggantija – jedno z najważniejszych i najlepiej zachowanych stanowisk archeologicznych Malty.</a:t>
            </a:r>
          </a:p>
          <a:p>
            <a:pPr marL="0" indent="0">
              <a:buNone/>
            </a:pPr>
            <a:r>
              <a:rPr lang="pl-PL" dirty="0" smtClean="0"/>
              <a:t>Najbardziej znanym kościołem jest tu Katedra Św. Marii. Budowę sfinansowały rodziny mieszkające na wyspie, co miało być świadectwem ich religijności. Na Malcie i Gozo na każdym kroku widać kult Marii Boskiej.</a:t>
            </a:r>
            <a:endParaRPr lang="pl-PL" dirty="0"/>
          </a:p>
        </p:txBody>
      </p:sp>
    </p:spTree>
    <p:extLst>
      <p:ext uri="{BB962C8B-B14F-4D97-AF65-F5344CB8AC3E}">
        <p14:creationId xmlns:p14="http://schemas.microsoft.com/office/powerpoint/2010/main" val="263629696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pl-PL" dirty="0" smtClean="0"/>
              <a:t>Katedra Św. Marii</a:t>
            </a:r>
            <a:endParaRPr lang="pl-PL" dirty="0"/>
          </a:p>
        </p:txBody>
      </p:sp>
    </p:spTree>
    <p:extLst>
      <p:ext uri="{BB962C8B-B14F-4D97-AF65-F5344CB8AC3E}">
        <p14:creationId xmlns:p14="http://schemas.microsoft.com/office/powerpoint/2010/main" val="313053739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lol\Desktop\zdj malta\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4674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pl-PL" dirty="0" smtClean="0"/>
              <a:t>The Church of St. Paul</a:t>
            </a:r>
          </a:p>
          <a:p>
            <a:pPr marL="0" indent="0" algn="ctr">
              <a:buNone/>
            </a:pPr>
            <a:r>
              <a:rPr lang="pl-PL" dirty="0" smtClean="0"/>
              <a:t>St. Paul is a very popular Saint in Malta. He came there in 60AD when his ship crashed on the Maltese coast.</a:t>
            </a:r>
          </a:p>
          <a:p>
            <a:pPr marL="0" indent="0" algn="ctr">
              <a:buNone/>
            </a:pPr>
            <a:r>
              <a:rPr lang="pl-PL" dirty="0" smtClean="0"/>
              <a:t>Every guide told us about St. Paul.</a:t>
            </a:r>
            <a:endParaRPr lang="pl-PL" dirty="0"/>
          </a:p>
        </p:txBody>
      </p:sp>
    </p:spTree>
    <p:extLst>
      <p:ext uri="{BB962C8B-B14F-4D97-AF65-F5344CB8AC3E}">
        <p14:creationId xmlns:p14="http://schemas.microsoft.com/office/powerpoint/2010/main" val="7619081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0728"/>
            <a:ext cx="8229600" cy="5145435"/>
          </a:xfrm>
        </p:spPr>
        <p:txBody>
          <a:bodyPr/>
          <a:lstStyle/>
          <a:p>
            <a:pPr marL="0" indent="0" algn="ctr">
              <a:buNone/>
            </a:pPr>
            <a:r>
              <a:rPr lang="pl-PL" dirty="0" smtClean="0"/>
              <a:t>Wg Dziejów Apostolskich św. Paweł przebywał na Malcie, kiedy rozbił się u wybrzeży wyspy. Podczas pobytu ukąsił go wąż, lecz nic mu się nie stało, w wyniku czego tubylcy uważali go za boga. Następnie uzdrowił ojca gubernatora wyspy, Publiusza i wielu innych ludzi. Publiusz nawrócił się na chrześcijaństwo i został biskupem Malty.</a:t>
            </a:r>
            <a:endParaRPr lang="pl-PL" dirty="0"/>
          </a:p>
        </p:txBody>
      </p:sp>
    </p:spTree>
    <p:extLst>
      <p:ext uri="{BB962C8B-B14F-4D97-AF65-F5344CB8AC3E}">
        <p14:creationId xmlns:p14="http://schemas.microsoft.com/office/powerpoint/2010/main" val="18399848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lol\Desktop\zdj malta\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4182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pl-PL" dirty="0" smtClean="0"/>
              <a:t>Uliczka w Victorii</a:t>
            </a:r>
          </a:p>
          <a:p>
            <a:pPr marL="0" indent="0" algn="ctr">
              <a:buNone/>
            </a:pPr>
            <a:r>
              <a:rPr lang="pl-PL" dirty="0" smtClean="0"/>
              <a:t>A </a:t>
            </a:r>
            <a:r>
              <a:rPr lang="pl-PL" dirty="0" err="1" smtClean="0"/>
              <a:t>street</a:t>
            </a:r>
            <a:r>
              <a:rPr lang="pl-PL" dirty="0" smtClean="0"/>
              <a:t> in Victoria</a:t>
            </a:r>
            <a:endParaRPr lang="pl-PL" dirty="0"/>
          </a:p>
        </p:txBody>
      </p:sp>
    </p:spTree>
    <p:extLst>
      <p:ext uri="{BB962C8B-B14F-4D97-AF65-F5344CB8AC3E}">
        <p14:creationId xmlns:p14="http://schemas.microsoft.com/office/powerpoint/2010/main" val="247434536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lol\Desktop\zdj malta\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6553" y="0"/>
            <a:ext cx="459089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04495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pl-PL" dirty="0" smtClean="0"/>
              <a:t>Panorama Gozo</a:t>
            </a:r>
          </a:p>
        </p:txBody>
      </p:sp>
    </p:spTree>
    <p:extLst>
      <p:ext uri="{BB962C8B-B14F-4D97-AF65-F5344CB8AC3E}">
        <p14:creationId xmlns:p14="http://schemas.microsoft.com/office/powerpoint/2010/main" val="402760655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lol\Desktop\zdj malta\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1536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8229600" cy="5433467"/>
          </a:xfrm>
        </p:spPr>
        <p:txBody>
          <a:bodyPr/>
          <a:lstStyle/>
          <a:p>
            <a:pPr marL="0" indent="0" algn="ctr">
              <a:buNone/>
            </a:pPr>
            <a:r>
              <a:rPr lang="pl-PL" dirty="0" smtClean="0"/>
              <a:t>Od 30 lipca do 12 sierpnia 2017 roku grupa nauczycieli z nidzickiego LO bawiła na Malcie w ramach projektu Erasmus+.</a:t>
            </a:r>
          </a:p>
          <a:p>
            <a:pPr marL="0" indent="0" algn="ctr">
              <a:buNone/>
            </a:pPr>
            <a:r>
              <a:rPr lang="pl-PL" dirty="0" smtClean="0"/>
              <a:t>Zadaniem było opanowanie języka angielskiego w takim stopniu, na jaki pozwalała znajomość angielskiego, z jaką tam pojechaliśmy.</a:t>
            </a:r>
            <a:endParaRPr lang="pl-PL" dirty="0"/>
          </a:p>
        </p:txBody>
      </p:sp>
    </p:spTree>
    <p:extLst>
      <p:ext uri="{BB962C8B-B14F-4D97-AF65-F5344CB8AC3E}">
        <p14:creationId xmlns:p14="http://schemas.microsoft.com/office/powerpoint/2010/main" val="319952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lol\Desktop\zdj malta\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8645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lol\Desktop\zdj malta\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38431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lol\Desktop\zdj malta\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27640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lol\Desktop\zdj malta\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46986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pl-PL" dirty="0" smtClean="0"/>
              <a:t>Na Malcie i Gozo podobnych posągów świętych jest wiele</a:t>
            </a:r>
            <a:endParaRPr lang="pl-PL" dirty="0"/>
          </a:p>
        </p:txBody>
      </p:sp>
    </p:spTree>
    <p:extLst>
      <p:ext uri="{BB962C8B-B14F-4D97-AF65-F5344CB8AC3E}">
        <p14:creationId xmlns:p14="http://schemas.microsoft.com/office/powerpoint/2010/main" val="201014575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lol\Desktop\zdj malta\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6553" y="0"/>
            <a:ext cx="459089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37183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pl-PL" dirty="0" smtClean="0"/>
              <a:t>Blue Lagoon – wspaniałe miejsce do nurkowania i plażowania</a:t>
            </a:r>
          </a:p>
          <a:p>
            <a:pPr marL="0" indent="0" algn="ctr">
              <a:buNone/>
            </a:pPr>
            <a:r>
              <a:rPr lang="pl-PL" dirty="0" smtClean="0"/>
              <a:t>A </a:t>
            </a:r>
            <a:r>
              <a:rPr lang="pl-PL" dirty="0" err="1" smtClean="0"/>
              <a:t>great</a:t>
            </a:r>
            <a:r>
              <a:rPr lang="pl-PL" dirty="0" smtClean="0"/>
              <a:t> place to </a:t>
            </a:r>
            <a:r>
              <a:rPr lang="pl-PL" dirty="0" err="1" smtClean="0"/>
              <a:t>snorkel</a:t>
            </a:r>
            <a:r>
              <a:rPr lang="pl-PL" dirty="0" smtClean="0"/>
              <a:t> and </a:t>
            </a:r>
            <a:r>
              <a:rPr lang="pl-PL" dirty="0" err="1" smtClean="0"/>
              <a:t>rest</a:t>
            </a:r>
            <a:r>
              <a:rPr lang="pl-PL" dirty="0" smtClean="0"/>
              <a:t> on the </a:t>
            </a:r>
            <a:r>
              <a:rPr lang="pl-PL" dirty="0" err="1" smtClean="0"/>
              <a:t>beach</a:t>
            </a:r>
            <a:r>
              <a:rPr lang="pl-PL" dirty="0" smtClean="0"/>
              <a:t>.</a:t>
            </a:r>
            <a:endParaRPr lang="pl-PL" dirty="0"/>
          </a:p>
        </p:txBody>
      </p:sp>
    </p:spTree>
    <p:extLst>
      <p:ext uri="{BB962C8B-B14F-4D97-AF65-F5344CB8AC3E}">
        <p14:creationId xmlns:p14="http://schemas.microsoft.com/office/powerpoint/2010/main" val="145553007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lol\Desktop\zdj malta\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06014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lol\Desktop\zdj malta\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31034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lol\Desktop\zdj malta\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8455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6712"/>
            <a:ext cx="8229600" cy="5289451"/>
          </a:xfrm>
        </p:spPr>
        <p:txBody>
          <a:bodyPr/>
          <a:lstStyle/>
          <a:p>
            <a:pPr marL="0" indent="0" algn="ctr">
              <a:buNone/>
            </a:pPr>
            <a:r>
              <a:rPr lang="pl-PL" dirty="0" smtClean="0"/>
              <a:t>Naukę kontynuowaliśmy w różnych grupach: od poziomu podstawowego po zaawansowany.</a:t>
            </a:r>
          </a:p>
          <a:p>
            <a:pPr marL="0" indent="0" algn="ctr">
              <a:buNone/>
            </a:pPr>
            <a:r>
              <a:rPr lang="pl-PL" dirty="0" smtClean="0"/>
              <a:t>Zajęcia odbywały się w szkole językowej ETI. Proawdzone były przez znakomitych nauczycieli po 5 godzin dziennie, a efekty nauczania sprawdzaliśmy natychmiast w hotelu, restauracjach, sklepach, na wycieczkach, słuchając mówiącego po angielsku przewodnika.</a:t>
            </a:r>
            <a:endParaRPr lang="pl-PL" dirty="0"/>
          </a:p>
        </p:txBody>
      </p:sp>
    </p:spTree>
    <p:extLst>
      <p:ext uri="{BB962C8B-B14F-4D97-AF65-F5344CB8AC3E}">
        <p14:creationId xmlns:p14="http://schemas.microsoft.com/office/powerpoint/2010/main" val="321482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pl-PL" dirty="0" smtClean="0"/>
              <a:t>Our Pope - John Paul II</a:t>
            </a:r>
          </a:p>
          <a:p>
            <a:pPr marL="0" indent="0" algn="ctr">
              <a:buNone/>
            </a:pPr>
            <a:endParaRPr lang="pl-PL" dirty="0"/>
          </a:p>
          <a:p>
            <a:pPr marL="0" indent="0" algn="ctr">
              <a:buNone/>
            </a:pPr>
            <a:r>
              <a:rPr lang="pl-PL" dirty="0" smtClean="0"/>
              <a:t>Polski papież – Jan Paweł II</a:t>
            </a:r>
            <a:endParaRPr lang="pl-PL" dirty="0"/>
          </a:p>
        </p:txBody>
      </p:sp>
      <p:sp>
        <p:nvSpPr>
          <p:cNvPr id="5" name="TextBox 4"/>
          <p:cNvSpPr txBox="1"/>
          <p:nvPr/>
        </p:nvSpPr>
        <p:spPr>
          <a:xfrm>
            <a:off x="0" y="6642556"/>
            <a:ext cx="395536" cy="215444"/>
          </a:xfrm>
          <a:prstGeom prst="rect">
            <a:avLst/>
          </a:prstGeom>
          <a:noFill/>
        </p:spPr>
        <p:txBody>
          <a:bodyPr wrap="square" rtlCol="0">
            <a:spAutoFit/>
          </a:bodyPr>
          <a:lstStyle/>
          <a:p>
            <a:r>
              <a:rPr lang="pl-PL" sz="800" dirty="0" smtClean="0"/>
              <a:t>xD</a:t>
            </a:r>
            <a:endParaRPr lang="pl-PL" sz="800" dirty="0"/>
          </a:p>
        </p:txBody>
      </p:sp>
    </p:spTree>
    <p:extLst>
      <p:ext uri="{BB962C8B-B14F-4D97-AF65-F5344CB8AC3E}">
        <p14:creationId xmlns:p14="http://schemas.microsoft.com/office/powerpoint/2010/main" val="194488896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lol\Desktop\zdj malta\4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6553" y="0"/>
            <a:ext cx="459089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01352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pl-PL" dirty="0" smtClean="0"/>
              <a:t>The Maltese really appreciate the polish Pope, who visited Malta a few times.</a:t>
            </a:r>
          </a:p>
          <a:p>
            <a:pPr marL="0" indent="0" algn="ctr">
              <a:buNone/>
            </a:pPr>
            <a:r>
              <a:rPr lang="pl-PL" dirty="0" smtClean="0"/>
              <a:t>They associate Poles with John Paul II. </a:t>
            </a:r>
          </a:p>
          <a:p>
            <a:pPr marL="0" indent="0" algn="ctr">
              <a:buNone/>
            </a:pPr>
            <a:r>
              <a:rPr lang="pl-PL" dirty="0" smtClean="0"/>
              <a:t>We were asked if we were from Poland and asked about our Pope.</a:t>
            </a:r>
            <a:endParaRPr lang="pl-PL" dirty="0"/>
          </a:p>
        </p:txBody>
      </p:sp>
    </p:spTree>
    <p:extLst>
      <p:ext uri="{BB962C8B-B14F-4D97-AF65-F5344CB8AC3E}">
        <p14:creationId xmlns:p14="http://schemas.microsoft.com/office/powerpoint/2010/main" val="52825527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08720"/>
            <a:ext cx="8229600" cy="5217443"/>
          </a:xfrm>
        </p:spPr>
        <p:txBody>
          <a:bodyPr/>
          <a:lstStyle/>
          <a:p>
            <a:pPr marL="0" indent="0" algn="ctr">
              <a:buNone/>
            </a:pPr>
            <a:r>
              <a:rPr lang="pl-PL" dirty="0" smtClean="0"/>
              <a:t>Mieszkańcy Malty bardzo cenią polskiego papieża – Jana Pawła II, który odwiedził ich wyspę kilka razy.</a:t>
            </a:r>
          </a:p>
          <a:p>
            <a:pPr marL="0" indent="0" algn="ctr">
              <a:buNone/>
            </a:pPr>
            <a:r>
              <a:rPr lang="pl-PL" dirty="0" smtClean="0"/>
              <a:t>Dzisiaj każdego Polaka kojarzą z postacią Jana Pawła II.</a:t>
            </a:r>
          </a:p>
          <a:p>
            <a:pPr marL="0" indent="0" algn="ctr">
              <a:buNone/>
            </a:pPr>
            <a:r>
              <a:rPr lang="pl-PL" dirty="0" smtClean="0"/>
              <a:t>Często zadawali nam pytania związane z postacią najsłynniejszego na tej wyspie Polaka.</a:t>
            </a:r>
            <a:endParaRPr lang="pl-PL" dirty="0"/>
          </a:p>
        </p:txBody>
      </p:sp>
    </p:spTree>
    <p:extLst>
      <p:ext uri="{BB962C8B-B14F-4D97-AF65-F5344CB8AC3E}">
        <p14:creationId xmlns:p14="http://schemas.microsoft.com/office/powerpoint/2010/main" val="276965839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6712"/>
            <a:ext cx="8229600" cy="5289451"/>
          </a:xfrm>
        </p:spPr>
        <p:txBody>
          <a:bodyPr/>
          <a:lstStyle/>
          <a:p>
            <a:pPr marL="0" indent="0" algn="ctr">
              <a:buNone/>
            </a:pPr>
            <a:r>
              <a:rPr lang="pl-PL" dirty="0" smtClean="0"/>
              <a:t>One of the most beautiful nature’s creation of Malta is Blue Grotto.</a:t>
            </a:r>
          </a:p>
          <a:p>
            <a:pPr marL="0" indent="0" algn="ctr">
              <a:buNone/>
            </a:pPr>
            <a:r>
              <a:rPr lang="pl-PL" dirty="0" smtClean="0"/>
              <a:t>The depths of this cave are intensely blue, enriched by the play of lights on the walls and the orange hue of sea waves.</a:t>
            </a:r>
          </a:p>
        </p:txBody>
      </p:sp>
    </p:spTree>
    <p:extLst>
      <p:ext uri="{BB962C8B-B14F-4D97-AF65-F5344CB8AC3E}">
        <p14:creationId xmlns:p14="http://schemas.microsoft.com/office/powerpoint/2010/main" val="338370369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24744"/>
            <a:ext cx="8229600" cy="5001419"/>
          </a:xfrm>
        </p:spPr>
        <p:txBody>
          <a:bodyPr/>
          <a:lstStyle/>
          <a:p>
            <a:pPr marL="0" indent="0" algn="ctr">
              <a:buNone/>
            </a:pPr>
            <a:r>
              <a:rPr lang="pl-PL" dirty="0" smtClean="0"/>
              <a:t>Jedną z najpiękniejszych naturalnych atrakcji Malty jest Błękitna Grota.</a:t>
            </a:r>
          </a:p>
          <a:p>
            <a:pPr marL="0" indent="0" algn="ctr">
              <a:buNone/>
            </a:pPr>
            <a:r>
              <a:rPr lang="pl-PL" dirty="0" smtClean="0"/>
              <a:t>W tej jaskini głębiny są intensywnie niebieskie, wzbogacone grą świateł na ścianach i pomarańczową barwą fal morskich.</a:t>
            </a:r>
          </a:p>
          <a:p>
            <a:pPr marL="0" indent="0" algn="ctr">
              <a:buNone/>
            </a:pPr>
            <a:r>
              <a:rPr lang="pl-PL" dirty="0" smtClean="0"/>
              <a:t>Na nas zrobiła wielkie wrażenie, podobnie jak Błękitne Okno na Gozo.</a:t>
            </a:r>
            <a:endParaRPr lang="pl-PL" dirty="0"/>
          </a:p>
        </p:txBody>
      </p:sp>
    </p:spTree>
    <p:extLst>
      <p:ext uri="{BB962C8B-B14F-4D97-AF65-F5344CB8AC3E}">
        <p14:creationId xmlns:p14="http://schemas.microsoft.com/office/powerpoint/2010/main" val="198848947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lol\Desktop\zdj malta\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6553" y="0"/>
            <a:ext cx="459089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28643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lol\Desktop\zdj malta\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6553" y="0"/>
            <a:ext cx="459089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33547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lol\Desktop\zdj malta\4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52819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lol\Desktop\zdj malta\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6492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497</TotalTime>
  <Words>2322</Words>
  <Application>Microsoft Office PowerPoint</Application>
  <PresentationFormat>Pokaz na ekranie (4:3)</PresentationFormat>
  <Paragraphs>171</Paragraphs>
  <Slides>140</Slides>
  <Notes>0</Notes>
  <HiddenSlides>0</HiddenSlides>
  <MMClips>0</MMClips>
  <ScaleCrop>false</ScaleCrop>
  <HeadingPairs>
    <vt:vector size="6" baseType="variant">
      <vt:variant>
        <vt:lpstr>Używane czcionki</vt:lpstr>
      </vt:variant>
      <vt:variant>
        <vt:i4>2</vt:i4>
      </vt:variant>
      <vt:variant>
        <vt:lpstr>Motyw</vt:lpstr>
      </vt:variant>
      <vt:variant>
        <vt:i4>1</vt:i4>
      </vt:variant>
      <vt:variant>
        <vt:lpstr>Tytuły slajdów</vt:lpstr>
      </vt:variant>
      <vt:variant>
        <vt:i4>140</vt:i4>
      </vt:variant>
    </vt:vector>
  </HeadingPairs>
  <TitlesOfParts>
    <vt:vector size="143" baseType="lpstr">
      <vt:lpstr>Arial</vt:lpstr>
      <vt:lpstr>Calibri</vt:lpstr>
      <vt:lpstr>Office Theme</vt:lpstr>
      <vt:lpstr>A GLIMPSE OF MALTA  ZSO W NIDZICY Projekt POWER, 2016-2018:  „Nauka drogą do sukcesu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MALTA 2017</dc:title>
  <dc:creator>lol</dc:creator>
  <cp:lastModifiedBy>Grażyna Wial</cp:lastModifiedBy>
  <cp:revision>30</cp:revision>
  <dcterms:created xsi:type="dcterms:W3CDTF">2017-09-13T18:18:04Z</dcterms:created>
  <dcterms:modified xsi:type="dcterms:W3CDTF">2018-02-16T19:07:32Z</dcterms:modified>
</cp:coreProperties>
</file>